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10"/>
  </p:notes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5" autoAdjust="0"/>
    <p:restoredTop sz="88028" autoAdjust="0"/>
  </p:normalViewPr>
  <p:slideViewPr>
    <p:cSldViewPr snapToGrid="0">
      <p:cViewPr varScale="1">
        <p:scale>
          <a:sx n="85" d="100"/>
          <a:sy n="85" d="100"/>
        </p:scale>
        <p:origin x="536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4B582-83CA-461C-8781-699A40AB2E1E}" type="datetimeFigureOut">
              <a:rPr lang="en-US" smtClean="0"/>
              <a:t>1/24/21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0AA08-7D18-46CB-8EB5-4526728AA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6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6569C-99B1-4BB4-B99A-433EADAE9F3B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6D2601C3-20A5-48D6-8AC3-B79E3BEB1FA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927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6569C-99B1-4BB4-B99A-433EADAE9F3B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601C3-20A5-48D6-8AC3-B79E3BEB1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970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6569C-99B1-4BB4-B99A-433EADAE9F3B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601C3-20A5-48D6-8AC3-B79E3BEB1FA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549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6569C-99B1-4BB4-B99A-433EADAE9F3B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601C3-20A5-48D6-8AC3-B79E3BEB1FA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910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6569C-99B1-4BB4-B99A-433EADAE9F3B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601C3-20A5-48D6-8AC3-B79E3BEB1FA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210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6569C-99B1-4BB4-B99A-433EADAE9F3B}" type="datetimeFigureOut">
              <a:rPr lang="en-US" smtClean="0"/>
              <a:t>1/24/21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601C3-20A5-48D6-8AC3-B79E3BEB1FA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453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6569C-99B1-4BB4-B99A-433EADAE9F3B}" type="datetimeFigureOut">
              <a:rPr lang="en-US" smtClean="0"/>
              <a:t>1/24/21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601C3-20A5-48D6-8AC3-B79E3BEB1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24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6569C-99B1-4BB4-B99A-433EADAE9F3B}" type="datetimeFigureOut">
              <a:rPr lang="en-US" smtClean="0"/>
              <a:t>1/24/21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601C3-20A5-48D6-8AC3-B79E3BEB1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68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6569C-99B1-4BB4-B99A-433EADAE9F3B}" type="datetimeFigureOut">
              <a:rPr lang="en-US" smtClean="0"/>
              <a:t>1/24/21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601C3-20A5-48D6-8AC3-B79E3BEB1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99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6569C-99B1-4BB4-B99A-433EADAE9F3B}" type="datetimeFigureOut">
              <a:rPr lang="en-US" smtClean="0"/>
              <a:t>1/24/21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601C3-20A5-48D6-8AC3-B79E3BEB1FA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157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8126569C-99B1-4BB4-B99A-433EADAE9F3B}" type="datetimeFigureOut">
              <a:rPr lang="en-US" smtClean="0"/>
              <a:t>1/24/21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601C3-20A5-48D6-8AC3-B79E3BEB1FA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716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953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csrc.nist.gov/publications/detail/sp/800-115/fina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nvd.nist.gov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321D9-0172-444F-BF1D-5F90D2078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Cybersecurity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C6B7D7-E44C-9946-8B22-AA2FFBDA64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Penetration Testing</a:t>
            </a:r>
          </a:p>
        </p:txBody>
      </p:sp>
    </p:spTree>
    <p:extLst>
      <p:ext uri="{BB962C8B-B14F-4D97-AF65-F5344CB8AC3E}">
        <p14:creationId xmlns:p14="http://schemas.microsoft.com/office/powerpoint/2010/main" val="1797879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Penetration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291" y="2015733"/>
            <a:ext cx="6571343" cy="345061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Pentest</a:t>
            </a:r>
          </a:p>
          <a:p>
            <a:pPr lvl="1"/>
            <a:r>
              <a:rPr lang="en-US" dirty="0"/>
              <a:t>Simulated attack</a:t>
            </a:r>
          </a:p>
          <a:p>
            <a:r>
              <a:rPr lang="en-US" dirty="0"/>
              <a:t>Similar to Vulnerability Scanning</a:t>
            </a:r>
          </a:p>
          <a:p>
            <a:pPr lvl="1"/>
            <a:r>
              <a:rPr lang="en-US" dirty="0"/>
              <a:t>Actually exploit the vulnerabilities in </a:t>
            </a:r>
            <a:r>
              <a:rPr lang="en-US" dirty="0" err="1"/>
              <a:t>pentesting</a:t>
            </a:r>
            <a:endParaRPr lang="en-US" dirty="0"/>
          </a:p>
          <a:p>
            <a:r>
              <a:rPr lang="en-US" dirty="0"/>
              <a:t>Often a compliance mandate</a:t>
            </a:r>
          </a:p>
          <a:p>
            <a:pPr lvl="1"/>
            <a:r>
              <a:rPr lang="en-US" dirty="0"/>
              <a:t>Regular penetration testing by a third party</a:t>
            </a:r>
          </a:p>
          <a:p>
            <a:r>
              <a:rPr lang="en-US" dirty="0"/>
              <a:t>NIST’s Technical Guide to Information Security Testing and Assessment</a:t>
            </a:r>
          </a:p>
          <a:p>
            <a:pPr lvl="1"/>
            <a:r>
              <a:rPr lang="en-US" dirty="0">
                <a:hlinkClick r:id="rId2"/>
              </a:rPr>
              <a:t>https://csrc.nist.gov/publications/detail/sp/800-115/final</a:t>
            </a:r>
            <a:endParaRPr lang="en-US" dirty="0"/>
          </a:p>
        </p:txBody>
      </p:sp>
      <p:pic>
        <p:nvPicPr>
          <p:cNvPr id="5122" name="Picture 2" descr="Image result for burglar breaking i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41" r="18829" b="12477"/>
          <a:stretch/>
        </p:blipFill>
        <p:spPr bwMode="auto">
          <a:xfrm>
            <a:off x="5905949" y="1908870"/>
            <a:ext cx="3151990" cy="2334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272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3454360"/>
            <a:ext cx="4000500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 Threat Exists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Stay up to date</a:t>
            </a:r>
          </a:p>
          <a:p>
            <a:pPr lvl="1"/>
            <a:r>
              <a:rPr lang="en-US" dirty="0"/>
              <a:t>New threats all the time</a:t>
            </a:r>
          </a:p>
          <a:p>
            <a:r>
              <a:rPr lang="en-US" dirty="0"/>
              <a:t>NIST National Vulnerability Database</a:t>
            </a:r>
          </a:p>
          <a:p>
            <a:pPr lvl="1"/>
            <a:r>
              <a:rPr lang="en-US" dirty="0">
                <a:hlinkClick r:id="rId3"/>
              </a:rPr>
              <a:t>http://nvd.nist.gov</a:t>
            </a:r>
            <a:endParaRPr lang="en-US" dirty="0"/>
          </a:p>
          <a:p>
            <a:r>
              <a:rPr lang="en-US" dirty="0"/>
              <a:t>Frequent vulnerability scans</a:t>
            </a:r>
          </a:p>
          <a:p>
            <a:r>
              <a:rPr lang="en-US" dirty="0"/>
              <a:t>Pay attention to news</a:t>
            </a:r>
          </a:p>
          <a:p>
            <a:pPr lvl="1"/>
            <a:r>
              <a:rPr lang="en-US" dirty="0"/>
              <a:t>One incident leads to copycats</a:t>
            </a:r>
          </a:p>
        </p:txBody>
      </p:sp>
    </p:spTree>
    <p:extLst>
      <p:ext uri="{BB962C8B-B14F-4D97-AF65-F5344CB8AC3E}">
        <p14:creationId xmlns:p14="http://schemas.microsoft.com/office/powerpoint/2010/main" val="760746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Passive Reconnaissance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Online sources of information</a:t>
            </a:r>
          </a:p>
          <a:p>
            <a:pPr lvl="1"/>
            <a:r>
              <a:rPr lang="en-US" dirty="0"/>
              <a:t>Social media</a:t>
            </a:r>
          </a:p>
          <a:p>
            <a:pPr lvl="1"/>
            <a:r>
              <a:rPr lang="en-US" dirty="0"/>
              <a:t>News articles</a:t>
            </a:r>
          </a:p>
          <a:p>
            <a:pPr lvl="1"/>
            <a:r>
              <a:rPr lang="en-US" dirty="0"/>
              <a:t>Corporate website</a:t>
            </a:r>
          </a:p>
          <a:p>
            <a:pPr lvl="1"/>
            <a:r>
              <a:rPr lang="en-US" dirty="0"/>
              <a:t>Business organizations</a:t>
            </a:r>
          </a:p>
          <a:p>
            <a:pPr lvl="1"/>
            <a:r>
              <a:rPr lang="en-US" dirty="0"/>
              <a:t>Online forums</a:t>
            </a:r>
          </a:p>
          <a:p>
            <a:pPr lvl="1"/>
            <a:r>
              <a:rPr lang="en-US" dirty="0"/>
              <a:t>Government public records</a:t>
            </a:r>
          </a:p>
          <a:p>
            <a:r>
              <a:rPr lang="en-US" dirty="0"/>
              <a:t>Social engineering</a:t>
            </a:r>
          </a:p>
          <a:p>
            <a:r>
              <a:rPr lang="en-US" dirty="0"/>
              <a:t>Dumpster Diving</a:t>
            </a:r>
          </a:p>
        </p:txBody>
      </p:sp>
      <p:pic>
        <p:nvPicPr>
          <p:cNvPr id="3074" name="Picture 2" descr="Image result for binoculars spy silhouett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06" r="23670"/>
          <a:stretch/>
        </p:blipFill>
        <p:spPr bwMode="auto">
          <a:xfrm>
            <a:off x="6228678" y="2452425"/>
            <a:ext cx="2915322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0677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Reconnaissance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DNS queries</a:t>
            </a:r>
          </a:p>
          <a:p>
            <a:pPr lvl="1"/>
            <a:r>
              <a:rPr lang="en-US" dirty="0"/>
              <a:t>What servers do they have?</a:t>
            </a:r>
          </a:p>
          <a:p>
            <a:r>
              <a:rPr lang="en-US" dirty="0"/>
              <a:t>Ping scans, port scans</a:t>
            </a:r>
          </a:p>
          <a:p>
            <a:pPr lvl="1"/>
            <a:r>
              <a:rPr lang="en-US" dirty="0"/>
              <a:t>What’s accessible and available?</a:t>
            </a:r>
          </a:p>
          <a:p>
            <a:r>
              <a:rPr lang="en-US" dirty="0"/>
              <a:t>OS fingerprinting</a:t>
            </a:r>
          </a:p>
          <a:p>
            <a:pPr lvl="1"/>
            <a:r>
              <a:rPr lang="en-US" dirty="0"/>
              <a:t>What OS are they running?</a:t>
            </a:r>
          </a:p>
          <a:p>
            <a:r>
              <a:rPr lang="en-US" dirty="0"/>
              <a:t>Vulnerability scans</a:t>
            </a:r>
          </a:p>
          <a:p>
            <a:r>
              <a:rPr lang="en-US" dirty="0"/>
              <a:t>Service scans, Version </a:t>
            </a:r>
            <a:r>
              <a:rPr lang="en-US" dirty="0" err="1"/>
              <a:t>IDing</a:t>
            </a:r>
            <a:endParaRPr lang="en-US" dirty="0"/>
          </a:p>
          <a:p>
            <a:pPr lvl="1"/>
            <a:r>
              <a:rPr lang="en-US" dirty="0"/>
              <a:t>What’s running? What version?</a:t>
            </a:r>
          </a:p>
          <a:p>
            <a:pPr lvl="1"/>
            <a:r>
              <a:rPr lang="en-US" dirty="0"/>
              <a:t>Any known exploits for those?</a:t>
            </a:r>
          </a:p>
        </p:txBody>
      </p:sp>
      <p:pic>
        <p:nvPicPr>
          <p:cNvPr id="4098" name="Picture 2" descr="Related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71" r="23726"/>
          <a:stretch/>
        </p:blipFill>
        <p:spPr bwMode="auto">
          <a:xfrm>
            <a:off x="6045797" y="2453379"/>
            <a:ext cx="3098203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9019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Exploiting Vulnerabilities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Try to break into the system</a:t>
            </a:r>
          </a:p>
          <a:p>
            <a:pPr lvl="1"/>
            <a:r>
              <a:rPr lang="en-US" dirty="0"/>
              <a:t>Gain privilege escalation</a:t>
            </a:r>
          </a:p>
          <a:p>
            <a:pPr lvl="1"/>
            <a:r>
              <a:rPr lang="en-US" dirty="0"/>
              <a:t>Careful not to cause Denial of Service or data loss</a:t>
            </a:r>
          </a:p>
          <a:p>
            <a:r>
              <a:rPr lang="en-US" dirty="0"/>
              <a:t>You know you’re vulnerable if you can get around security</a:t>
            </a:r>
          </a:p>
          <a:p>
            <a:pPr lvl="1"/>
            <a:r>
              <a:rPr lang="en-US" dirty="0"/>
              <a:t>If </a:t>
            </a:r>
            <a:r>
              <a:rPr lang="en-US" u="sng" dirty="0"/>
              <a:t>you</a:t>
            </a:r>
            <a:r>
              <a:rPr lang="en-US" dirty="0"/>
              <a:t> can get through, </a:t>
            </a:r>
            <a:r>
              <a:rPr lang="en-US" u="sng" dirty="0"/>
              <a:t>they</a:t>
            </a:r>
            <a:r>
              <a:rPr lang="en-US" dirty="0"/>
              <a:t> can get through!</a:t>
            </a:r>
          </a:p>
          <a:p>
            <a:pPr lvl="1"/>
            <a:endParaRPr lang="en-US" dirty="0"/>
          </a:p>
        </p:txBody>
      </p:sp>
      <p:pic>
        <p:nvPicPr>
          <p:cNvPr id="1028" name="Picture 4" descr="Image result for thief breaking 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469" y="4399847"/>
            <a:ext cx="3549061" cy="2363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180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693" y="2549466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3033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Gain entry</a:t>
            </a:r>
          </a:p>
          <a:p>
            <a:pPr lvl="1"/>
            <a:r>
              <a:rPr lang="en-US" dirty="0"/>
              <a:t>Get inside network</a:t>
            </a:r>
          </a:p>
          <a:p>
            <a:pPr lvl="1"/>
            <a:r>
              <a:rPr lang="en-US" dirty="0"/>
              <a:t>Once inside, rest of network is usually</a:t>
            </a:r>
            <a:br>
              <a:rPr lang="en-US" dirty="0"/>
            </a:br>
            <a:r>
              <a:rPr lang="en-US" dirty="0"/>
              <a:t>wide open</a:t>
            </a:r>
          </a:p>
          <a:p>
            <a:pPr lvl="2"/>
            <a:r>
              <a:rPr lang="en-US" dirty="0"/>
              <a:t>Security on the perimeter, not internally as much</a:t>
            </a:r>
          </a:p>
          <a:p>
            <a:r>
              <a:rPr lang="en-US" dirty="0"/>
              <a:t>Persistence</a:t>
            </a:r>
          </a:p>
          <a:p>
            <a:pPr lvl="1"/>
            <a:r>
              <a:rPr lang="en-US" dirty="0"/>
              <a:t>Make sure there’s a backdoor for next time</a:t>
            </a:r>
          </a:p>
          <a:p>
            <a:pPr lvl="1"/>
            <a:r>
              <a:rPr lang="en-US" dirty="0"/>
              <a:t>Create accounts, change, or verify default passwords</a:t>
            </a:r>
          </a:p>
          <a:p>
            <a:r>
              <a:rPr lang="en-US" dirty="0"/>
              <a:t>Pivot</a:t>
            </a:r>
          </a:p>
          <a:p>
            <a:pPr lvl="1"/>
            <a:r>
              <a:rPr lang="en-US" dirty="0"/>
              <a:t>Foothold point of entry</a:t>
            </a:r>
          </a:p>
          <a:p>
            <a:pPr lvl="1"/>
            <a:r>
              <a:rPr lang="en-US" dirty="0"/>
              <a:t>Jump around inside the network</a:t>
            </a:r>
          </a:p>
        </p:txBody>
      </p:sp>
    </p:spTree>
    <p:extLst>
      <p:ext uri="{BB962C8B-B14F-4D97-AF65-F5344CB8AC3E}">
        <p14:creationId xmlns:p14="http://schemas.microsoft.com/office/powerpoint/2010/main" val="527777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Black, White, &amp; Gray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6909852" cy="4351338"/>
          </a:xfrm>
        </p:spPr>
        <p:txBody>
          <a:bodyPr/>
          <a:lstStyle/>
          <a:p>
            <a:r>
              <a:rPr lang="en-US" dirty="0"/>
              <a:t>Black-box testing</a:t>
            </a:r>
          </a:p>
          <a:p>
            <a:pPr lvl="1"/>
            <a:r>
              <a:rPr lang="en-US" dirty="0"/>
              <a:t>Nothing known about the systems being tested</a:t>
            </a:r>
          </a:p>
          <a:p>
            <a:r>
              <a:rPr lang="en-US" dirty="0"/>
              <a:t>White-box testing</a:t>
            </a:r>
          </a:p>
          <a:p>
            <a:pPr lvl="1"/>
            <a:r>
              <a:rPr lang="en-US" dirty="0"/>
              <a:t>Full knowledge of all systems being tested</a:t>
            </a:r>
          </a:p>
          <a:p>
            <a:r>
              <a:rPr lang="en-US" dirty="0"/>
              <a:t>Gray-box testing</a:t>
            </a:r>
          </a:p>
          <a:p>
            <a:pPr lvl="1"/>
            <a:r>
              <a:rPr lang="en-US" dirty="0"/>
              <a:t>Mix of black and white</a:t>
            </a:r>
          </a:p>
          <a:p>
            <a:pPr lvl="1"/>
            <a:r>
              <a:rPr lang="en-US" dirty="0"/>
              <a:t>Some systems or applications are known</a:t>
            </a:r>
          </a:p>
        </p:txBody>
      </p:sp>
      <p:sp>
        <p:nvSpPr>
          <p:cNvPr id="4" name="AutoShape 2" descr="Blackbox testing approach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Blackbox testing approache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Blackbox testing approache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Cube 9"/>
          <p:cNvSpPr/>
          <p:nvPr/>
        </p:nvSpPr>
        <p:spPr>
          <a:xfrm>
            <a:off x="7073679" y="4329274"/>
            <a:ext cx="2022439" cy="2022439"/>
          </a:xfrm>
          <a:prstGeom prst="cub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w Cen MT" panose="020B0602020104020603" pitchFamily="34" charset="0"/>
              </a:rPr>
              <a:t>BLACK</a:t>
            </a:r>
          </a:p>
        </p:txBody>
      </p:sp>
      <p:sp>
        <p:nvSpPr>
          <p:cNvPr id="9" name="Cube 8"/>
          <p:cNvSpPr/>
          <p:nvPr/>
        </p:nvSpPr>
        <p:spPr>
          <a:xfrm>
            <a:off x="7318869" y="3156685"/>
            <a:ext cx="1576892" cy="1576892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w Cen MT" panose="020B0602020104020603" pitchFamily="34" charset="0"/>
              </a:rPr>
              <a:t>GREY</a:t>
            </a:r>
          </a:p>
        </p:txBody>
      </p:sp>
      <p:sp>
        <p:nvSpPr>
          <p:cNvPr id="8" name="Cube 7"/>
          <p:cNvSpPr/>
          <p:nvPr/>
        </p:nvSpPr>
        <p:spPr>
          <a:xfrm>
            <a:off x="7538502" y="2270229"/>
            <a:ext cx="1200374" cy="1200374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w Cen MT" panose="020B0602020104020603" pitchFamily="34" charset="0"/>
              </a:rPr>
              <a:t>WHITE</a:t>
            </a:r>
          </a:p>
        </p:txBody>
      </p:sp>
    </p:spTree>
    <p:extLst>
      <p:ext uri="{BB962C8B-B14F-4D97-AF65-F5344CB8AC3E}">
        <p14:creationId xmlns:p14="http://schemas.microsoft.com/office/powerpoint/2010/main" val="184457445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{A9484407-C88A-F544-A752-619E0C8B454D}tf10001119</Template>
  <TotalTime>1947</TotalTime>
  <Words>297</Words>
  <Application>Microsoft Macintosh PowerPoint</Application>
  <PresentationFormat>On-screen Show (4:3)</PresentationFormat>
  <Paragraphs>68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Gill Sans MT</vt:lpstr>
      <vt:lpstr>Tw Cen MT</vt:lpstr>
      <vt:lpstr>Gallery</vt:lpstr>
      <vt:lpstr>Cybersecurity</vt:lpstr>
      <vt:lpstr>Penetration Testing</vt:lpstr>
      <vt:lpstr>Verify Threat Exists</vt:lpstr>
      <vt:lpstr>Passive Reconnaissance</vt:lpstr>
      <vt:lpstr>Active Reconnaissance</vt:lpstr>
      <vt:lpstr>Exploiting Vulnerabilities</vt:lpstr>
      <vt:lpstr>The Process</vt:lpstr>
      <vt:lpstr>Black, White, &amp; Gray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Gober</dc:creator>
  <cp:keywords>cybersecurity, education</cp:keywords>
  <cp:lastModifiedBy>Richard Greene</cp:lastModifiedBy>
  <cp:revision>57</cp:revision>
  <dcterms:created xsi:type="dcterms:W3CDTF">2019-04-17T19:12:48Z</dcterms:created>
  <dcterms:modified xsi:type="dcterms:W3CDTF">2021-01-24T18:22:14Z</dcterms:modified>
  <cp:category>pptx, curriculum, cyber</cp:category>
</cp:coreProperties>
</file>