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0"/>
  </p:notesMasterIdLst>
  <p:sldIdLst>
    <p:sldId id="268" r:id="rId2"/>
    <p:sldId id="257" r:id="rId3"/>
    <p:sldId id="259" r:id="rId4"/>
    <p:sldId id="262" r:id="rId5"/>
    <p:sldId id="263" r:id="rId6"/>
    <p:sldId id="265" r:id="rId7"/>
    <p:sldId id="266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8028" autoAdjust="0"/>
  </p:normalViewPr>
  <p:slideViewPr>
    <p:cSldViewPr snapToGrid="0">
      <p:cViewPr varScale="1">
        <p:scale>
          <a:sx n="85" d="100"/>
          <a:sy n="85" d="100"/>
        </p:scale>
        <p:origin x="53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pPr/>
              <a:t>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EF7E-E76C-4762-BCCE-AD8048D4CF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60D9703-DE06-46C7-B188-DFF8EE18668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52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EF7E-E76C-4762-BCCE-AD8048D4CF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9703-DE06-46C7-B188-DFF8EE1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EF7E-E76C-4762-BCCE-AD8048D4CF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9703-DE06-46C7-B188-DFF8EE18668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4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EF7E-E76C-4762-BCCE-AD8048D4CF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9703-DE06-46C7-B188-DFF8EE18668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49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EF7E-E76C-4762-BCCE-AD8048D4CF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9703-DE06-46C7-B188-DFF8EE18668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05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EF7E-E76C-4762-BCCE-AD8048D4CF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9703-DE06-46C7-B188-DFF8EE18668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7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EF7E-E76C-4762-BCCE-AD8048D4CF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9703-DE06-46C7-B188-DFF8EE1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1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EF7E-E76C-4762-BCCE-AD8048D4CF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9703-DE06-46C7-B188-DFF8EE1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6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EF7E-E76C-4762-BCCE-AD8048D4CF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9703-DE06-46C7-B188-DFF8EE186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4EF7E-E76C-4762-BCCE-AD8048D4CF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9703-DE06-46C7-B188-DFF8EE18668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14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D8C4EF7E-E76C-4762-BCCE-AD8048D4CF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9703-DE06-46C7-B188-DFF8EE18668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82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ve.mitre.org/" TargetMode="External"/><Relationship Id="rId2" Type="http://schemas.openxmlformats.org/officeDocument/2006/relationships/hyperlink" Target="http://microsoft.com/technet/security/current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nvd.nist.gov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630F-743E-E742-98BB-C7DE43C24D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AEE1F-51A9-2243-9DFE-5DA5B19F4B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Vulnerability Scanning</a:t>
            </a:r>
          </a:p>
        </p:txBody>
      </p:sp>
    </p:spTree>
    <p:extLst>
      <p:ext uri="{BB962C8B-B14F-4D97-AF65-F5344CB8AC3E}">
        <p14:creationId xmlns:p14="http://schemas.microsoft.com/office/powerpoint/2010/main" val="192479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Scanning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Minimally invasive</a:t>
            </a:r>
          </a:p>
          <a:p>
            <a:pPr lvl="1"/>
            <a:r>
              <a:rPr lang="en-US" dirty="0"/>
              <a:t>…unlike </a:t>
            </a:r>
            <a:r>
              <a:rPr lang="en-US" dirty="0" err="1"/>
              <a:t>pentesting</a:t>
            </a:r>
            <a:endParaRPr lang="en-US" dirty="0"/>
          </a:p>
          <a:p>
            <a:r>
              <a:rPr lang="en-US" dirty="0"/>
              <a:t>Port scan</a:t>
            </a:r>
          </a:p>
          <a:p>
            <a:pPr lvl="1"/>
            <a:r>
              <a:rPr lang="en-US" dirty="0"/>
              <a:t>“Knock, knock”</a:t>
            </a:r>
          </a:p>
          <a:p>
            <a:r>
              <a:rPr lang="en-US" dirty="0"/>
              <a:t>Identify systems and devices</a:t>
            </a:r>
          </a:p>
          <a:p>
            <a:r>
              <a:rPr lang="en-US" dirty="0"/>
              <a:t>Test from outside and inside</a:t>
            </a:r>
          </a:p>
          <a:p>
            <a:pPr lvl="1"/>
            <a:r>
              <a:rPr lang="en-US" dirty="0"/>
              <a:t>Don’t overlook insider threats</a:t>
            </a:r>
          </a:p>
          <a:p>
            <a:r>
              <a:rPr lang="en-US" dirty="0"/>
              <a:t>Gather as much information as possible</a:t>
            </a:r>
          </a:p>
          <a:p>
            <a:pPr lvl="1"/>
            <a:r>
              <a:rPr lang="en-US" dirty="0"/>
              <a:t>Sift through data later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73"/>
          <a:stretch/>
        </p:blipFill>
        <p:spPr bwMode="auto">
          <a:xfrm>
            <a:off x="5607420" y="2014793"/>
            <a:ext cx="3361919" cy="250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27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Non-intrusive scans</a:t>
            </a:r>
          </a:p>
          <a:p>
            <a:pPr lvl="1"/>
            <a:r>
              <a:rPr lang="en-US" dirty="0"/>
              <a:t>Scan only, nothing exploited</a:t>
            </a:r>
          </a:p>
          <a:p>
            <a:r>
              <a:rPr lang="en-US" dirty="0"/>
              <a:t>Intrusive scans</a:t>
            </a:r>
          </a:p>
          <a:p>
            <a:pPr lvl="1"/>
            <a:r>
              <a:rPr lang="en-US" dirty="0"/>
              <a:t>Use vulnerability</a:t>
            </a:r>
          </a:p>
          <a:p>
            <a:r>
              <a:rPr lang="en-US" dirty="0"/>
              <a:t>Non-credentialed scan</a:t>
            </a:r>
          </a:p>
          <a:p>
            <a:pPr lvl="1"/>
            <a:r>
              <a:rPr lang="en-US" dirty="0"/>
              <a:t>No login needed</a:t>
            </a:r>
          </a:p>
          <a:p>
            <a:r>
              <a:rPr lang="en-US" dirty="0"/>
              <a:t>Credentialed scan</a:t>
            </a:r>
          </a:p>
          <a:p>
            <a:pPr lvl="1"/>
            <a:r>
              <a:rPr lang="en-US" dirty="0"/>
              <a:t>Basic user login available</a:t>
            </a:r>
          </a:p>
        </p:txBody>
      </p:sp>
      <p:pic>
        <p:nvPicPr>
          <p:cNvPr id="4" name="Picture 2" descr="Image result for vulnerability scann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0"/>
          <a:stretch/>
        </p:blipFill>
        <p:spPr bwMode="auto">
          <a:xfrm>
            <a:off x="4948335" y="2987795"/>
            <a:ext cx="4035027" cy="317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939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vulnerability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Vulnerabilities can be cross-referenced online</a:t>
            </a:r>
          </a:p>
          <a:p>
            <a:pPr lvl="1"/>
            <a:r>
              <a:rPr lang="en-US" dirty="0"/>
              <a:t>Most result pages provide links for more info</a:t>
            </a:r>
          </a:p>
          <a:p>
            <a:pPr lvl="1"/>
            <a:r>
              <a:rPr lang="en-US" dirty="0"/>
              <a:t>Microsoft Security Bulletins</a:t>
            </a:r>
          </a:p>
          <a:p>
            <a:pPr lvl="2"/>
            <a:r>
              <a:rPr lang="en-US" dirty="0">
                <a:hlinkClick r:id="rId2"/>
              </a:rPr>
              <a:t>http://microsoft.com/technet/security/current.aspx</a:t>
            </a:r>
            <a:endParaRPr lang="en-US" dirty="0"/>
          </a:p>
          <a:p>
            <a:pPr lvl="1"/>
            <a:r>
              <a:rPr lang="en-US" dirty="0"/>
              <a:t>Common Vulnerabilities and Exposures (CVE)</a:t>
            </a:r>
          </a:p>
          <a:p>
            <a:pPr lvl="2"/>
            <a:r>
              <a:rPr lang="en-US" dirty="0">
                <a:hlinkClick r:id="rId3"/>
              </a:rPr>
              <a:t>https://cve.mitre.org</a:t>
            </a:r>
            <a:endParaRPr lang="en-US" dirty="0"/>
          </a:p>
          <a:p>
            <a:pPr lvl="1"/>
            <a:r>
              <a:rPr lang="en-US" dirty="0"/>
              <a:t>National Vulnerability Database</a:t>
            </a:r>
            <a:br>
              <a:rPr lang="en-US" dirty="0"/>
            </a:br>
            <a:r>
              <a:rPr lang="en-US" dirty="0"/>
              <a:t>(NVD)</a:t>
            </a:r>
          </a:p>
          <a:p>
            <a:pPr lvl="2"/>
            <a:r>
              <a:rPr lang="en-US" dirty="0">
                <a:hlinkClick r:id="rId4"/>
              </a:rPr>
              <a:t>http://nvd.nist.gov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947" y="4063549"/>
            <a:ext cx="3310727" cy="20565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79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security controls</a:t>
            </a:r>
          </a:p>
          <a:p>
            <a:pPr lvl="1"/>
            <a:r>
              <a:rPr lang="en-US" dirty="0"/>
              <a:t>No firewall</a:t>
            </a:r>
          </a:p>
          <a:p>
            <a:pPr lvl="1"/>
            <a:r>
              <a:rPr lang="en-US" dirty="0"/>
              <a:t>No anti-virus</a:t>
            </a:r>
          </a:p>
          <a:p>
            <a:pPr lvl="1"/>
            <a:r>
              <a:rPr lang="en-US" dirty="0"/>
              <a:t>No anti-spyware </a:t>
            </a:r>
            <a:br>
              <a:rPr lang="en-US" dirty="0"/>
            </a:br>
            <a:r>
              <a:rPr lang="en-US" dirty="0"/>
              <a:t>    or anti-malware</a:t>
            </a:r>
          </a:p>
        </p:txBody>
      </p:sp>
      <p:pic>
        <p:nvPicPr>
          <p:cNvPr id="5" name="Picture 2" descr="Image result for vulnerability scanner report nikt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62"/>
          <a:stretch/>
        </p:blipFill>
        <p:spPr bwMode="auto">
          <a:xfrm>
            <a:off x="4119938" y="2416863"/>
            <a:ext cx="4890498" cy="359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67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406500" cy="4351338"/>
          </a:xfrm>
        </p:spPr>
        <p:txBody>
          <a:bodyPr/>
          <a:lstStyle/>
          <a:p>
            <a:r>
              <a:rPr lang="en-US" dirty="0"/>
              <a:t>Common misconfigurations</a:t>
            </a:r>
          </a:p>
          <a:p>
            <a:pPr lvl="1"/>
            <a:r>
              <a:rPr lang="en-US" dirty="0"/>
              <a:t>Open shares</a:t>
            </a:r>
          </a:p>
          <a:p>
            <a:pPr lvl="1"/>
            <a:r>
              <a:rPr lang="en-US" dirty="0"/>
              <a:t>Guest account</a:t>
            </a:r>
          </a:p>
          <a:p>
            <a:pPr lvl="1"/>
            <a:r>
              <a:rPr lang="en-US" dirty="0"/>
              <a:t>Shared resources</a:t>
            </a:r>
          </a:p>
          <a:p>
            <a:pPr lvl="1"/>
            <a:r>
              <a:rPr lang="en-US" dirty="0"/>
              <a:t>OS updates </a:t>
            </a:r>
            <a:br>
              <a:rPr lang="en-US" dirty="0"/>
            </a:br>
            <a:r>
              <a:rPr lang="en-US" dirty="0"/>
              <a:t>disabled</a:t>
            </a:r>
          </a:p>
          <a:p>
            <a:pPr lvl="1"/>
            <a:endParaRPr lang="en-US" dirty="0"/>
          </a:p>
        </p:txBody>
      </p:sp>
      <p:pic>
        <p:nvPicPr>
          <p:cNvPr id="6" name="Picture 2" descr="Image result for vulnerability scanner report nikto">
            <a:extLst>
              <a:ext uri="{FF2B5EF4-FFF2-40B4-BE49-F238E27FC236}">
                <a16:creationId xmlns:a16="http://schemas.microsoft.com/office/drawing/2014/main" id="{CFB2175F-2194-4AA5-BFAD-FCE01CCF4F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62"/>
          <a:stretch/>
        </p:blipFill>
        <p:spPr bwMode="auto">
          <a:xfrm>
            <a:off x="4119938" y="2416863"/>
            <a:ext cx="4890498" cy="359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95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3491288" cy="4351338"/>
          </a:xfrm>
        </p:spPr>
        <p:txBody>
          <a:bodyPr/>
          <a:lstStyle/>
          <a:p>
            <a:r>
              <a:rPr lang="en-US" dirty="0"/>
              <a:t>True vulnerabilities</a:t>
            </a:r>
          </a:p>
          <a:p>
            <a:pPr lvl="1"/>
            <a:r>
              <a:rPr lang="en-US" dirty="0"/>
              <a:t>Newer threats</a:t>
            </a:r>
          </a:p>
          <a:p>
            <a:pPr lvl="2"/>
            <a:r>
              <a:rPr lang="en-US" dirty="0"/>
              <a:t>Newly discovered threats</a:t>
            </a:r>
          </a:p>
          <a:p>
            <a:pPr lvl="2"/>
            <a:r>
              <a:rPr lang="en-US" dirty="0"/>
              <a:t>Threats on new systems</a:t>
            </a:r>
          </a:p>
          <a:p>
            <a:pPr lvl="1"/>
            <a:r>
              <a:rPr lang="en-US" dirty="0"/>
              <a:t>Sometimes old threats</a:t>
            </a:r>
          </a:p>
          <a:p>
            <a:pPr lvl="2"/>
            <a:r>
              <a:rPr lang="en-US" dirty="0"/>
              <a:t>Features are enabled</a:t>
            </a:r>
            <a:br>
              <a:rPr lang="en-US" dirty="0"/>
            </a:br>
            <a:r>
              <a:rPr lang="en-US" dirty="0"/>
              <a:t> on older systems</a:t>
            </a:r>
          </a:p>
          <a:p>
            <a:pPr lvl="2"/>
            <a:r>
              <a:rPr lang="en-US" dirty="0"/>
              <a:t>Old software installed</a:t>
            </a:r>
          </a:p>
          <a:p>
            <a:endParaRPr lang="en-US" dirty="0"/>
          </a:p>
        </p:txBody>
      </p:sp>
      <p:pic>
        <p:nvPicPr>
          <p:cNvPr id="5" name="Picture 2" descr="Image result for vulnerability scanner report nikto">
            <a:extLst>
              <a:ext uri="{FF2B5EF4-FFF2-40B4-BE49-F238E27FC236}">
                <a16:creationId xmlns:a16="http://schemas.microsoft.com/office/drawing/2014/main" id="{F23B7457-90BB-40DF-B9D5-5775B5E566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62"/>
          <a:stretch/>
        </p:blipFill>
        <p:spPr bwMode="auto">
          <a:xfrm>
            <a:off x="4119938" y="2416863"/>
            <a:ext cx="4890498" cy="359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188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Positives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False positives</a:t>
            </a:r>
          </a:p>
          <a:p>
            <a:pPr lvl="1"/>
            <a:r>
              <a:rPr lang="en-US" dirty="0"/>
              <a:t>Vulnerability is identified but doesn’t actually exist</a:t>
            </a:r>
          </a:p>
          <a:p>
            <a:r>
              <a:rPr lang="en-US" dirty="0"/>
              <a:t>False negatives</a:t>
            </a:r>
          </a:p>
          <a:p>
            <a:pPr lvl="1"/>
            <a:r>
              <a:rPr lang="en-US" dirty="0"/>
              <a:t>Vulnerability exists but wasn’t detected</a:t>
            </a:r>
          </a:p>
          <a:p>
            <a:r>
              <a:rPr lang="en-US" dirty="0"/>
              <a:t>Scanner can’t check everything</a:t>
            </a:r>
          </a:p>
          <a:p>
            <a:pPr lvl="1"/>
            <a:r>
              <a:rPr lang="en-US" dirty="0"/>
              <a:t>Need latest scanner updates</a:t>
            </a:r>
          </a:p>
          <a:p>
            <a:pPr lvl="1"/>
            <a:r>
              <a:rPr lang="en-US" dirty="0"/>
              <a:t>May manually try some checks</a:t>
            </a:r>
          </a:p>
          <a:p>
            <a:pPr lvl="2"/>
            <a:r>
              <a:rPr lang="en-US" dirty="0"/>
              <a:t>Some checks can’t be automated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983294"/>
              </p:ext>
            </p:extLst>
          </p:nvPr>
        </p:nvGraphicFramePr>
        <p:xfrm>
          <a:off x="5685633" y="3113904"/>
          <a:ext cx="3323598" cy="301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78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3716">
                <a:tc>
                  <a:txBody>
                    <a:bodyPr/>
                    <a:lstStyle/>
                    <a:p>
                      <a:endParaRPr lang="en-US" sz="1700" b="1" dirty="0">
                        <a:latin typeface="Tw Cen MT" panose="020B0602020104020603" pitchFamily="34" charset="0"/>
                      </a:endParaRPr>
                    </a:p>
                  </a:txBody>
                  <a:tcPr marL="113915" marR="113915" marT="56958" marB="5695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w Cen MT" panose="020B0602020104020603" pitchFamily="34" charset="0"/>
                        </a:rPr>
                        <a:t>Vulnerability</a:t>
                      </a:r>
                      <a:br>
                        <a:rPr lang="en-US" sz="1200" b="1" dirty="0">
                          <a:latin typeface="Tw Cen MT" panose="020B0602020104020603" pitchFamily="34" charset="0"/>
                        </a:rPr>
                      </a:br>
                      <a:r>
                        <a:rPr lang="en-US" sz="1600" b="1" dirty="0">
                          <a:latin typeface="Tw Cen MT" panose="020B0602020104020603" pitchFamily="34" charset="0"/>
                        </a:rPr>
                        <a:t>Absent</a:t>
                      </a:r>
                      <a:endParaRPr lang="en-US" sz="1700" b="1" dirty="0">
                        <a:latin typeface="Tw Cen MT" panose="020B0602020104020603" pitchFamily="34" charset="0"/>
                      </a:endParaRPr>
                    </a:p>
                  </a:txBody>
                  <a:tcPr marL="113915" marR="113915" marT="56958" marB="569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w Cen MT" panose="020B0602020104020603" pitchFamily="34" charset="0"/>
                        </a:rPr>
                        <a:t>Vulnerability</a:t>
                      </a:r>
                      <a:br>
                        <a:rPr lang="en-US" sz="1700" b="1" dirty="0">
                          <a:latin typeface="Tw Cen MT" panose="020B0602020104020603" pitchFamily="34" charset="0"/>
                        </a:rPr>
                      </a:br>
                      <a:r>
                        <a:rPr lang="en-US" sz="1600" b="1" dirty="0">
                          <a:latin typeface="Tw Cen MT" panose="020B0602020104020603" pitchFamily="34" charset="0"/>
                        </a:rPr>
                        <a:t>Real</a:t>
                      </a:r>
                    </a:p>
                  </a:txBody>
                  <a:tcPr marL="113915" marR="113915" marT="56958" marB="569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3716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Not Reported</a:t>
                      </a:r>
                    </a:p>
                  </a:txBody>
                  <a:tcPr marL="113915" marR="113915" marT="56958" marB="569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Tw Cen MT" panose="020B0602020104020603" pitchFamily="34" charset="0"/>
                        </a:rPr>
                        <a:t>True</a:t>
                      </a:r>
                      <a:br>
                        <a:rPr lang="en-US" sz="1700" b="1" dirty="0">
                          <a:latin typeface="Tw Cen MT" panose="020B0602020104020603" pitchFamily="34" charset="0"/>
                        </a:rPr>
                      </a:br>
                      <a:r>
                        <a:rPr lang="en-US" sz="1700" b="1" dirty="0">
                          <a:latin typeface="Tw Cen MT" panose="020B0602020104020603" pitchFamily="34" charset="0"/>
                        </a:rPr>
                        <a:t>Negative</a:t>
                      </a:r>
                    </a:p>
                  </a:txBody>
                  <a:tcPr marL="113915" marR="113915" marT="56958" marB="569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Tw Cen MT" panose="020B0602020104020603" pitchFamily="34" charset="0"/>
                        </a:rPr>
                        <a:t>False Negative</a:t>
                      </a:r>
                    </a:p>
                  </a:txBody>
                  <a:tcPr marL="113915" marR="113915" marT="56958" marB="569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3716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Reported</a:t>
                      </a:r>
                    </a:p>
                  </a:txBody>
                  <a:tcPr marL="113915" marR="113915" marT="56958" marB="569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Tw Cen MT" panose="020B0602020104020603" pitchFamily="34" charset="0"/>
                        </a:rPr>
                        <a:t>False Positive</a:t>
                      </a:r>
                    </a:p>
                  </a:txBody>
                  <a:tcPr marL="113915" marR="113915" marT="56958" marB="569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latin typeface="Tw Cen MT" panose="020B0602020104020603" pitchFamily="34" charset="0"/>
                        </a:rPr>
                        <a:t>True Positive</a:t>
                      </a:r>
                    </a:p>
                  </a:txBody>
                  <a:tcPr marL="113915" marR="113915" marT="56958" marB="569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0124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{A9484407-C88A-F544-A752-619E0C8B454D}tf10001119</Template>
  <TotalTime>1938</TotalTime>
  <Words>234</Words>
  <Application>Microsoft Macintosh PowerPoint</Application>
  <PresentationFormat>On-screen Show (4:3)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Tw Cen MT</vt:lpstr>
      <vt:lpstr>Gallery</vt:lpstr>
      <vt:lpstr>Cybersecurity</vt:lpstr>
      <vt:lpstr>Vulnerability Scanning</vt:lpstr>
      <vt:lpstr>Scan types</vt:lpstr>
      <vt:lpstr>Identify vulnerability</vt:lpstr>
      <vt:lpstr>Scan Results</vt:lpstr>
      <vt:lpstr>Scan Results</vt:lpstr>
      <vt:lpstr>Scan Results</vt:lpstr>
      <vt:lpstr>False Positives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57</cp:revision>
  <dcterms:created xsi:type="dcterms:W3CDTF">2019-04-17T19:12:48Z</dcterms:created>
  <dcterms:modified xsi:type="dcterms:W3CDTF">2021-01-24T18:23:18Z</dcterms:modified>
  <cp:category>pptx, curriculum, cyber</cp:category>
</cp:coreProperties>
</file>