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286" r:id="rId2"/>
    <p:sldId id="257" r:id="rId3"/>
    <p:sldId id="258" r:id="rId4"/>
    <p:sldId id="260" r:id="rId5"/>
    <p:sldId id="277" r:id="rId6"/>
    <p:sldId id="261" r:id="rId7"/>
    <p:sldId id="278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2310A4-27A3-4C5C-8E48-DA7A9587B3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43BDE-BED1-4127-A256-24F3DA322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A23F-D6E3-416B-ADE4-35BC9013D4D1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C7B24-3895-4B65-8976-EDD5B325A0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9F95D-C32F-4999-AE8C-ECD0CCF90E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35F67-4245-4BE2-9596-5EBB1C93B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9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5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8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6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9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D273893-D61E-4B2D-BA15-CEE9D74E191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8F10-62B7-413C-9CF3-B1299363E53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5321-49F3-804B-9628-A28538D96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9248-0317-1947-A9FC-138B28963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Vulnerability Types</a:t>
            </a:r>
          </a:p>
        </p:txBody>
      </p:sp>
    </p:spTree>
    <p:extLst>
      <p:ext uri="{BB962C8B-B14F-4D97-AF65-F5344CB8AC3E}">
        <p14:creationId xmlns:p14="http://schemas.microsoft.com/office/powerpoint/2010/main" val="37314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Input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applications take in user input</a:t>
            </a:r>
          </a:p>
          <a:p>
            <a:pPr lvl="1"/>
            <a:r>
              <a:rPr lang="en-US" dirty="0"/>
              <a:t>Data in, Data out</a:t>
            </a:r>
          </a:p>
          <a:p>
            <a:r>
              <a:rPr lang="en-US" dirty="0"/>
              <a:t>Never allow invalid input</a:t>
            </a:r>
          </a:p>
          <a:p>
            <a:r>
              <a:rPr lang="en-US" dirty="0"/>
              <a:t>Check </a:t>
            </a:r>
            <a:r>
              <a:rPr lang="en-US" i="1" dirty="0"/>
              <a:t>everything</a:t>
            </a:r>
            <a:r>
              <a:rPr lang="en-US" dirty="0"/>
              <a:t>. Trust no one.</a:t>
            </a:r>
          </a:p>
          <a:p>
            <a:pPr lvl="1"/>
            <a:r>
              <a:rPr lang="en-US" dirty="0"/>
              <a:t>Consider all input as malicious</a:t>
            </a:r>
          </a:p>
          <a:p>
            <a:pPr lvl="1"/>
            <a:r>
              <a:rPr lang="en-US" dirty="0"/>
              <a:t>“Guilty until proven innocent”</a:t>
            </a:r>
          </a:p>
          <a:p>
            <a:r>
              <a:rPr lang="en-US" dirty="0"/>
              <a:t>If it’s there, hackers </a:t>
            </a:r>
            <a:r>
              <a:rPr lang="en-US" u="sng" dirty="0"/>
              <a:t>will</a:t>
            </a:r>
            <a:r>
              <a:rPr lang="en-US" dirty="0"/>
              <a:t> find it eventually</a:t>
            </a:r>
          </a:p>
          <a:p>
            <a:pPr lvl="1"/>
            <a:r>
              <a:rPr lang="en-US" dirty="0"/>
              <a:t>Takes work to find what can be used maliciously</a:t>
            </a:r>
          </a:p>
          <a:p>
            <a:pPr lvl="1"/>
            <a:r>
              <a:rPr lang="en-US" dirty="0"/>
              <a:t>Checking is mostly done automatically, just takes time</a:t>
            </a:r>
          </a:p>
          <a:p>
            <a:pPr lvl="1"/>
            <a:endParaRPr lang="en-US" dirty="0"/>
          </a:p>
        </p:txBody>
      </p:sp>
      <p:pic>
        <p:nvPicPr>
          <p:cNvPr id="11268" name="Picture 4" descr="Image result for thief typing compute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r="12344"/>
          <a:stretch/>
        </p:blipFill>
        <p:spPr bwMode="auto">
          <a:xfrm>
            <a:off x="5832754" y="2273644"/>
            <a:ext cx="3311246" cy="22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6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" y="2499262"/>
            <a:ext cx="8981952" cy="27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0332"/>
          </a:xfrm>
        </p:spPr>
        <p:txBody>
          <a:bodyPr>
            <a:normAutofit/>
          </a:bodyPr>
          <a:lstStyle/>
          <a:p>
            <a:r>
              <a:rPr lang="en-US" dirty="0"/>
              <a:t>Errors happen</a:t>
            </a:r>
          </a:p>
          <a:p>
            <a:pPr lvl="1"/>
            <a:r>
              <a:rPr lang="en-US" dirty="0"/>
              <a:t>You probably want to know it</a:t>
            </a:r>
          </a:p>
          <a:p>
            <a:r>
              <a:rPr lang="en-US" dirty="0"/>
              <a:t>Messages should be just informational enough</a:t>
            </a:r>
          </a:p>
          <a:p>
            <a:pPr lvl="1"/>
            <a:r>
              <a:rPr lang="en-US" dirty="0"/>
              <a:t>Avoid too much detail</a:t>
            </a:r>
          </a:p>
          <a:p>
            <a:pPr lvl="1"/>
            <a:r>
              <a:rPr lang="en-US" dirty="0"/>
              <a:t>Network information</a:t>
            </a:r>
          </a:p>
          <a:p>
            <a:pPr lvl="1"/>
            <a:r>
              <a:rPr lang="en-US" dirty="0"/>
              <a:t>Memory dump</a:t>
            </a:r>
          </a:p>
          <a:p>
            <a:pPr lvl="1"/>
            <a:r>
              <a:rPr lang="en-US" dirty="0"/>
              <a:t>Stack traces</a:t>
            </a:r>
          </a:p>
          <a:p>
            <a:pPr lvl="1"/>
            <a:r>
              <a:rPr lang="en-US" dirty="0"/>
              <a:t>Database dumps</a:t>
            </a:r>
          </a:p>
          <a:p>
            <a:r>
              <a:rPr lang="en-US" dirty="0"/>
              <a:t>Easy to find and fix</a:t>
            </a:r>
          </a:p>
          <a:p>
            <a:pPr lvl="1"/>
            <a:r>
              <a:rPr lang="en-US" dirty="0"/>
              <a:t>A development best practice</a:t>
            </a:r>
          </a:p>
        </p:txBody>
      </p:sp>
    </p:spTree>
    <p:extLst>
      <p:ext uri="{BB962C8B-B14F-4D97-AF65-F5344CB8AC3E}">
        <p14:creationId xmlns:p14="http://schemas.microsoft.com/office/powerpoint/2010/main" val="341579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easy to leave door open</a:t>
            </a:r>
          </a:p>
          <a:p>
            <a:pPr lvl="1"/>
            <a:r>
              <a:rPr lang="en-US" dirty="0"/>
              <a:t>Hackers will always find open doors</a:t>
            </a:r>
          </a:p>
          <a:p>
            <a:r>
              <a:rPr lang="en-US" dirty="0"/>
              <a:t>Can give a false sense of security</a:t>
            </a:r>
          </a:p>
          <a:p>
            <a:pPr lvl="1"/>
            <a:r>
              <a:rPr lang="en-US" dirty="0"/>
              <a:t>Always run scans to search for back doors</a:t>
            </a:r>
          </a:p>
          <a:p>
            <a:pPr lvl="1"/>
            <a:r>
              <a:rPr lang="en-US" dirty="0"/>
              <a:t>Run security audits to check for any potential problems</a:t>
            </a:r>
          </a:p>
        </p:txBody>
      </p:sp>
    </p:spTree>
    <p:extLst>
      <p:ext uri="{BB962C8B-B14F-4D97-AF65-F5344CB8AC3E}">
        <p14:creationId xmlns:p14="http://schemas.microsoft.com/office/powerpoint/2010/main" val="301052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application and networked device has default login</a:t>
            </a:r>
          </a:p>
          <a:p>
            <a:pPr lvl="1"/>
            <a:r>
              <a:rPr lang="en-US" dirty="0"/>
              <a:t>Not always changed</a:t>
            </a:r>
          </a:p>
          <a:p>
            <a:r>
              <a:rPr lang="en-US" dirty="0" err="1"/>
              <a:t>Mirai</a:t>
            </a:r>
            <a:r>
              <a:rPr lang="en-US" dirty="0"/>
              <a:t> botnet</a:t>
            </a:r>
          </a:p>
          <a:p>
            <a:pPr lvl="1"/>
            <a:r>
              <a:rPr lang="en-US" dirty="0"/>
              <a:t>Takes advantage of default configurations</a:t>
            </a:r>
          </a:p>
          <a:p>
            <a:pPr lvl="1"/>
            <a:r>
              <a:rPr lang="en-US" dirty="0"/>
              <a:t>Takes over Internet of Things (</a:t>
            </a:r>
            <a:r>
              <a:rPr lang="en-US" dirty="0" err="1"/>
              <a:t>IoT</a:t>
            </a:r>
            <a:r>
              <a:rPr lang="en-US" dirty="0"/>
              <a:t>) devices</a:t>
            </a:r>
          </a:p>
          <a:p>
            <a:pPr lvl="1"/>
            <a:r>
              <a:rPr lang="en-US" dirty="0"/>
              <a:t>60+ default configurations</a:t>
            </a:r>
          </a:p>
          <a:p>
            <a:pPr lvl="1"/>
            <a:r>
              <a:rPr lang="en-US" dirty="0"/>
              <a:t>Cameras, routers, doorbells, garage door openers, etc.</a:t>
            </a:r>
          </a:p>
          <a:p>
            <a:r>
              <a:rPr lang="en-US" dirty="0" err="1"/>
              <a:t>Mirai</a:t>
            </a:r>
            <a:r>
              <a:rPr lang="en-US" dirty="0"/>
              <a:t> released as open-source software</a:t>
            </a:r>
          </a:p>
          <a:p>
            <a:pPr lvl="1"/>
            <a:r>
              <a:rPr lang="en-US" dirty="0"/>
              <a:t>Anyone can use it! More where that came from</a:t>
            </a:r>
          </a:p>
        </p:txBody>
      </p:sp>
    </p:spTree>
    <p:extLst>
      <p:ext uri="{BB962C8B-B14F-4D97-AF65-F5344CB8AC3E}">
        <p14:creationId xmlns:p14="http://schemas.microsoft.com/office/powerpoint/2010/main" val="206137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Untrained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takes on user to allow breach</a:t>
            </a:r>
          </a:p>
          <a:p>
            <a:pPr lvl="1"/>
            <a:r>
              <a:rPr lang="en-US" dirty="0"/>
              <a:t>Can happen without user knowing</a:t>
            </a:r>
          </a:p>
          <a:p>
            <a:r>
              <a:rPr lang="en-US" dirty="0"/>
              <a:t>Training is critical</a:t>
            </a:r>
          </a:p>
          <a:p>
            <a:pPr lvl="1"/>
            <a:r>
              <a:rPr lang="en-US" dirty="0"/>
              <a:t>Emails don’t work</a:t>
            </a:r>
          </a:p>
          <a:p>
            <a:pPr lvl="1"/>
            <a:r>
              <a:rPr lang="en-US" dirty="0"/>
              <a:t>Time consuming and expensive</a:t>
            </a:r>
          </a:p>
          <a:p>
            <a:pPr lvl="1"/>
            <a:r>
              <a:rPr lang="en-US" dirty="0"/>
              <a:t>Important!</a:t>
            </a:r>
          </a:p>
          <a:p>
            <a:r>
              <a:rPr lang="en-US" dirty="0"/>
              <a:t>Annual reinforcement</a:t>
            </a:r>
          </a:p>
          <a:p>
            <a:pPr lvl="1"/>
            <a:r>
              <a:rPr lang="en-US" dirty="0"/>
              <a:t>Quiz and role play</a:t>
            </a:r>
          </a:p>
          <a:p>
            <a:pPr lvl="1"/>
            <a:r>
              <a:rPr lang="en-US" dirty="0"/>
              <a:t>Become familiar with common situations</a:t>
            </a:r>
          </a:p>
        </p:txBody>
      </p:sp>
    </p:spTree>
    <p:extLst>
      <p:ext uri="{BB962C8B-B14F-4D97-AF65-F5344CB8AC3E}">
        <p14:creationId xmlns:p14="http://schemas.microsoft.com/office/powerpoint/2010/main" val="18496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91782" cy="1325563"/>
          </a:xfrm>
        </p:spPr>
        <p:txBody>
          <a:bodyPr/>
          <a:lstStyle/>
          <a:p>
            <a:r>
              <a:rPr lang="en-US" dirty="0"/>
              <a:t>Improperly Configured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issue </a:t>
            </a:r>
            <a:r>
              <a:rPr lang="en-US" u="sng" dirty="0"/>
              <a:t>and</a:t>
            </a:r>
            <a:r>
              <a:rPr lang="en-US" dirty="0"/>
              <a:t> process issue</a:t>
            </a:r>
          </a:p>
          <a:p>
            <a:pPr lvl="1"/>
            <a:r>
              <a:rPr lang="en-US" dirty="0"/>
              <a:t>Frequent audits are important</a:t>
            </a:r>
          </a:p>
          <a:p>
            <a:r>
              <a:rPr lang="en-US" dirty="0"/>
              <a:t>Accounts without a need</a:t>
            </a:r>
          </a:p>
          <a:p>
            <a:pPr lvl="1"/>
            <a:r>
              <a:rPr lang="en-US" dirty="0"/>
              <a:t>Abandoned and unnecessary accounts</a:t>
            </a:r>
          </a:p>
          <a:p>
            <a:r>
              <a:rPr lang="en-US" dirty="0"/>
              <a:t>Accounts with administrative access</a:t>
            </a:r>
          </a:p>
          <a:p>
            <a:pPr lvl="1"/>
            <a:r>
              <a:rPr lang="en-US" dirty="0"/>
              <a:t>Should be severely limited and logged!</a:t>
            </a:r>
          </a:p>
          <a:p>
            <a:r>
              <a:rPr lang="en-US" dirty="0"/>
              <a:t>Should not be able to login directly as administrator</a:t>
            </a:r>
          </a:p>
          <a:p>
            <a:pPr lvl="1"/>
            <a:r>
              <a:rPr lang="en-US" dirty="0"/>
              <a:t>Unless it’s actually on server console</a:t>
            </a:r>
          </a:p>
        </p:txBody>
      </p:sp>
    </p:spTree>
    <p:extLst>
      <p:ext uri="{BB962C8B-B14F-4D97-AF65-F5344CB8AC3E}">
        <p14:creationId xmlns:p14="http://schemas.microsoft.com/office/powerpoint/2010/main" val="240362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07577" cy="1325563"/>
          </a:xfrm>
        </p:spPr>
        <p:txBody>
          <a:bodyPr/>
          <a:lstStyle/>
          <a:p>
            <a:r>
              <a:rPr lang="en-US" dirty="0"/>
              <a:t>Vulnerable 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there’s a way, bad guys will find it</a:t>
            </a:r>
          </a:p>
          <a:p>
            <a:pPr lvl="1"/>
            <a:r>
              <a:rPr lang="en-US" dirty="0"/>
              <a:t>Doesn’t always have to be technical vulnerability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9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274"/>
            <a:ext cx="7886700" cy="4800600"/>
          </a:xfrm>
        </p:spPr>
        <p:txBody>
          <a:bodyPr>
            <a:normAutofit/>
          </a:bodyPr>
          <a:lstStyle/>
          <a:p>
            <a:r>
              <a:rPr lang="en-US" dirty="0"/>
              <a:t>The suite</a:t>
            </a:r>
          </a:p>
          <a:p>
            <a:pPr lvl="1"/>
            <a:r>
              <a:rPr lang="en-US" dirty="0"/>
              <a:t>Encryption protocol (AES, 3DES,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Length of encryption key (40 bits, 128bits, 256 bits,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Hash used for integrity check (SHA, MD5,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Some cipher suites are easier to break than others</a:t>
            </a:r>
          </a:p>
          <a:p>
            <a:pPr lvl="1"/>
            <a:r>
              <a:rPr lang="en-US" dirty="0"/>
              <a:t>Stay updated with latest best practices</a:t>
            </a:r>
          </a:p>
          <a:p>
            <a:r>
              <a:rPr lang="en-US" dirty="0"/>
              <a:t>TLS is one of most common issues</a:t>
            </a:r>
          </a:p>
          <a:p>
            <a:pPr lvl="1"/>
            <a:r>
              <a:rPr lang="en-US" dirty="0"/>
              <a:t>Over 300 cipher suites</a:t>
            </a:r>
          </a:p>
          <a:p>
            <a:r>
              <a:rPr lang="en-US" dirty="0"/>
              <a:t>Which are good? Which are bad?</a:t>
            </a:r>
          </a:p>
          <a:p>
            <a:pPr lvl="1"/>
            <a:r>
              <a:rPr lang="en-US" dirty="0"/>
              <a:t>Weak or null encryption (less than 128 bit keys)</a:t>
            </a:r>
          </a:p>
          <a:p>
            <a:pPr lvl="1"/>
            <a:r>
              <a:rPr lang="en-US" dirty="0"/>
              <a:t>Outdated hashes MD5</a:t>
            </a:r>
          </a:p>
        </p:txBody>
      </p:sp>
    </p:spTree>
    <p:extLst>
      <p:ext uri="{BB962C8B-B14F-4D97-AF65-F5344CB8AC3E}">
        <p14:creationId xmlns:p14="http://schemas.microsoft.com/office/powerpoint/2010/main" val="225877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ove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"/>
          <a:stretch/>
        </p:blipFill>
        <p:spPr bwMode="auto">
          <a:xfrm>
            <a:off x="6700885" y="2199503"/>
            <a:ext cx="2421608" cy="25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Memory/Buffer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045"/>
          </a:xfrm>
        </p:spPr>
        <p:txBody>
          <a:bodyPr>
            <a:normAutofit/>
          </a:bodyPr>
          <a:lstStyle/>
          <a:p>
            <a:r>
              <a:rPr lang="en-US" dirty="0"/>
              <a:t>Manipulating memory can be advantageous</a:t>
            </a:r>
          </a:p>
          <a:p>
            <a:r>
              <a:rPr lang="en-US" dirty="0"/>
              <a:t>Memory Leak</a:t>
            </a:r>
          </a:p>
          <a:p>
            <a:pPr lvl="1"/>
            <a:r>
              <a:rPr lang="en-US" dirty="0"/>
              <a:t>Unused memory not properly released</a:t>
            </a:r>
          </a:p>
          <a:p>
            <a:pPr lvl="1"/>
            <a:r>
              <a:rPr lang="en-US" dirty="0"/>
              <a:t>Begins to slowly grow in size</a:t>
            </a:r>
          </a:p>
          <a:p>
            <a:pPr lvl="1"/>
            <a:r>
              <a:rPr lang="en-US" dirty="0"/>
              <a:t>Eventually uses all available memory</a:t>
            </a:r>
          </a:p>
          <a:p>
            <a:pPr lvl="1"/>
            <a:r>
              <a:rPr lang="en-US" dirty="0"/>
              <a:t>System crashes</a:t>
            </a:r>
          </a:p>
          <a:p>
            <a:r>
              <a:rPr lang="en-US" dirty="0"/>
              <a:t>Integer Overflow</a:t>
            </a:r>
          </a:p>
          <a:p>
            <a:pPr lvl="1"/>
            <a:r>
              <a:rPr lang="en-US" dirty="0"/>
              <a:t>Large number into a small sized space</a:t>
            </a:r>
          </a:p>
          <a:p>
            <a:pPr lvl="1"/>
            <a:r>
              <a:rPr lang="en-US" dirty="0"/>
              <a:t>Where does extra number go?</a:t>
            </a:r>
          </a:p>
          <a:p>
            <a:pPr lvl="1"/>
            <a:r>
              <a:rPr lang="en-US" dirty="0"/>
              <a:t>Shouldn’t be able to manipulate memory this way</a:t>
            </a:r>
          </a:p>
        </p:txBody>
      </p:sp>
    </p:spTree>
    <p:extLst>
      <p:ext uri="{BB962C8B-B14F-4D97-AF65-F5344CB8AC3E}">
        <p14:creationId xmlns:p14="http://schemas.microsoft.com/office/powerpoint/2010/main" val="15482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93261"/>
          </a:xfrm>
        </p:spPr>
        <p:txBody>
          <a:bodyPr>
            <a:normAutofit/>
          </a:bodyPr>
          <a:lstStyle/>
          <a:p>
            <a:r>
              <a:rPr lang="en-US" dirty="0"/>
              <a:t>Various reasons for vulnerabilities</a:t>
            </a:r>
          </a:p>
          <a:p>
            <a:pPr lvl="1"/>
            <a:r>
              <a:rPr lang="en-US" dirty="0"/>
              <a:t>Overlooked flaws</a:t>
            </a:r>
          </a:p>
          <a:p>
            <a:pPr lvl="1"/>
            <a:r>
              <a:rPr lang="en-US" dirty="0"/>
              <a:t>Programming errors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Interactions between systems</a:t>
            </a:r>
          </a:p>
          <a:p>
            <a:r>
              <a:rPr lang="en-US" dirty="0"/>
              <a:t>Hard to predict</a:t>
            </a:r>
          </a:p>
          <a:p>
            <a:r>
              <a:rPr lang="en-US" dirty="0"/>
              <a:t>Hackers always searching</a:t>
            </a:r>
          </a:p>
          <a:p>
            <a:pPr lvl="1"/>
            <a:r>
              <a:rPr lang="en-US" dirty="0"/>
              <a:t>Stay alert!</a:t>
            </a:r>
          </a:p>
          <a:p>
            <a:pPr lvl="1"/>
            <a:r>
              <a:rPr lang="en-US" dirty="0"/>
              <a:t>Stay up to date</a:t>
            </a:r>
          </a:p>
        </p:txBody>
      </p:sp>
      <p:pic>
        <p:nvPicPr>
          <p:cNvPr id="1026" name="Picture 2" descr="Image result for cyber vulnerabilit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97" y="2322054"/>
            <a:ext cx="3543964" cy="212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Memory/Buffer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Buffer overflow</a:t>
            </a:r>
          </a:p>
          <a:p>
            <a:pPr lvl="1"/>
            <a:r>
              <a:rPr lang="en-US" dirty="0"/>
              <a:t>Overwriting a buffer of memory</a:t>
            </a:r>
          </a:p>
          <a:p>
            <a:pPr lvl="1"/>
            <a:r>
              <a:rPr lang="en-US" dirty="0"/>
              <a:t>Spills into other memory areas</a:t>
            </a:r>
          </a:p>
          <a:p>
            <a:r>
              <a:rPr lang="en-US" dirty="0"/>
              <a:t>Null Pointer Dereference</a:t>
            </a:r>
          </a:p>
          <a:p>
            <a:pPr lvl="1"/>
            <a:r>
              <a:rPr lang="en-US" dirty="0"/>
              <a:t>Programming technique where memory is referred to</a:t>
            </a:r>
          </a:p>
          <a:p>
            <a:pPr lvl="1"/>
            <a:r>
              <a:rPr lang="en-US" dirty="0"/>
              <a:t>What happens if that reference points to nothing (null)?</a:t>
            </a:r>
          </a:p>
          <a:p>
            <a:pPr lvl="1"/>
            <a:r>
              <a:rPr lang="en-US" dirty="0"/>
              <a:t>Application crashes, debug information displayed, </a:t>
            </a:r>
            <a:r>
              <a:rPr lang="en-US" dirty="0" err="1"/>
              <a:t>DoS</a:t>
            </a:r>
            <a:endParaRPr lang="en-US" dirty="0"/>
          </a:p>
          <a:p>
            <a:r>
              <a:rPr lang="en-US" dirty="0"/>
              <a:t>DLL Injection</a:t>
            </a:r>
          </a:p>
          <a:p>
            <a:pPr lvl="1"/>
            <a:r>
              <a:rPr lang="en-US" dirty="0"/>
              <a:t>Bad guys didn’t write application</a:t>
            </a:r>
          </a:p>
          <a:p>
            <a:pPr lvl="1"/>
            <a:r>
              <a:rPr lang="en-US" dirty="0"/>
              <a:t>They can manipulate external library (</a:t>
            </a:r>
            <a:r>
              <a:rPr lang="en-US" cap="small" dirty="0"/>
              <a:t>.</a:t>
            </a:r>
            <a:r>
              <a:rPr lang="en-US" cap="small" dirty="0" err="1"/>
              <a:t>dll</a:t>
            </a:r>
            <a:r>
              <a:rPr lang="en-US" dirty="0"/>
              <a:t>) that gets used by application or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718729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sprawl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Hundreds of projects, test platforms, active operating systems, production virtual machines</a:t>
            </a:r>
          </a:p>
          <a:p>
            <a:pPr lvl="1"/>
            <a:r>
              <a:rPr lang="en-US" dirty="0"/>
              <a:t>Spin up a new instance with a click</a:t>
            </a:r>
          </a:p>
          <a:p>
            <a:pPr lvl="1"/>
            <a:r>
              <a:rPr lang="en-US" dirty="0"/>
              <a:t>Keeping track is a challenge</a:t>
            </a:r>
          </a:p>
          <a:p>
            <a:r>
              <a:rPr lang="en-US" dirty="0"/>
              <a:t>Easy to miss a forgotten computer</a:t>
            </a:r>
          </a:p>
          <a:p>
            <a:pPr lvl="1"/>
            <a:r>
              <a:rPr lang="en-US" dirty="0"/>
              <a:t>Under a desk</a:t>
            </a:r>
          </a:p>
          <a:p>
            <a:pPr lvl="1"/>
            <a:r>
              <a:rPr lang="en-US" dirty="0"/>
              <a:t>Part of retired application, old use</a:t>
            </a:r>
          </a:p>
          <a:p>
            <a:r>
              <a:rPr lang="en-US" dirty="0"/>
              <a:t>Not part of regular security patches</a:t>
            </a:r>
          </a:p>
          <a:p>
            <a:pPr lvl="1"/>
            <a:r>
              <a:rPr lang="en-US" dirty="0"/>
              <a:t>Become pivot points for attacks</a:t>
            </a:r>
          </a:p>
        </p:txBody>
      </p:sp>
    </p:spTree>
    <p:extLst>
      <p:ext uri="{BB962C8B-B14F-4D97-AF65-F5344CB8AC3E}">
        <p14:creationId xmlns:p14="http://schemas.microsoft.com/office/powerpoint/2010/main" val="1581603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threats / Zero-days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don’t know can hurt you!</a:t>
            </a:r>
          </a:p>
          <a:p>
            <a:pPr lvl="1"/>
            <a:r>
              <a:rPr lang="en-US" dirty="0"/>
              <a:t>Won’t even see it coming</a:t>
            </a:r>
          </a:p>
          <a:p>
            <a:r>
              <a:rPr lang="en-US" dirty="0"/>
              <a:t>Vulnerabilities are sitting in your system waiting to be found</a:t>
            </a:r>
          </a:p>
          <a:p>
            <a:pPr lvl="1"/>
            <a:r>
              <a:rPr lang="en-US" dirty="0"/>
              <a:t>Some problems are hidden for years</a:t>
            </a:r>
          </a:p>
          <a:p>
            <a:r>
              <a:rPr lang="en-US" dirty="0"/>
              <a:t>As soon as the problem is discovered (day zero), patch it!</a:t>
            </a:r>
          </a:p>
          <a:p>
            <a:pPr lvl="1"/>
            <a:r>
              <a:rPr lang="en-US" dirty="0"/>
              <a:t>Not always a time to properly test</a:t>
            </a:r>
          </a:p>
          <a:p>
            <a:pPr lvl="1"/>
            <a:r>
              <a:rPr lang="en-US" dirty="0"/>
              <a:t>Balance severity with stability</a:t>
            </a:r>
          </a:p>
        </p:txBody>
      </p:sp>
    </p:spTree>
    <p:extLst>
      <p:ext uri="{BB962C8B-B14F-4D97-AF65-F5344CB8AC3E}">
        <p14:creationId xmlns:p14="http://schemas.microsoft.com/office/powerpoint/2010/main" val="100529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54712" cy="1325563"/>
          </a:xfrm>
        </p:spPr>
        <p:txBody>
          <a:bodyPr>
            <a:normAutofit/>
          </a:bodyPr>
          <a:lstStyle/>
          <a:p>
            <a:r>
              <a:rPr lang="en-US" dirty="0"/>
              <a:t>Improper certificate and 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5499"/>
            <a:ext cx="8246409" cy="4709160"/>
          </a:xfrm>
        </p:spPr>
        <p:txBody>
          <a:bodyPr/>
          <a:lstStyle/>
          <a:p>
            <a:r>
              <a:rPr lang="en-US" dirty="0"/>
              <a:t>Manage your keys and certificates</a:t>
            </a:r>
          </a:p>
          <a:p>
            <a:r>
              <a:rPr lang="en-US" dirty="0"/>
              <a:t>Who will be Certificate Authority (CA)?</a:t>
            </a:r>
          </a:p>
          <a:p>
            <a:r>
              <a:rPr lang="en-US" dirty="0"/>
              <a:t>How will CA content be protected?</a:t>
            </a:r>
          </a:p>
          <a:p>
            <a:r>
              <a:rPr lang="en-US" dirty="0"/>
              <a:t>How will intermediate CAs be created? managed?</a:t>
            </a:r>
          </a:p>
          <a:p>
            <a:r>
              <a:rPr lang="en-US" dirty="0"/>
              <a:t>Who will validate and sign organization’s certificates?</a:t>
            </a:r>
          </a:p>
          <a:p>
            <a:r>
              <a:rPr lang="en-US" dirty="0"/>
              <a:t>What is the validation process?</a:t>
            </a:r>
          </a:p>
        </p:txBody>
      </p:sp>
    </p:spTree>
    <p:extLst>
      <p:ext uri="{BB962C8B-B14F-4D97-AF65-F5344CB8AC3E}">
        <p14:creationId xmlns:p14="http://schemas.microsoft.com/office/powerpoint/2010/main" val="248483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9817"/>
            <a:ext cx="7886700" cy="4587416"/>
          </a:xfrm>
        </p:spPr>
        <p:txBody>
          <a:bodyPr>
            <a:normAutofit/>
          </a:bodyPr>
          <a:lstStyle/>
          <a:p>
            <a:r>
              <a:rPr lang="en-US" dirty="0"/>
              <a:t>Programming problem</a:t>
            </a:r>
          </a:p>
          <a:p>
            <a:pPr lvl="1"/>
            <a:r>
              <a:rPr lang="en-US" dirty="0"/>
              <a:t>Sometimes things happen</a:t>
            </a:r>
            <a:br>
              <a:rPr lang="en-US" dirty="0"/>
            </a:br>
            <a:r>
              <a:rPr lang="en-US" dirty="0"/>
              <a:t>out of sequence or simultaneously</a:t>
            </a:r>
          </a:p>
          <a:p>
            <a:pPr lvl="1"/>
            <a:r>
              <a:rPr lang="en-US" dirty="0"/>
              <a:t>Can be bad if not handled properly</a:t>
            </a:r>
          </a:p>
          <a:p>
            <a:r>
              <a:rPr lang="en-US" dirty="0"/>
              <a:t>Two bank accounts with $100, A &amp; B</a:t>
            </a:r>
          </a:p>
          <a:p>
            <a:pPr lvl="1"/>
            <a:r>
              <a:rPr lang="en-US" dirty="0"/>
              <a:t>Transferring $50 from Account A to Account B</a:t>
            </a:r>
          </a:p>
          <a:p>
            <a:pPr lvl="1"/>
            <a:r>
              <a:rPr lang="en-US" dirty="0"/>
              <a:t>Expected: Account A has $50, Account B has $150</a:t>
            </a:r>
          </a:p>
          <a:p>
            <a:pPr lvl="1"/>
            <a:r>
              <a:rPr lang="en-US" dirty="0"/>
              <a:t>What if you don’t validate?</a:t>
            </a:r>
          </a:p>
          <a:p>
            <a:pPr lvl="2"/>
            <a:r>
              <a:rPr lang="en-US" dirty="0"/>
              <a:t>Two employees check both accounts, each show $100</a:t>
            </a:r>
          </a:p>
          <a:p>
            <a:pPr lvl="2"/>
            <a:r>
              <a:rPr lang="en-US" dirty="0"/>
              <a:t>User 1 transfers $50 from A to B. [100-50]</a:t>
            </a:r>
          </a:p>
          <a:p>
            <a:pPr lvl="2"/>
            <a:r>
              <a:rPr lang="en-US" dirty="0"/>
              <a:t>At same time, User 2 transfers $50 from A to B. [100-50]</a:t>
            </a:r>
          </a:p>
          <a:p>
            <a:pPr lvl="2"/>
            <a:r>
              <a:rPr lang="en-US" dirty="0"/>
              <a:t>Outcome: Account A has $50, Account B has $200! </a:t>
            </a:r>
            <a:r>
              <a:rPr lang="en-US" i="1" dirty="0"/>
              <a:t>Uh-oh</a:t>
            </a:r>
            <a:r>
              <a:rPr lang="en-US" dirty="0"/>
              <a:t>!</a:t>
            </a:r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4"/>
          <a:stretch/>
        </p:blipFill>
        <p:spPr bwMode="auto">
          <a:xfrm>
            <a:off x="5084106" y="402545"/>
            <a:ext cx="3835183" cy="165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2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End-of-life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End-of-life (EOL)	</a:t>
            </a:r>
          </a:p>
          <a:p>
            <a:pPr lvl="1"/>
            <a:r>
              <a:rPr lang="en-US" dirty="0"/>
              <a:t>Vender stops supporting aging product</a:t>
            </a:r>
          </a:p>
          <a:p>
            <a:pPr lvl="1"/>
            <a:r>
              <a:rPr lang="en-US" dirty="0"/>
              <a:t>No further security patches issued</a:t>
            </a:r>
          </a:p>
          <a:p>
            <a:r>
              <a:rPr lang="en-US" dirty="0"/>
              <a:t>Upgrade to maintain security</a:t>
            </a:r>
          </a:p>
          <a:p>
            <a:pPr lvl="1"/>
            <a:r>
              <a:rPr lang="en-US" dirty="0"/>
              <a:t>No choice</a:t>
            </a:r>
          </a:p>
        </p:txBody>
      </p:sp>
      <p:pic>
        <p:nvPicPr>
          <p:cNvPr id="5" name="Picture 2" descr="Image result for end road sig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98" y="2893813"/>
            <a:ext cx="2735132" cy="27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End-of-Life IRL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2017 – Microsoft patches Windows to protect against SMB vulnerability</a:t>
            </a:r>
          </a:p>
          <a:p>
            <a:pPr lvl="1"/>
            <a:r>
              <a:rPr lang="en-US" dirty="0" err="1"/>
              <a:t>WinXP</a:t>
            </a:r>
            <a:r>
              <a:rPr lang="en-US" dirty="0"/>
              <a:t>, Win8, Server 2003 not included, were EOL</a:t>
            </a:r>
          </a:p>
          <a:p>
            <a:r>
              <a:rPr lang="en-US" dirty="0"/>
              <a:t>May 2017 – </a:t>
            </a:r>
            <a:r>
              <a:rPr lang="en-US" dirty="0" err="1"/>
              <a:t>WannaCry</a:t>
            </a:r>
            <a:r>
              <a:rPr lang="en-US" dirty="0"/>
              <a:t> ransomware infects hundred of thousands of computers</a:t>
            </a:r>
          </a:p>
          <a:p>
            <a:pPr lvl="1"/>
            <a:r>
              <a:rPr lang="en-US" dirty="0"/>
              <a:t>EOL systems were left exposed</a:t>
            </a:r>
          </a:p>
          <a:p>
            <a:endParaRPr lang="en-US" dirty="0"/>
          </a:p>
        </p:txBody>
      </p:sp>
      <p:pic>
        <p:nvPicPr>
          <p:cNvPr id="4" name="Picture 2" descr="Image result for end road sig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33" y="3757742"/>
            <a:ext cx="2735132" cy="273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6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est thermost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00" y="4001294"/>
            <a:ext cx="2022435" cy="20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oku 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13" y="1926147"/>
            <a:ext cx="3528507" cy="19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83" y="2015733"/>
            <a:ext cx="6571343" cy="3450613"/>
          </a:xfrm>
        </p:spPr>
        <p:txBody>
          <a:bodyPr>
            <a:normAutofit/>
          </a:bodyPr>
          <a:lstStyle/>
          <a:p>
            <a:r>
              <a:rPr lang="en-US" dirty="0"/>
              <a:t>No access to operating system</a:t>
            </a:r>
          </a:p>
          <a:p>
            <a:pPr lvl="1"/>
            <a:r>
              <a:rPr lang="en-US" dirty="0"/>
              <a:t>Can’t or won’t ever see it</a:t>
            </a:r>
          </a:p>
          <a:p>
            <a:pPr lvl="1"/>
            <a:r>
              <a:rPr lang="en-US" dirty="0"/>
              <a:t>Hidden by design</a:t>
            </a:r>
          </a:p>
          <a:p>
            <a:r>
              <a:rPr lang="en-US" dirty="0"/>
              <a:t>Smart devices or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pPr lvl="1"/>
            <a:r>
              <a:rPr lang="en-US" dirty="0"/>
              <a:t>Online but unable to secure, ideal for hackers</a:t>
            </a:r>
          </a:p>
          <a:p>
            <a:r>
              <a:rPr lang="en-US" dirty="0"/>
              <a:t>Old, outdated operating system</a:t>
            </a:r>
          </a:p>
          <a:p>
            <a:pPr lvl="1"/>
            <a:r>
              <a:rPr lang="en-US" dirty="0"/>
              <a:t>“Why upgrade? It still works!”</a:t>
            </a:r>
          </a:p>
          <a:p>
            <a:pPr lvl="1"/>
            <a:r>
              <a:rPr lang="en-US" dirty="0"/>
              <a:t>May be unable to upgrade</a:t>
            </a:r>
          </a:p>
        </p:txBody>
      </p:sp>
    </p:spTree>
    <p:extLst>
      <p:ext uri="{BB962C8B-B14F-4D97-AF65-F5344CB8AC3E}">
        <p14:creationId xmlns:p14="http://schemas.microsoft.com/office/powerpoint/2010/main" val="12734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 IRL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57004" cy="4351338"/>
          </a:xfrm>
        </p:spPr>
        <p:txBody>
          <a:bodyPr/>
          <a:lstStyle/>
          <a:p>
            <a:r>
              <a:rPr lang="en-US" dirty="0"/>
              <a:t>June 2017 – </a:t>
            </a:r>
            <a:r>
              <a:rPr lang="en-US" dirty="0" err="1"/>
              <a:t>Wikileaks</a:t>
            </a:r>
            <a:r>
              <a:rPr lang="en-US" dirty="0"/>
              <a:t> releases CIA files, Vault 7</a:t>
            </a:r>
          </a:p>
          <a:p>
            <a:pPr lvl="1"/>
            <a:r>
              <a:rPr lang="en-US" dirty="0"/>
              <a:t>CIA utilizes vulnerabilities in Linksys and D-Link routers</a:t>
            </a:r>
          </a:p>
          <a:p>
            <a:pPr lvl="1"/>
            <a:r>
              <a:rPr lang="en-US" dirty="0"/>
              <a:t>Easily get administrative password</a:t>
            </a:r>
          </a:p>
          <a:p>
            <a:pPr lvl="1"/>
            <a:r>
              <a:rPr lang="en-US" dirty="0"/>
              <a:t>Install their own firmware, backdoor, monitor network traffic</a:t>
            </a:r>
          </a:p>
          <a:p>
            <a:r>
              <a:rPr lang="en-US" dirty="0"/>
              <a:t>September 2019</a:t>
            </a:r>
          </a:p>
          <a:p>
            <a:pPr lvl="1"/>
            <a:r>
              <a:rPr lang="en-US" dirty="0"/>
              <a:t>Roku releases list of devices that </a:t>
            </a:r>
            <a:br>
              <a:rPr lang="en-US" dirty="0"/>
            </a:br>
            <a:r>
              <a:rPr lang="en-US" dirty="0"/>
              <a:t>will no longer be supported by</a:t>
            </a:r>
            <a:br>
              <a:rPr lang="en-US" dirty="0"/>
            </a:br>
            <a:r>
              <a:rPr lang="en-US" dirty="0"/>
              <a:t>software updates</a:t>
            </a:r>
          </a:p>
          <a:p>
            <a:endParaRPr lang="en-US" dirty="0"/>
          </a:p>
        </p:txBody>
      </p:sp>
      <p:pic>
        <p:nvPicPr>
          <p:cNvPr id="3074" name="Picture 2" descr="Image result for vault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168" y="3820323"/>
            <a:ext cx="2999373" cy="230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0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Vendor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requires diligence</a:t>
            </a:r>
          </a:p>
          <a:p>
            <a:pPr lvl="1"/>
            <a:r>
              <a:rPr lang="en-US" dirty="0"/>
              <a:t>Potential for vulnerability is always there</a:t>
            </a:r>
          </a:p>
          <a:p>
            <a:r>
              <a:rPr lang="en-US" dirty="0"/>
              <a:t>Vendors are only ones who can fix their products</a:t>
            </a:r>
          </a:p>
          <a:p>
            <a:pPr lvl="1"/>
            <a:r>
              <a:rPr lang="en-US" dirty="0"/>
              <a:t>Assuming the even know about the problem</a:t>
            </a:r>
          </a:p>
          <a:p>
            <a:pPr lvl="1"/>
            <a:r>
              <a:rPr lang="en-US" dirty="0"/>
              <a:t>Or care to fix it!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2" b="16381"/>
          <a:stretch/>
        </p:blipFill>
        <p:spPr bwMode="auto">
          <a:xfrm>
            <a:off x="3535076" y="3793525"/>
            <a:ext cx="3619500" cy="29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Vendor Support IRL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Trane </a:t>
            </a:r>
            <a:r>
              <a:rPr lang="en-US" dirty="0" err="1"/>
              <a:t>ComfortLink</a:t>
            </a:r>
            <a:r>
              <a:rPr lang="en-US" dirty="0"/>
              <a:t> II thermostats</a:t>
            </a:r>
          </a:p>
          <a:p>
            <a:pPr lvl="1"/>
            <a:r>
              <a:rPr lang="en-US" dirty="0"/>
              <a:t>Control temperature from your phone</a:t>
            </a:r>
          </a:p>
          <a:p>
            <a:pPr lvl="1"/>
            <a:r>
              <a:rPr lang="en-US" dirty="0"/>
              <a:t>Trane notified of three vulnerabilities in April 2014</a:t>
            </a:r>
          </a:p>
          <a:p>
            <a:pPr lvl="1"/>
            <a:r>
              <a:rPr lang="en-US" dirty="0"/>
              <a:t>Two patched in April 2015, one in January 2016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04EA75DA-3A15-4A56-AD45-D8A48B9A2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2" b="16381"/>
          <a:stretch/>
        </p:blipFill>
        <p:spPr bwMode="auto">
          <a:xfrm>
            <a:off x="3535076" y="3793525"/>
            <a:ext cx="3619500" cy="29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634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2050</TotalTime>
  <Words>1050</Words>
  <Application>Microsoft Macintosh PowerPoint</Application>
  <PresentationFormat>On-screen Show (4:3)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Gallery</vt:lpstr>
      <vt:lpstr>Cybersecurity</vt:lpstr>
      <vt:lpstr>Vulnerability Types</vt:lpstr>
      <vt:lpstr>Race Condition</vt:lpstr>
      <vt:lpstr>End-of-life Vulnerabilities</vt:lpstr>
      <vt:lpstr>End-of-Life IRL</vt:lpstr>
      <vt:lpstr>Embedded Systems</vt:lpstr>
      <vt:lpstr>Embedded Systems IRL</vt:lpstr>
      <vt:lpstr>Lack of Vendor Support</vt:lpstr>
      <vt:lpstr>Lack of Vendor Support IRL</vt:lpstr>
      <vt:lpstr>Improper Input Handling</vt:lpstr>
      <vt:lpstr>SQL Injection</vt:lpstr>
      <vt:lpstr>Improper Error Handling</vt:lpstr>
      <vt:lpstr>Weak Configuration</vt:lpstr>
      <vt:lpstr>Default configuration</vt:lpstr>
      <vt:lpstr>Untrained Users</vt:lpstr>
      <vt:lpstr>Improperly Configured Accounts</vt:lpstr>
      <vt:lpstr>Vulnerable Business Processes</vt:lpstr>
      <vt:lpstr>Weak Ciphers</vt:lpstr>
      <vt:lpstr>Memory/Buffer Vulnerabilities</vt:lpstr>
      <vt:lpstr>Memory/Buffer Vulnerabilities</vt:lpstr>
      <vt:lpstr>System sprawl</vt:lpstr>
      <vt:lpstr>New threats / Zero-days</vt:lpstr>
      <vt:lpstr>Improper certificate and key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71</cp:revision>
  <dcterms:created xsi:type="dcterms:W3CDTF">2019-04-17T19:12:48Z</dcterms:created>
  <dcterms:modified xsi:type="dcterms:W3CDTF">2021-01-24T18:25:07Z</dcterms:modified>
  <cp:category>pptx, curriculum, cyber</cp:category>
</cp:coreProperties>
</file>