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1"/>
  </p:notes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88014" autoAdjust="0"/>
  </p:normalViewPr>
  <p:slideViewPr>
    <p:cSldViewPr snapToGrid="0">
      <p:cViewPr varScale="1">
        <p:scale>
          <a:sx n="97" d="100"/>
          <a:sy n="97" d="100"/>
        </p:scale>
        <p:origin x="21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C7A1-8386-4F01-9D73-32EFA86DA88B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0F94F5C-5695-4F2C-91C6-E6369A1867E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28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C7A1-8386-4F01-9D73-32EFA86DA88B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4F5C-5695-4F2C-91C6-E6369A18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C7A1-8386-4F01-9D73-32EFA86DA88B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4F5C-5695-4F2C-91C6-E6369A1867E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80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C7A1-8386-4F01-9D73-32EFA86DA88B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4F5C-5695-4F2C-91C6-E6369A1867E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45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C7A1-8386-4F01-9D73-32EFA86DA88B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4F5C-5695-4F2C-91C6-E6369A1867E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96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C7A1-8386-4F01-9D73-32EFA86DA88B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4F5C-5695-4F2C-91C6-E6369A1867E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1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C7A1-8386-4F01-9D73-32EFA86DA88B}" type="datetimeFigureOut">
              <a:rPr lang="en-US" smtClean="0"/>
              <a:t>1/24/21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4F5C-5695-4F2C-91C6-E6369A18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C7A1-8386-4F01-9D73-32EFA86DA88B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4F5C-5695-4F2C-91C6-E6369A18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3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C7A1-8386-4F01-9D73-32EFA86DA88B}" type="datetimeFigureOut">
              <a:rPr lang="en-US" smtClean="0"/>
              <a:t>1/24/21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4F5C-5695-4F2C-91C6-E6369A18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3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C7A1-8386-4F01-9D73-32EFA86DA88B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4F5C-5695-4F2C-91C6-E6369A1867E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91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A1D2C7A1-8386-4F01-9D73-32EFA86DA88B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4F5C-5695-4F2C-91C6-E6369A1867E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17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965B-45CD-F74A-B062-DC7353B5FD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E193B-5C87-1945-ABD2-3DC712FBE4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Firewalls</a:t>
            </a:r>
          </a:p>
        </p:txBody>
      </p:sp>
    </p:spTree>
    <p:extLst>
      <p:ext uri="{BB962C8B-B14F-4D97-AF65-F5344CB8AC3E}">
        <p14:creationId xmlns:p14="http://schemas.microsoft.com/office/powerpoint/2010/main" val="240683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astle wall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3333" l="4688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43995" y="2452564"/>
            <a:ext cx="3500005" cy="262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fire line of defense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Firewalls are everywhere</a:t>
            </a:r>
          </a:p>
          <a:p>
            <a:pPr lvl="1"/>
            <a:r>
              <a:rPr lang="en-US" dirty="0"/>
              <a:t>Home, office, your operating system</a:t>
            </a:r>
          </a:p>
          <a:p>
            <a:r>
              <a:rPr lang="en-US" dirty="0"/>
              <a:t>Gatekeeper</a:t>
            </a:r>
          </a:p>
          <a:p>
            <a:pPr lvl="1"/>
            <a:r>
              <a:rPr lang="en-US" dirty="0"/>
              <a:t>Everything passes through the firewall</a:t>
            </a:r>
          </a:p>
          <a:p>
            <a:r>
              <a:rPr lang="en-US" dirty="0"/>
              <a:t>Corporate control</a:t>
            </a:r>
          </a:p>
          <a:p>
            <a:pPr lvl="1"/>
            <a:r>
              <a:rPr lang="en-US" dirty="0"/>
              <a:t>Data inbound and outbound</a:t>
            </a:r>
          </a:p>
          <a:p>
            <a:r>
              <a:rPr lang="en-US" dirty="0"/>
              <a:t>Control of inappropriate content</a:t>
            </a:r>
          </a:p>
          <a:p>
            <a:pPr lvl="1"/>
            <a:r>
              <a:rPr lang="en-US" dirty="0"/>
              <a:t>School web filters, offensive content</a:t>
            </a:r>
          </a:p>
          <a:p>
            <a:r>
              <a:rPr lang="en-US" dirty="0"/>
              <a:t>Protection from evil-doers</a:t>
            </a:r>
          </a:p>
          <a:p>
            <a:pPr lvl="1"/>
            <a:r>
              <a:rPr lang="en-US" dirty="0"/>
              <a:t> Anti-virus, anti-malware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router firewall pal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1" t="31323" r="15797" b="31689"/>
          <a:stretch/>
        </p:blipFill>
        <p:spPr bwMode="auto">
          <a:xfrm>
            <a:off x="5892800" y="4541115"/>
            <a:ext cx="3251200" cy="131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C17E14-9B81-470D-8569-25979B5B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Network-based Firewalls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21025-AF93-451E-9655-D9C3A853F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Typically Layer 3 devices (routers)</a:t>
            </a:r>
          </a:p>
          <a:p>
            <a:pPr lvl="1"/>
            <a:r>
              <a:rPr lang="en-US" dirty="0"/>
              <a:t>“You can pass.”, “You cannot.”</a:t>
            </a:r>
          </a:p>
          <a:p>
            <a:pPr lvl="1"/>
            <a:r>
              <a:rPr lang="en-US" dirty="0"/>
              <a:t>Usually acts as gateway for network</a:t>
            </a:r>
          </a:p>
          <a:p>
            <a:r>
              <a:rPr lang="en-US" dirty="0"/>
              <a:t>Filters traffic based on port number</a:t>
            </a:r>
          </a:p>
          <a:p>
            <a:pPr lvl="1"/>
            <a:r>
              <a:rPr lang="en-US" dirty="0"/>
              <a:t>OSI Layer 4 (TCP/UDP)</a:t>
            </a:r>
          </a:p>
          <a:p>
            <a:pPr lvl="2"/>
            <a:r>
              <a:rPr lang="en-US" dirty="0"/>
              <a:t>Some can filter up through OSI Layer 7</a:t>
            </a:r>
          </a:p>
          <a:p>
            <a:r>
              <a:rPr lang="en-US" dirty="0"/>
              <a:t>Encrypt traffic coming and going</a:t>
            </a:r>
          </a:p>
          <a:p>
            <a:pPr lvl="1"/>
            <a:r>
              <a:rPr lang="en-US" dirty="0"/>
              <a:t>Protect traffic between locations</a:t>
            </a:r>
          </a:p>
          <a:p>
            <a:r>
              <a:rPr lang="en-US" dirty="0"/>
              <a:t>Proxy traffic</a:t>
            </a:r>
          </a:p>
        </p:txBody>
      </p:sp>
    </p:spTree>
    <p:extLst>
      <p:ext uri="{BB962C8B-B14F-4D97-AF65-F5344CB8AC3E}">
        <p14:creationId xmlns:p14="http://schemas.microsoft.com/office/powerpoint/2010/main" val="207434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8C00-834A-42FE-B116-C52F4646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  <a:r>
              <a:rPr lang="en-US" u="sng" dirty="0"/>
              <a:t>less</a:t>
            </a:r>
            <a:r>
              <a:rPr lang="en-US" dirty="0"/>
              <a:t> Firewall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95048-F263-49DC-A9AA-A6EABCFA7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372398"/>
          </a:xfrm>
        </p:spPr>
        <p:txBody>
          <a:bodyPr>
            <a:normAutofit/>
          </a:bodyPr>
          <a:lstStyle/>
          <a:p>
            <a:r>
              <a:rPr lang="en-US" dirty="0"/>
              <a:t>Does not track traffic flow</a:t>
            </a:r>
          </a:p>
          <a:p>
            <a:pPr lvl="1"/>
            <a:r>
              <a:rPr lang="en-US" dirty="0"/>
              <a:t>Each packet examined, regardless of previous packets</a:t>
            </a:r>
          </a:p>
          <a:p>
            <a:pPr lvl="1"/>
            <a:r>
              <a:rPr lang="en-US" dirty="0"/>
              <a:t>Traffic sent outside active session will pass stateless firewall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2AA54F-0784-41C0-BD9A-6C07BD192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584219"/>
              </p:ext>
            </p:extLst>
          </p:nvPr>
        </p:nvGraphicFramePr>
        <p:xfrm>
          <a:off x="1339273" y="4813064"/>
          <a:ext cx="7733042" cy="1239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9079">
                  <a:extLst>
                    <a:ext uri="{9D8B030D-6E8A-4147-A177-3AD203B41FA5}">
                      <a16:colId xmlns:a16="http://schemas.microsoft.com/office/drawing/2014/main" val="2720583396"/>
                    </a:ext>
                  </a:extLst>
                </a:gridCol>
                <a:gridCol w="1816791">
                  <a:extLst>
                    <a:ext uri="{9D8B030D-6E8A-4147-A177-3AD203B41FA5}">
                      <a16:colId xmlns:a16="http://schemas.microsoft.com/office/drawing/2014/main" val="1320269844"/>
                    </a:ext>
                  </a:extLst>
                </a:gridCol>
                <a:gridCol w="1991226">
                  <a:extLst>
                    <a:ext uri="{9D8B030D-6E8A-4147-A177-3AD203B41FA5}">
                      <a16:colId xmlns:a16="http://schemas.microsoft.com/office/drawing/2014/main" val="1754795199"/>
                    </a:ext>
                  </a:extLst>
                </a:gridCol>
                <a:gridCol w="880042">
                  <a:extLst>
                    <a:ext uri="{9D8B030D-6E8A-4147-A177-3AD203B41FA5}">
                      <a16:colId xmlns:a16="http://schemas.microsoft.com/office/drawing/2014/main" val="3333501693"/>
                    </a:ext>
                  </a:extLst>
                </a:gridCol>
                <a:gridCol w="927063">
                  <a:extLst>
                    <a:ext uri="{9D8B030D-6E8A-4147-A177-3AD203B41FA5}">
                      <a16:colId xmlns:a16="http://schemas.microsoft.com/office/drawing/2014/main" val="3474744594"/>
                    </a:ext>
                  </a:extLst>
                </a:gridCol>
                <a:gridCol w="1288841">
                  <a:extLst>
                    <a:ext uri="{9D8B030D-6E8A-4147-A177-3AD203B41FA5}">
                      <a16:colId xmlns:a16="http://schemas.microsoft.com/office/drawing/2014/main" val="1896631517"/>
                    </a:ext>
                  </a:extLst>
                </a:gridCol>
              </a:tblGrid>
              <a:tr h="5053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Rule #</a:t>
                      </a:r>
                      <a:endParaRPr lang="en-US" sz="1400" b="1" dirty="0"/>
                    </a:p>
                  </a:txBody>
                  <a:tcPr marL="89176" marR="89176" marT="44588" marB="44588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Src</a:t>
                      </a:r>
                      <a:r>
                        <a:rPr lang="en-US" sz="1400" dirty="0"/>
                        <a:t> IP</a:t>
                      </a:r>
                      <a:endParaRPr lang="en-US" sz="1400" b="1" dirty="0"/>
                    </a:p>
                  </a:txBody>
                  <a:tcPr marL="89176" marR="89176" marT="44588" marB="44588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Dest</a:t>
                      </a:r>
                      <a:r>
                        <a:rPr lang="en-US" sz="1400" dirty="0"/>
                        <a:t> IP</a:t>
                      </a:r>
                      <a:endParaRPr lang="en-US" sz="1400" b="1" dirty="0"/>
                    </a:p>
                  </a:txBody>
                  <a:tcPr marL="89176" marR="89176" marT="44588" marB="44588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Dest</a:t>
                      </a:r>
                      <a:r>
                        <a:rPr lang="en-US" sz="1400" dirty="0"/>
                        <a:t> Proto</a:t>
                      </a:r>
                      <a:endParaRPr lang="en-US" sz="1400" b="1" dirty="0"/>
                    </a:p>
                  </a:txBody>
                  <a:tcPr marL="89176" marR="89176" marT="44588" marB="44588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Dest</a:t>
                      </a:r>
                      <a:r>
                        <a:rPr lang="en-US" sz="1400" dirty="0"/>
                        <a:t> Port</a:t>
                      </a:r>
                      <a:endParaRPr lang="en-US" sz="1400" b="1" dirty="0"/>
                    </a:p>
                  </a:txBody>
                  <a:tcPr marL="89176" marR="89176" marT="44588" marB="44588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Action</a:t>
                      </a:r>
                      <a:endParaRPr lang="en-US" sz="1400" b="1" dirty="0"/>
                    </a:p>
                  </a:txBody>
                  <a:tcPr marL="89176" marR="89176" marT="44588" marB="44588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23178072"/>
                  </a:ext>
                </a:extLst>
              </a:tr>
              <a:tr h="3616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anose="02060409020205020404" pitchFamily="49" charset="0"/>
                        </a:rPr>
                        <a:t>1</a:t>
                      </a:r>
                    </a:p>
                  </a:txBody>
                  <a:tcPr marL="89176" marR="89176" marT="44588" marB="4458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anose="02060409020205020404" pitchFamily="49" charset="0"/>
                        </a:rPr>
                        <a:t>192.168.0.101</a:t>
                      </a:r>
                    </a:p>
                  </a:txBody>
                  <a:tcPr marL="89176" marR="89176" marT="44588" marB="445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anose="02060409020205020404" pitchFamily="49" charset="0"/>
                        </a:rPr>
                        <a:t>192.168.100.1</a:t>
                      </a:r>
                    </a:p>
                  </a:txBody>
                  <a:tcPr marL="89176" marR="89176" marT="44588" marB="445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" panose="02060409020205020404" pitchFamily="49" charset="0"/>
                        </a:rPr>
                        <a:t>tcp</a:t>
                      </a:r>
                      <a:endParaRPr lang="en-US" sz="1600" dirty="0">
                        <a:latin typeface="Courier" panose="02060409020205020404" pitchFamily="49" charset="0"/>
                      </a:endParaRPr>
                    </a:p>
                  </a:txBody>
                  <a:tcPr marL="89176" marR="89176" marT="44588" marB="445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anose="02060409020205020404" pitchFamily="49" charset="0"/>
                        </a:rPr>
                        <a:t>80</a:t>
                      </a:r>
                    </a:p>
                  </a:txBody>
                  <a:tcPr marL="89176" marR="89176" marT="44588" marB="445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anose="02060409020205020404" pitchFamily="49" charset="0"/>
                        </a:rPr>
                        <a:t>allow</a:t>
                      </a:r>
                    </a:p>
                  </a:txBody>
                  <a:tcPr marL="89176" marR="89176" marT="44588" marB="4458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66583963"/>
                  </a:ext>
                </a:extLst>
              </a:tr>
              <a:tr h="3616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anose="02060409020205020404" pitchFamily="49" charset="0"/>
                        </a:rPr>
                        <a:t>2</a:t>
                      </a:r>
                    </a:p>
                  </a:txBody>
                  <a:tcPr marL="89176" marR="89176" marT="44588" marB="4458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anose="02060409020205020404" pitchFamily="49" charset="0"/>
                        </a:rPr>
                        <a:t>192.168.100.1</a:t>
                      </a:r>
                    </a:p>
                  </a:txBody>
                  <a:tcPr marL="89176" marR="89176" marT="44588" marB="44588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anose="02060409020205020404" pitchFamily="49" charset="0"/>
                        </a:rPr>
                        <a:t>192.168.0.101</a:t>
                      </a:r>
                    </a:p>
                  </a:txBody>
                  <a:tcPr marL="89176" marR="89176" marT="44588" marB="44588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" panose="02060409020205020404" pitchFamily="49" charset="0"/>
                        </a:rPr>
                        <a:t>tcp</a:t>
                      </a:r>
                      <a:endParaRPr lang="en-US" sz="1600" dirty="0">
                        <a:latin typeface="Courier" panose="02060409020205020404" pitchFamily="49" charset="0"/>
                      </a:endParaRPr>
                    </a:p>
                  </a:txBody>
                  <a:tcPr marL="89176" marR="89176" marT="44588" marB="44588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anose="02060409020205020404" pitchFamily="49" charset="0"/>
                        </a:rPr>
                        <a:t>any</a:t>
                      </a:r>
                    </a:p>
                  </a:txBody>
                  <a:tcPr marL="89176" marR="89176" marT="44588" marB="44588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anose="02060409020205020404" pitchFamily="49" charset="0"/>
                        </a:rPr>
                        <a:t>allow</a:t>
                      </a:r>
                    </a:p>
                  </a:txBody>
                  <a:tcPr marL="89176" marR="89176" marT="44588" marB="4458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610926"/>
                  </a:ext>
                </a:extLst>
              </a:tr>
            </a:tbl>
          </a:graphicData>
        </a:graphic>
      </p:graphicFrame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131" y="3558125"/>
            <a:ext cx="871756" cy="117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342" y="3659977"/>
            <a:ext cx="991271" cy="97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986" y="3674124"/>
            <a:ext cx="695999" cy="94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Connector 18"/>
          <p:cNvCxnSpPr>
            <a:stCxn id="17" idx="3"/>
            <a:endCxn id="16" idx="1"/>
          </p:cNvCxnSpPr>
          <p:nvPr/>
        </p:nvCxnSpPr>
        <p:spPr>
          <a:xfrm flipV="1">
            <a:off x="3366613" y="4145154"/>
            <a:ext cx="1038518" cy="34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3"/>
            <a:endCxn id="18" idx="1"/>
          </p:cNvCxnSpPr>
          <p:nvPr/>
        </p:nvCxnSpPr>
        <p:spPr>
          <a:xfrm>
            <a:off x="5276887" y="4145154"/>
            <a:ext cx="10270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45845" y="3057534"/>
            <a:ext cx="165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w Cen MT" panose="020B0602020104020603" pitchFamily="34" charset="0"/>
              </a:rPr>
              <a:t>DAVID</a:t>
            </a:r>
          </a:p>
          <a:p>
            <a:r>
              <a:rPr lang="en-US" b="1" dirty="0">
                <a:latin typeface="Tw Cen MT" panose="020B0602020104020603" pitchFamily="34" charset="0"/>
              </a:rPr>
              <a:t>192.168.0.101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38378" y="3057534"/>
            <a:ext cx="2027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w Cen MT" panose="020B0602020104020603" pitchFamily="34" charset="0"/>
              </a:rPr>
              <a:t>SERVER</a:t>
            </a:r>
          </a:p>
          <a:p>
            <a:pPr algn="ctr"/>
            <a:r>
              <a:rPr lang="en-US" b="1" dirty="0">
                <a:latin typeface="Tw Cen MT" panose="020B0602020104020603" pitchFamily="34" charset="0"/>
              </a:rPr>
              <a:t>192.168.100.1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49377" y="3188793"/>
            <a:ext cx="133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w Cen MT" panose="020B0602020104020603" pitchFamily="34" charset="0"/>
              </a:rPr>
              <a:t>FIREWALL</a:t>
            </a:r>
          </a:p>
        </p:txBody>
      </p:sp>
    </p:spTree>
    <p:extLst>
      <p:ext uri="{BB962C8B-B14F-4D97-AF65-F5344CB8AC3E}">
        <p14:creationId xmlns:p14="http://schemas.microsoft.com/office/powerpoint/2010/main" val="229966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5D09-2F7A-41C6-B4C3-713E3AEA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  <a:r>
              <a:rPr lang="en-US" u="sng" dirty="0"/>
              <a:t>ful</a:t>
            </a:r>
            <a:r>
              <a:rPr lang="en-US" dirty="0"/>
              <a:t> Firewall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7965D-6D5F-46D4-8088-4B7991FFB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6949"/>
            <a:ext cx="8366760" cy="1127510"/>
          </a:xfrm>
        </p:spPr>
        <p:txBody>
          <a:bodyPr/>
          <a:lstStyle/>
          <a:p>
            <a:r>
              <a:rPr lang="en-US" dirty="0"/>
              <a:t>Remember the </a:t>
            </a:r>
            <a:r>
              <a:rPr lang="en-US" i="1" dirty="0"/>
              <a:t>state</a:t>
            </a:r>
            <a:r>
              <a:rPr lang="en-US" dirty="0"/>
              <a:t> of each session</a:t>
            </a:r>
          </a:p>
          <a:p>
            <a:pPr lvl="1"/>
            <a:r>
              <a:rPr lang="en-US" dirty="0"/>
              <a:t>Everything considered as a valid flow is allowed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8BDD88-F36A-4D1C-A40A-7BD78C341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950180"/>
              </p:ext>
            </p:extLst>
          </p:nvPr>
        </p:nvGraphicFramePr>
        <p:xfrm>
          <a:off x="1371394" y="4299323"/>
          <a:ext cx="7232109" cy="889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75372">
                  <a:extLst>
                    <a:ext uri="{9D8B030D-6E8A-4147-A177-3AD203B41FA5}">
                      <a16:colId xmlns:a16="http://schemas.microsoft.com/office/drawing/2014/main" val="2720583396"/>
                    </a:ext>
                  </a:extLst>
                </a:gridCol>
                <a:gridCol w="1858645">
                  <a:extLst>
                    <a:ext uri="{9D8B030D-6E8A-4147-A177-3AD203B41FA5}">
                      <a16:colId xmlns:a16="http://schemas.microsoft.com/office/drawing/2014/main" val="1320269844"/>
                    </a:ext>
                  </a:extLst>
                </a:gridCol>
                <a:gridCol w="1842447">
                  <a:extLst>
                    <a:ext uri="{9D8B030D-6E8A-4147-A177-3AD203B41FA5}">
                      <a16:colId xmlns:a16="http://schemas.microsoft.com/office/drawing/2014/main" val="1754795199"/>
                    </a:ext>
                  </a:extLst>
                </a:gridCol>
                <a:gridCol w="683284">
                  <a:extLst>
                    <a:ext uri="{9D8B030D-6E8A-4147-A177-3AD203B41FA5}">
                      <a16:colId xmlns:a16="http://schemas.microsoft.com/office/drawing/2014/main" val="3333501693"/>
                    </a:ext>
                  </a:extLst>
                </a:gridCol>
                <a:gridCol w="867010">
                  <a:extLst>
                    <a:ext uri="{9D8B030D-6E8A-4147-A177-3AD203B41FA5}">
                      <a16:colId xmlns:a16="http://schemas.microsoft.com/office/drawing/2014/main" val="3474744594"/>
                    </a:ext>
                  </a:extLst>
                </a:gridCol>
                <a:gridCol w="1205351">
                  <a:extLst>
                    <a:ext uri="{9D8B030D-6E8A-4147-A177-3AD203B41FA5}">
                      <a16:colId xmlns:a16="http://schemas.microsoft.com/office/drawing/2014/main" val="1896631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Rule #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Src</a:t>
                      </a:r>
                      <a:r>
                        <a:rPr lang="en-US" sz="1400" b="1" dirty="0"/>
                        <a:t> IP</a:t>
                      </a:r>
                    </a:p>
                  </a:txBody>
                  <a:tcPr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Dest</a:t>
                      </a:r>
                      <a:r>
                        <a:rPr lang="en-US" sz="1400" b="1" dirty="0"/>
                        <a:t> IP</a:t>
                      </a:r>
                    </a:p>
                  </a:txBody>
                  <a:tcPr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Dest</a:t>
                      </a:r>
                      <a:r>
                        <a:rPr lang="en-US" sz="1400" b="1" dirty="0"/>
                        <a:t> Proto</a:t>
                      </a:r>
                    </a:p>
                  </a:txBody>
                  <a:tcPr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Dest</a:t>
                      </a:r>
                      <a:r>
                        <a:rPr lang="en-US" sz="1400" b="1" dirty="0"/>
                        <a:t> Port</a:t>
                      </a:r>
                    </a:p>
                  </a:txBody>
                  <a:tcPr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Action</a:t>
                      </a:r>
                    </a:p>
                  </a:txBody>
                  <a:tcPr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23178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anose="02060409020205020404" pitchFamily="49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anose="02060409020205020404" pitchFamily="49" charset="0"/>
                        </a:rPr>
                        <a:t>192.168.0.101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anose="02060409020205020404" pitchFamily="49" charset="0"/>
                        </a:rPr>
                        <a:t>192.168.100.1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ourier" panose="02060409020205020404" pitchFamily="49" charset="0"/>
                        </a:rPr>
                        <a:t>tcp</a:t>
                      </a:r>
                      <a:endParaRPr lang="en-US" sz="1400" dirty="0">
                        <a:latin typeface="Courier" panose="02060409020205020404" pitchFamily="49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anose="02060409020205020404" pitchFamily="49" charset="0"/>
                        </a:rPr>
                        <a:t>80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anose="02060409020205020404" pitchFamily="49" charset="0"/>
                        </a:rPr>
                        <a:t>allow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58396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0D2CCD9-6522-4CE1-8D0F-5A91BAE22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282774"/>
              </p:ext>
            </p:extLst>
          </p:nvPr>
        </p:nvGraphicFramePr>
        <p:xfrm>
          <a:off x="1371393" y="5347179"/>
          <a:ext cx="7232107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0218">
                  <a:extLst>
                    <a:ext uri="{9D8B030D-6E8A-4147-A177-3AD203B41FA5}">
                      <a16:colId xmlns:a16="http://schemas.microsoft.com/office/drawing/2014/main" val="2720583396"/>
                    </a:ext>
                  </a:extLst>
                </a:gridCol>
                <a:gridCol w="812303">
                  <a:extLst>
                    <a:ext uri="{9D8B030D-6E8A-4147-A177-3AD203B41FA5}">
                      <a16:colId xmlns:a16="http://schemas.microsoft.com/office/drawing/2014/main" val="1320269844"/>
                    </a:ext>
                  </a:extLst>
                </a:gridCol>
                <a:gridCol w="1601180">
                  <a:extLst>
                    <a:ext uri="{9D8B030D-6E8A-4147-A177-3AD203B41FA5}">
                      <a16:colId xmlns:a16="http://schemas.microsoft.com/office/drawing/2014/main" val="1754795199"/>
                    </a:ext>
                  </a:extLst>
                </a:gridCol>
                <a:gridCol w="900752">
                  <a:extLst>
                    <a:ext uri="{9D8B030D-6E8A-4147-A177-3AD203B41FA5}">
                      <a16:colId xmlns:a16="http://schemas.microsoft.com/office/drawing/2014/main" val="3333501693"/>
                    </a:ext>
                  </a:extLst>
                </a:gridCol>
                <a:gridCol w="1834712">
                  <a:extLst>
                    <a:ext uri="{9D8B030D-6E8A-4147-A177-3AD203B41FA5}">
                      <a16:colId xmlns:a16="http://schemas.microsoft.com/office/drawing/2014/main" val="3474744594"/>
                    </a:ext>
                  </a:extLst>
                </a:gridCol>
                <a:gridCol w="1152942">
                  <a:extLst>
                    <a:ext uri="{9D8B030D-6E8A-4147-A177-3AD203B41FA5}">
                      <a16:colId xmlns:a16="http://schemas.microsoft.com/office/drawing/2014/main" val="1896631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Session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Proto</a:t>
                      </a:r>
                    </a:p>
                  </a:txBody>
                  <a:tcPr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Src</a:t>
                      </a:r>
                      <a:r>
                        <a:rPr lang="en-US" sz="1400" b="1" dirty="0"/>
                        <a:t> IP</a:t>
                      </a:r>
                    </a:p>
                  </a:txBody>
                  <a:tcPr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Src</a:t>
                      </a:r>
                      <a:r>
                        <a:rPr lang="en-US" sz="1400" b="1" dirty="0"/>
                        <a:t> Port</a:t>
                      </a:r>
                    </a:p>
                  </a:txBody>
                  <a:tcPr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Dest</a:t>
                      </a:r>
                      <a:r>
                        <a:rPr lang="en-US" sz="1400" b="1" dirty="0"/>
                        <a:t> IP</a:t>
                      </a:r>
                    </a:p>
                  </a:txBody>
                  <a:tcPr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Dest</a:t>
                      </a:r>
                      <a:r>
                        <a:rPr lang="en-US" sz="1400" b="1" dirty="0"/>
                        <a:t> Port</a:t>
                      </a:r>
                    </a:p>
                  </a:txBody>
                  <a:tcPr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23178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anose="02060409020205020404" pitchFamily="49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ourier" panose="02060409020205020404" pitchFamily="49" charset="0"/>
                        </a:rPr>
                        <a:t>tcp</a:t>
                      </a:r>
                      <a:endParaRPr lang="en-US" sz="1400" dirty="0">
                        <a:latin typeface="Courier" panose="02060409020205020404" pitchFamily="49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anose="02060409020205020404" pitchFamily="49" charset="0"/>
                        </a:rPr>
                        <a:t>192.168.0.101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anose="02060409020205020404" pitchFamily="49" charset="0"/>
                        </a:rPr>
                        <a:t>15442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anose="02060409020205020404" pitchFamily="49" charset="0"/>
                        </a:rPr>
                        <a:t>192.168.100.1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anose="02060409020205020404" pitchFamily="49" charset="0"/>
                        </a:rPr>
                        <a:t>80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583963"/>
                  </a:ext>
                </a:extLst>
              </a:tr>
            </a:tbl>
          </a:graphicData>
        </a:graphic>
      </p:graphicFrame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531" y="3106802"/>
            <a:ext cx="871756" cy="117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742" y="3208654"/>
            <a:ext cx="991271" cy="97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386" y="3222801"/>
            <a:ext cx="695999" cy="94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>
            <a:stCxn id="8" idx="3"/>
            <a:endCxn id="7" idx="1"/>
          </p:cNvCxnSpPr>
          <p:nvPr/>
        </p:nvCxnSpPr>
        <p:spPr>
          <a:xfrm flipV="1">
            <a:off x="3265013" y="3693831"/>
            <a:ext cx="1038518" cy="34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9" idx="1"/>
          </p:cNvCxnSpPr>
          <p:nvPr/>
        </p:nvCxnSpPr>
        <p:spPr>
          <a:xfrm>
            <a:off x="5175287" y="3693831"/>
            <a:ext cx="10270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44245" y="2606211"/>
            <a:ext cx="165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w Cen MT" panose="020B0602020104020603" pitchFamily="34" charset="0"/>
              </a:rPr>
              <a:t>DAVID</a:t>
            </a:r>
          </a:p>
          <a:p>
            <a:r>
              <a:rPr lang="en-US" b="1" dirty="0">
                <a:latin typeface="Tw Cen MT" panose="020B0602020104020603" pitchFamily="34" charset="0"/>
              </a:rPr>
              <a:t>192.168.0.101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36778" y="2606211"/>
            <a:ext cx="2027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w Cen MT" panose="020B0602020104020603" pitchFamily="34" charset="0"/>
              </a:rPr>
              <a:t>SERVER</a:t>
            </a:r>
          </a:p>
          <a:p>
            <a:pPr algn="ctr"/>
            <a:r>
              <a:rPr lang="en-US" b="1" dirty="0">
                <a:latin typeface="Tw Cen MT" panose="020B0602020104020603" pitchFamily="34" charset="0"/>
              </a:rPr>
              <a:t>192.168.100.1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47777" y="2737470"/>
            <a:ext cx="133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w Cen MT" panose="020B0602020104020603" pitchFamily="34" charset="0"/>
              </a:rPr>
              <a:t>FIREWALL</a:t>
            </a:r>
          </a:p>
        </p:txBody>
      </p:sp>
    </p:spTree>
    <p:extLst>
      <p:ext uri="{BB962C8B-B14F-4D97-AF65-F5344CB8AC3E}">
        <p14:creationId xmlns:p14="http://schemas.microsoft.com/office/powerpoint/2010/main" val="1187353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9DDE-4869-47D8-8A3B-5E2DD885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Application-Aware Security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8C49-70F7-4BA9-83D5-72821C25F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OSI Layer 7 device (Application)</a:t>
            </a:r>
          </a:p>
          <a:p>
            <a:r>
              <a:rPr lang="en-US" dirty="0"/>
              <a:t>Also known as</a:t>
            </a:r>
          </a:p>
          <a:p>
            <a:pPr lvl="1"/>
            <a:r>
              <a:rPr lang="en-US" dirty="0"/>
              <a:t>Application layer gateway</a:t>
            </a:r>
          </a:p>
          <a:p>
            <a:pPr lvl="1"/>
            <a:r>
              <a:rPr lang="en-US" dirty="0"/>
              <a:t>Stateful multilayer inspection</a:t>
            </a:r>
          </a:p>
          <a:p>
            <a:pPr lvl="1"/>
            <a:r>
              <a:rPr lang="en-US" dirty="0"/>
              <a:t>Deep packet inspection</a:t>
            </a:r>
          </a:p>
          <a:p>
            <a:r>
              <a:rPr lang="en-US" dirty="0"/>
              <a:t>Requires advanced decodes</a:t>
            </a:r>
          </a:p>
          <a:p>
            <a:pPr lvl="1"/>
            <a:r>
              <a:rPr lang="en-US" dirty="0"/>
              <a:t>Each packet analyzed and categorized before deciding</a:t>
            </a:r>
          </a:p>
        </p:txBody>
      </p:sp>
      <p:pic>
        <p:nvPicPr>
          <p:cNvPr id="3074" name="Picture 2" descr="Image result for application layer gateway pal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73" y="4820742"/>
            <a:ext cx="3666145" cy="126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0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7D98-FD2B-49B0-A79E-30431947A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Application-Aware Security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D45B6-1857-4CAC-A41F-63400948E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Network-based Firewall</a:t>
            </a:r>
          </a:p>
          <a:p>
            <a:pPr lvl="1"/>
            <a:r>
              <a:rPr lang="en-US" dirty="0"/>
              <a:t>Control traffic flows based on application</a:t>
            </a:r>
          </a:p>
          <a:p>
            <a:pPr lvl="2"/>
            <a:r>
              <a:rPr lang="en-US" dirty="0"/>
              <a:t>MySQL server, IIS, YouTube</a:t>
            </a:r>
          </a:p>
          <a:p>
            <a:r>
              <a:rPr lang="en-US" dirty="0"/>
              <a:t>Intrusion Prevention Systems</a:t>
            </a:r>
          </a:p>
          <a:p>
            <a:pPr lvl="1"/>
            <a:r>
              <a:rPr lang="en-US" dirty="0"/>
              <a:t>Identify application</a:t>
            </a:r>
          </a:p>
          <a:p>
            <a:pPr lvl="1"/>
            <a:r>
              <a:rPr lang="en-US" dirty="0"/>
              <a:t>Watch for application-specific vulnerability signatures in traffic</a:t>
            </a:r>
          </a:p>
          <a:p>
            <a:r>
              <a:rPr lang="en-US" dirty="0"/>
              <a:t>Host-based firewalls</a:t>
            </a:r>
          </a:p>
          <a:p>
            <a:pPr lvl="1"/>
            <a:r>
              <a:rPr lang="en-US" dirty="0"/>
              <a:t>Determines which applications</a:t>
            </a:r>
            <a:br>
              <a:rPr lang="en-US" dirty="0"/>
            </a:br>
            <a:r>
              <a:rPr lang="en-US" dirty="0"/>
              <a:t>are allowed to pass or not</a:t>
            </a:r>
          </a:p>
        </p:txBody>
      </p:sp>
      <p:pic>
        <p:nvPicPr>
          <p:cNvPr id="5" name="Picture 2" descr="Image result for application layer gateway palo">
            <a:extLst>
              <a:ext uri="{FF2B5EF4-FFF2-40B4-BE49-F238E27FC236}">
                <a16:creationId xmlns:a16="http://schemas.microsoft.com/office/drawing/2014/main" id="{654376FC-5F29-4A4C-8697-2E23BD5F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855" y="4331215"/>
            <a:ext cx="3666145" cy="126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25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" r="3309" b="31130"/>
          <a:stretch/>
        </p:blipFill>
        <p:spPr bwMode="auto">
          <a:xfrm rot="20835359">
            <a:off x="5126631" y="508596"/>
            <a:ext cx="3787632" cy="12322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5B4B8E-6B6F-4BEB-A2D2-0B9F0B4F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C2064-862B-46DE-ADEA-400C9FB57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Access Control Lists (ACL)</a:t>
            </a:r>
          </a:p>
          <a:p>
            <a:pPr lvl="1"/>
            <a:r>
              <a:rPr lang="en-US" dirty="0">
                <a:latin typeface="Courier" panose="02060409020205020404" pitchFamily="49" charset="0"/>
              </a:rPr>
              <a:t>allow</a:t>
            </a:r>
            <a:r>
              <a:rPr lang="en-US" dirty="0"/>
              <a:t> or </a:t>
            </a:r>
            <a:r>
              <a:rPr lang="en-US" dirty="0">
                <a:latin typeface="Courier" panose="02060409020205020404" pitchFamily="49" charset="0"/>
              </a:rPr>
              <a:t>deny</a:t>
            </a:r>
            <a:r>
              <a:rPr lang="en-US" dirty="0"/>
              <a:t> traffic based on rules (aka metrics)</a:t>
            </a:r>
          </a:p>
          <a:p>
            <a:pPr lvl="1"/>
            <a:r>
              <a:rPr lang="en-US" dirty="0"/>
              <a:t>Groupings of categories</a:t>
            </a:r>
          </a:p>
          <a:p>
            <a:pPr lvl="2"/>
            <a:r>
              <a:rPr lang="en-US" dirty="0"/>
              <a:t>Source/Destination IP, port, time of day, application</a:t>
            </a:r>
          </a:p>
          <a:p>
            <a:r>
              <a:rPr lang="en-US" dirty="0"/>
              <a:t>A logical path</a:t>
            </a:r>
          </a:p>
          <a:p>
            <a:pPr lvl="1"/>
            <a:r>
              <a:rPr lang="en-US" dirty="0"/>
              <a:t>Usually top-to-bottom</a:t>
            </a:r>
          </a:p>
          <a:p>
            <a:r>
              <a:rPr lang="en-US" dirty="0"/>
              <a:t>Rules vary</a:t>
            </a:r>
          </a:p>
          <a:p>
            <a:pPr lvl="1"/>
            <a:r>
              <a:rPr lang="en-US" dirty="0"/>
              <a:t>Broad and general or very, very specific</a:t>
            </a:r>
          </a:p>
          <a:p>
            <a:pPr lvl="1"/>
            <a:r>
              <a:rPr lang="en-US" dirty="0"/>
              <a:t>Specific rules usually at the top of list</a:t>
            </a:r>
          </a:p>
          <a:p>
            <a:r>
              <a:rPr lang="en-US" dirty="0"/>
              <a:t>Implicit Deny</a:t>
            </a:r>
          </a:p>
          <a:p>
            <a:pPr lvl="1"/>
            <a:r>
              <a:rPr lang="en-US" dirty="0"/>
              <a:t>Most firewalls include a </a:t>
            </a:r>
            <a:r>
              <a:rPr lang="en-US" dirty="0">
                <a:latin typeface="Courier" panose="02060409020205020404" pitchFamily="49" charset="0"/>
              </a:rPr>
              <a:t>deny</a:t>
            </a:r>
            <a:r>
              <a:rPr lang="en-US" dirty="0"/>
              <a:t> at the bottom</a:t>
            </a:r>
          </a:p>
          <a:p>
            <a:pPr lvl="1"/>
            <a:r>
              <a:rPr lang="en-US" dirty="0"/>
              <a:t>“Unless I said to allow it, deny it” (safety)</a:t>
            </a:r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8029">
            <a:off x="6018897" y="3426843"/>
            <a:ext cx="2928507" cy="1065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670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3997-8189-4EEB-82DA-CAD1BC43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 Firewall Ruleset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8FC8DC-8751-4D47-9912-7DEE296C2D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955140"/>
              </p:ext>
            </p:extLst>
          </p:nvPr>
        </p:nvGraphicFramePr>
        <p:xfrm>
          <a:off x="628650" y="1365693"/>
          <a:ext cx="8366124" cy="406762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94354">
                  <a:extLst>
                    <a:ext uri="{9D8B030D-6E8A-4147-A177-3AD203B41FA5}">
                      <a16:colId xmlns:a16="http://schemas.microsoft.com/office/drawing/2014/main" val="4145692183"/>
                    </a:ext>
                  </a:extLst>
                </a:gridCol>
                <a:gridCol w="1394354">
                  <a:extLst>
                    <a:ext uri="{9D8B030D-6E8A-4147-A177-3AD203B41FA5}">
                      <a16:colId xmlns:a16="http://schemas.microsoft.com/office/drawing/2014/main" val="3109487915"/>
                    </a:ext>
                  </a:extLst>
                </a:gridCol>
                <a:gridCol w="1394354">
                  <a:extLst>
                    <a:ext uri="{9D8B030D-6E8A-4147-A177-3AD203B41FA5}">
                      <a16:colId xmlns:a16="http://schemas.microsoft.com/office/drawing/2014/main" val="718437084"/>
                    </a:ext>
                  </a:extLst>
                </a:gridCol>
                <a:gridCol w="1394354">
                  <a:extLst>
                    <a:ext uri="{9D8B030D-6E8A-4147-A177-3AD203B41FA5}">
                      <a16:colId xmlns:a16="http://schemas.microsoft.com/office/drawing/2014/main" val="1434097813"/>
                    </a:ext>
                  </a:extLst>
                </a:gridCol>
                <a:gridCol w="1394354">
                  <a:extLst>
                    <a:ext uri="{9D8B030D-6E8A-4147-A177-3AD203B41FA5}">
                      <a16:colId xmlns:a16="http://schemas.microsoft.com/office/drawing/2014/main" val="1934334692"/>
                    </a:ext>
                  </a:extLst>
                </a:gridCol>
                <a:gridCol w="1394354">
                  <a:extLst>
                    <a:ext uri="{9D8B030D-6E8A-4147-A177-3AD203B41FA5}">
                      <a16:colId xmlns:a16="http://schemas.microsoft.com/office/drawing/2014/main" val="215670616"/>
                    </a:ext>
                  </a:extLst>
                </a:gridCol>
              </a:tblGrid>
              <a:tr h="5810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Rule Number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Remote IP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Remote Port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Local Port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Protocol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47065949"/>
                  </a:ext>
                </a:extLst>
              </a:tr>
              <a:tr h="5810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anose="02060409020205020404" pitchFamily="49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anose="02060409020205020404" pitchFamily="49" charset="0"/>
                        </a:rPr>
                        <a:t>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anose="02060409020205020404" pitchFamily="49" charset="0"/>
                        </a:rPr>
                        <a:t>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anose="02060409020205020404" pitchFamily="49" charset="0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anose="02060409020205020404" pitchFamily="49" charset="0"/>
                        </a:rPr>
                        <a:t>TCP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anose="02060409020205020404" pitchFamily="49" charset="0"/>
                        </a:rPr>
                        <a:t>Allow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810245"/>
                  </a:ext>
                </a:extLst>
              </a:tr>
              <a:tr h="5810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anose="02060409020205020404" pitchFamily="49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anose="02060409020205020404" pitchFamily="49" charset="0"/>
                        </a:rPr>
                        <a:t>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anose="02060409020205020404" pitchFamily="49" charset="0"/>
                        </a:rPr>
                        <a:t>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anose="02060409020205020404" pitchFamily="49" charset="0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anose="02060409020205020404" pitchFamily="49" charset="0"/>
                        </a:rPr>
                        <a:t>TCP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anose="02060409020205020404" pitchFamily="49" charset="0"/>
                        </a:rPr>
                        <a:t>Allow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74879"/>
                  </a:ext>
                </a:extLst>
              </a:tr>
              <a:tr h="5810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anose="02060409020205020404" pitchFamily="49" charset="0"/>
                        </a:rPr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anose="02060409020205020404" pitchFamily="49" charset="0"/>
                        </a:rPr>
                        <a:t>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anose="02060409020205020404" pitchFamily="49" charset="0"/>
                        </a:rPr>
                        <a:t>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anose="02060409020205020404" pitchFamily="49" charset="0"/>
                        </a:rPr>
                        <a:t>443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anose="02060409020205020404" pitchFamily="49" charset="0"/>
                        </a:rPr>
                        <a:t>TCP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anose="02060409020205020404" pitchFamily="49" charset="0"/>
                        </a:rPr>
                        <a:t>Allow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965440"/>
                  </a:ext>
                </a:extLst>
              </a:tr>
              <a:tr h="5810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anose="02060409020205020404" pitchFamily="49" charset="0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anose="02060409020205020404" pitchFamily="49" charset="0"/>
                        </a:rPr>
                        <a:t>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anose="02060409020205020404" pitchFamily="49" charset="0"/>
                        </a:rPr>
                        <a:t>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anose="02060409020205020404" pitchFamily="49" charset="0"/>
                        </a:rPr>
                        <a:t>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anose="02060409020205020404" pitchFamily="49" charset="0"/>
                        </a:rPr>
                        <a:t>UDP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anose="02060409020205020404" pitchFamily="49" charset="0"/>
                        </a:rPr>
                        <a:t>Allow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428128"/>
                  </a:ext>
                </a:extLst>
              </a:tr>
              <a:tr h="5810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anose="02060409020205020404" pitchFamily="49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anose="02060409020205020404" pitchFamily="49" charset="0"/>
                        </a:rPr>
                        <a:t>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anose="02060409020205020404" pitchFamily="49" charset="0"/>
                        </a:rPr>
                        <a:t>123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anose="02060409020205020404" pitchFamily="49" charset="0"/>
                        </a:rPr>
                        <a:t>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anose="02060409020205020404" pitchFamily="49" charset="0"/>
                        </a:rPr>
                        <a:t>UDP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anose="02060409020205020404" pitchFamily="49" charset="0"/>
                        </a:rPr>
                        <a:t>Allow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777987"/>
                  </a:ext>
                </a:extLst>
              </a:tr>
              <a:tr h="5810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anose="02060409020205020404" pitchFamily="49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anose="02060409020205020404" pitchFamily="49" charset="0"/>
                        </a:rPr>
                        <a:t>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anose="020604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anose="020604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anose="02060409020205020404" pitchFamily="49" charset="0"/>
                        </a:rPr>
                        <a:t>ICMP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anose="02060409020205020404" pitchFamily="49" charset="0"/>
                        </a:rPr>
                        <a:t>Deny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8520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6669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{A9484407-C88A-F544-A752-619E0C8B454D}tf10001119</Template>
  <TotalTime>2055</TotalTime>
  <Words>410</Words>
  <Application>Microsoft Macintosh PowerPoint</Application>
  <PresentationFormat>On-screen Show (4:3)</PresentationFormat>
  <Paragraphs>153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</vt:lpstr>
      <vt:lpstr>Gill Sans MT</vt:lpstr>
      <vt:lpstr>Tw Cen MT</vt:lpstr>
      <vt:lpstr>Gallery</vt:lpstr>
      <vt:lpstr>Cybersecurity</vt:lpstr>
      <vt:lpstr>Common fire line of defense</vt:lpstr>
      <vt:lpstr>Network-based Firewalls</vt:lpstr>
      <vt:lpstr>Stateless Firewall</vt:lpstr>
      <vt:lpstr>Stateful Firewall</vt:lpstr>
      <vt:lpstr>Application-Aware Security Devices</vt:lpstr>
      <vt:lpstr>Application-Aware Security Devices</vt:lpstr>
      <vt:lpstr>Firewall Rules</vt:lpstr>
      <vt:lpstr>Webserver Firewall Ruleset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70</cp:revision>
  <dcterms:created xsi:type="dcterms:W3CDTF">2019-04-17T19:12:48Z</dcterms:created>
  <dcterms:modified xsi:type="dcterms:W3CDTF">2021-01-24T18:25:50Z</dcterms:modified>
  <cp:category>pptx, curriculum, cyber</cp:category>
</cp:coreProperties>
</file>