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7"/>
  </p:notesMasterIdLst>
  <p:sldIdLst>
    <p:sldId id="271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6" r:id="rId12"/>
    <p:sldId id="270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73C4-938C-4F48-8AFE-D6C1ED8950F4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1121C9AB-C109-461C-A532-80AB4D74A4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60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73C4-938C-4F48-8AFE-D6C1ED8950F4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C9AB-C109-461C-A532-80AB4D74A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0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73C4-938C-4F48-8AFE-D6C1ED8950F4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C9AB-C109-461C-A532-80AB4D74A4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849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5000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73C4-938C-4F48-8AFE-D6C1ED8950F4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C9AB-C109-461C-A532-80AB4D74A4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60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73C4-938C-4F48-8AFE-D6C1ED8950F4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C9AB-C109-461C-A532-80AB4D74A4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3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73C4-938C-4F48-8AFE-D6C1ED8950F4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C9AB-C109-461C-A532-80AB4D74A4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97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73C4-938C-4F48-8AFE-D6C1ED8950F4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C9AB-C109-461C-A532-80AB4D74A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0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73C4-938C-4F48-8AFE-D6C1ED8950F4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C9AB-C109-461C-A532-80AB4D74A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1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73C4-938C-4F48-8AFE-D6C1ED8950F4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C9AB-C109-461C-A532-80AB4D74A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6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73C4-938C-4F48-8AFE-D6C1ED8950F4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C9AB-C109-461C-A532-80AB4D74A4B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76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B79E73C4-938C-4F48-8AFE-D6C1ED8950F4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C9AB-C109-461C-A532-80AB4D74A4B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88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5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87257" y="4962298"/>
            <a:ext cx="4667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w Cen MT" pitchFamily="34" charset="0"/>
              </a:rPr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BA4AB7-A224-4EA3-B98A-EF90ABF38738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Network Access Control</a:t>
            </a:r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NAC Exchange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602976" y="942204"/>
            <a:ext cx="1598899" cy="1602651"/>
            <a:chOff x="5602976" y="942204"/>
            <a:chExt cx="1598899" cy="1602651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0938" y="1268505"/>
              <a:ext cx="942975" cy="127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602976" y="942204"/>
              <a:ext cx="1598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w Cen MT" panose="020B0602020104020603" pitchFamily="34" charset="0"/>
                </a:rPr>
                <a:t>NAC Appliance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74074" y="3154784"/>
            <a:ext cx="2143907" cy="723900"/>
            <a:chOff x="5974074" y="3020923"/>
            <a:chExt cx="2143907" cy="723900"/>
          </a:xfrm>
        </p:grpSpPr>
        <p:pic>
          <p:nvPicPr>
            <p:cNvPr id="5" name="Picture 10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4074" y="3020923"/>
              <a:ext cx="847725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6669764" y="3059708"/>
              <a:ext cx="14482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w Cen MT" panose="020B0602020104020603" pitchFamily="34" charset="0"/>
                </a:rPr>
                <a:t>NAC-enabled</a:t>
              </a:r>
              <a:br>
                <a:rPr lang="en-US" dirty="0">
                  <a:latin typeface="Tw Cen MT" panose="020B0602020104020603" pitchFamily="34" charset="0"/>
                </a:rPr>
              </a:br>
              <a:r>
                <a:rPr lang="en-US" dirty="0">
                  <a:latin typeface="Tw Cen MT" panose="020B0602020104020603" pitchFamily="34" charset="0"/>
                </a:rPr>
                <a:t>Switch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54180" y="2858618"/>
            <a:ext cx="1343025" cy="1660488"/>
            <a:chOff x="1354180" y="2686490"/>
            <a:chExt cx="1343025" cy="1660488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4180" y="2686490"/>
              <a:ext cx="1343025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736190" y="3977646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w Cen MT" panose="020B0602020104020603" pitchFamily="34" charset="0"/>
                </a:rPr>
                <a:t>Host</a:t>
              </a:r>
            </a:p>
          </p:txBody>
        </p:sp>
      </p:grpSp>
      <p:cxnSp>
        <p:nvCxnSpPr>
          <p:cNvPr id="12" name="Straight Connector 11"/>
          <p:cNvCxnSpPr>
            <a:stCxn id="7" idx="2"/>
            <a:endCxn id="5" idx="0"/>
          </p:cNvCxnSpPr>
          <p:nvPr/>
        </p:nvCxnSpPr>
        <p:spPr>
          <a:xfrm flipH="1">
            <a:off x="6397937" y="2544855"/>
            <a:ext cx="4489" cy="609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3"/>
            <a:endCxn id="5" idx="1"/>
          </p:cNvCxnSpPr>
          <p:nvPr/>
        </p:nvCxnSpPr>
        <p:spPr>
          <a:xfrm flipV="1">
            <a:off x="2697205" y="3516734"/>
            <a:ext cx="3276869" cy="387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ular Callout 16"/>
          <p:cNvSpPr/>
          <p:nvPr/>
        </p:nvSpPr>
        <p:spPr>
          <a:xfrm>
            <a:off x="2883049" y="1420009"/>
            <a:ext cx="2506532" cy="1538344"/>
          </a:xfrm>
          <a:prstGeom prst="wedgeRoundRectCallout">
            <a:avLst>
              <a:gd name="adj1" fmla="val 54274"/>
              <a:gd name="adj2" fmla="val 73689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Ok, welcome to the network.</a:t>
            </a:r>
            <a:b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Here’s your IP address,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0"/>
              </a:rPr>
              <a:t>I’ll be your gateway…</a:t>
            </a:r>
          </a:p>
        </p:txBody>
      </p:sp>
      <p:sp>
        <p:nvSpPr>
          <p:cNvPr id="18" name="Oval 17"/>
          <p:cNvSpPr/>
          <p:nvPr/>
        </p:nvSpPr>
        <p:spPr>
          <a:xfrm>
            <a:off x="6956847" y="3878684"/>
            <a:ext cx="874050" cy="87405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PEP</a:t>
            </a:r>
          </a:p>
        </p:txBody>
      </p:sp>
    </p:spTree>
    <p:extLst>
      <p:ext uri="{BB962C8B-B14F-4D97-AF65-F5344CB8AC3E}">
        <p14:creationId xmlns:p14="http://schemas.microsoft.com/office/powerpoint/2010/main" val="864486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2685219"/>
            <a:ext cx="8366760" cy="1487562"/>
          </a:xfrm>
        </p:spPr>
        <p:txBody>
          <a:bodyPr>
            <a:noAutofit/>
          </a:bodyPr>
          <a:lstStyle/>
          <a:p>
            <a:pPr algn="ctr"/>
            <a:r>
              <a:rPr lang="en-US" sz="11500" dirty="0"/>
              <a:t>-OR-</a:t>
            </a:r>
          </a:p>
        </p:txBody>
      </p:sp>
    </p:spTree>
    <p:extLst>
      <p:ext uri="{BB962C8B-B14F-4D97-AF65-F5344CB8AC3E}">
        <p14:creationId xmlns:p14="http://schemas.microsoft.com/office/powerpoint/2010/main" val="2276678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NAC Exchange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602976" y="942204"/>
            <a:ext cx="1598899" cy="1602651"/>
            <a:chOff x="5602976" y="942204"/>
            <a:chExt cx="1598899" cy="1602651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0938" y="1268505"/>
              <a:ext cx="942975" cy="127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602976" y="942204"/>
              <a:ext cx="1598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w Cen MT" panose="020B0602020104020603" pitchFamily="34" charset="0"/>
                </a:rPr>
                <a:t>NAC Appliance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74074" y="3154784"/>
            <a:ext cx="2143907" cy="723900"/>
            <a:chOff x="5974074" y="3020923"/>
            <a:chExt cx="2143907" cy="723900"/>
          </a:xfrm>
        </p:grpSpPr>
        <p:pic>
          <p:nvPicPr>
            <p:cNvPr id="5" name="Picture 10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4074" y="3020923"/>
              <a:ext cx="847725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6669764" y="3059708"/>
              <a:ext cx="14482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w Cen MT" panose="020B0602020104020603" pitchFamily="34" charset="0"/>
                </a:rPr>
                <a:t>NAC-enabled</a:t>
              </a:r>
              <a:br>
                <a:rPr lang="en-US" dirty="0">
                  <a:latin typeface="Tw Cen MT" panose="020B0602020104020603" pitchFamily="34" charset="0"/>
                </a:rPr>
              </a:br>
              <a:r>
                <a:rPr lang="en-US" dirty="0">
                  <a:latin typeface="Tw Cen MT" panose="020B0602020104020603" pitchFamily="34" charset="0"/>
                </a:rPr>
                <a:t>Switch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54180" y="2858618"/>
            <a:ext cx="1343025" cy="1660488"/>
            <a:chOff x="1354180" y="2686490"/>
            <a:chExt cx="1343025" cy="1660488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4180" y="2686490"/>
              <a:ext cx="1343025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736190" y="3977646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w Cen MT" panose="020B0602020104020603" pitchFamily="34" charset="0"/>
                </a:rPr>
                <a:t>Host</a:t>
              </a:r>
            </a:p>
          </p:txBody>
        </p:sp>
      </p:grpSp>
      <p:cxnSp>
        <p:nvCxnSpPr>
          <p:cNvPr id="12" name="Straight Connector 11"/>
          <p:cNvCxnSpPr>
            <a:stCxn id="7" idx="2"/>
            <a:endCxn id="5" idx="0"/>
          </p:cNvCxnSpPr>
          <p:nvPr/>
        </p:nvCxnSpPr>
        <p:spPr>
          <a:xfrm flipH="1">
            <a:off x="6397937" y="2544855"/>
            <a:ext cx="4489" cy="609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3"/>
            <a:endCxn id="5" idx="1"/>
          </p:cNvCxnSpPr>
          <p:nvPr/>
        </p:nvCxnSpPr>
        <p:spPr>
          <a:xfrm flipV="1">
            <a:off x="2697205" y="3516734"/>
            <a:ext cx="3276869" cy="387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ular Callout 16"/>
          <p:cNvSpPr/>
          <p:nvPr/>
        </p:nvSpPr>
        <p:spPr>
          <a:xfrm>
            <a:off x="2883049" y="1420009"/>
            <a:ext cx="2506532" cy="1538344"/>
          </a:xfrm>
          <a:prstGeom prst="wedgeRoundRectCallout">
            <a:avLst>
              <a:gd name="adj1" fmla="val 65433"/>
              <a:gd name="adj2" fmla="val -33304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Let’s see.</a:t>
            </a:r>
            <a:b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I will scan him…</a:t>
            </a:r>
            <a:r>
              <a:rPr lang="en-US" dirty="0"/>
              <a:t>.</a:t>
            </a:r>
          </a:p>
        </p:txBody>
      </p:sp>
      <p:sp>
        <p:nvSpPr>
          <p:cNvPr id="18" name="Oval 17"/>
          <p:cNvSpPr/>
          <p:nvPr/>
        </p:nvSpPr>
        <p:spPr>
          <a:xfrm>
            <a:off x="6956847" y="1420009"/>
            <a:ext cx="874050" cy="87405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PDP</a:t>
            </a:r>
          </a:p>
        </p:txBody>
      </p:sp>
    </p:spTree>
    <p:extLst>
      <p:ext uri="{BB962C8B-B14F-4D97-AF65-F5344CB8AC3E}">
        <p14:creationId xmlns:p14="http://schemas.microsoft.com/office/powerpoint/2010/main" val="2602861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NAC Exchange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602976" y="942204"/>
            <a:ext cx="1598899" cy="1602651"/>
            <a:chOff x="5602976" y="942204"/>
            <a:chExt cx="1598899" cy="1602651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0938" y="1268505"/>
              <a:ext cx="942975" cy="127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602976" y="942204"/>
              <a:ext cx="1598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w Cen MT" panose="020B0602020104020603" pitchFamily="34" charset="0"/>
                </a:rPr>
                <a:t>NAC Appliance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74074" y="3154784"/>
            <a:ext cx="2143907" cy="723900"/>
            <a:chOff x="5974074" y="3020923"/>
            <a:chExt cx="2143907" cy="723900"/>
          </a:xfrm>
        </p:grpSpPr>
        <p:pic>
          <p:nvPicPr>
            <p:cNvPr id="5" name="Picture 10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4074" y="3020923"/>
              <a:ext cx="847725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6669764" y="3059708"/>
              <a:ext cx="14482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w Cen MT" panose="020B0602020104020603" pitchFamily="34" charset="0"/>
                </a:rPr>
                <a:t>NAC-enabled</a:t>
              </a:r>
              <a:br>
                <a:rPr lang="en-US" dirty="0">
                  <a:latin typeface="Tw Cen MT" panose="020B0602020104020603" pitchFamily="34" charset="0"/>
                </a:rPr>
              </a:br>
              <a:r>
                <a:rPr lang="en-US" dirty="0">
                  <a:latin typeface="Tw Cen MT" panose="020B0602020104020603" pitchFamily="34" charset="0"/>
                </a:rPr>
                <a:t>Switch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54180" y="2858618"/>
            <a:ext cx="1343025" cy="1660488"/>
            <a:chOff x="1354180" y="2686490"/>
            <a:chExt cx="1343025" cy="1660488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4180" y="2686490"/>
              <a:ext cx="1343025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736190" y="3977646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w Cen MT" panose="020B0602020104020603" pitchFamily="34" charset="0"/>
                </a:rPr>
                <a:t>Host</a:t>
              </a:r>
            </a:p>
          </p:txBody>
        </p:sp>
      </p:grpSp>
      <p:cxnSp>
        <p:nvCxnSpPr>
          <p:cNvPr id="12" name="Straight Connector 11"/>
          <p:cNvCxnSpPr>
            <a:stCxn id="7" idx="2"/>
            <a:endCxn id="5" idx="0"/>
          </p:cNvCxnSpPr>
          <p:nvPr/>
        </p:nvCxnSpPr>
        <p:spPr>
          <a:xfrm flipH="1">
            <a:off x="6397937" y="2544855"/>
            <a:ext cx="4489" cy="609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3"/>
            <a:endCxn id="5" idx="1"/>
          </p:cNvCxnSpPr>
          <p:nvPr/>
        </p:nvCxnSpPr>
        <p:spPr>
          <a:xfrm flipV="1">
            <a:off x="2697205" y="3516734"/>
            <a:ext cx="3276869" cy="387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sosceles Triangle 2"/>
          <p:cNvSpPr/>
          <p:nvPr/>
        </p:nvSpPr>
        <p:spPr>
          <a:xfrm rot="4206737">
            <a:off x="4067096" y="815899"/>
            <a:ext cx="419548" cy="3457912"/>
          </a:xfrm>
          <a:prstGeom prst="triangle">
            <a:avLst/>
          </a:prstGeom>
          <a:gradFill>
            <a:gsLst>
              <a:gs pos="6000">
                <a:schemeClr val="tx1"/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956847" y="1420009"/>
            <a:ext cx="874050" cy="87405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PDP</a:t>
            </a:r>
          </a:p>
        </p:txBody>
      </p:sp>
    </p:spTree>
    <p:extLst>
      <p:ext uri="{BB962C8B-B14F-4D97-AF65-F5344CB8AC3E}">
        <p14:creationId xmlns:p14="http://schemas.microsoft.com/office/powerpoint/2010/main" val="151205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mph" presetSubtype="0" repeatCount="3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NAC Exchange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602976" y="942204"/>
            <a:ext cx="1598899" cy="1602651"/>
            <a:chOff x="5602976" y="942204"/>
            <a:chExt cx="1598899" cy="1602651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0938" y="1268505"/>
              <a:ext cx="942975" cy="127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602976" y="942204"/>
              <a:ext cx="1598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w Cen MT" panose="020B0602020104020603" pitchFamily="34" charset="0"/>
                </a:rPr>
                <a:t>NAC Appliance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74074" y="3154784"/>
            <a:ext cx="2143907" cy="723900"/>
            <a:chOff x="5974074" y="3020923"/>
            <a:chExt cx="2143907" cy="723900"/>
          </a:xfrm>
        </p:grpSpPr>
        <p:pic>
          <p:nvPicPr>
            <p:cNvPr id="5" name="Picture 10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4074" y="3020923"/>
              <a:ext cx="847725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6669764" y="3059708"/>
              <a:ext cx="14482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w Cen MT" panose="020B0602020104020603" pitchFamily="34" charset="0"/>
                </a:rPr>
                <a:t>NAC-enabled</a:t>
              </a:r>
              <a:br>
                <a:rPr lang="en-US" dirty="0">
                  <a:latin typeface="Tw Cen MT" panose="020B0602020104020603" pitchFamily="34" charset="0"/>
                </a:rPr>
              </a:br>
              <a:r>
                <a:rPr lang="en-US" dirty="0">
                  <a:latin typeface="Tw Cen MT" panose="020B0602020104020603" pitchFamily="34" charset="0"/>
                </a:rPr>
                <a:t>Switch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54180" y="2858618"/>
            <a:ext cx="1343025" cy="1660488"/>
            <a:chOff x="1354180" y="2686490"/>
            <a:chExt cx="1343025" cy="1660488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4180" y="2686490"/>
              <a:ext cx="1343025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736190" y="3977646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w Cen MT" panose="020B0602020104020603" pitchFamily="34" charset="0"/>
                </a:rPr>
                <a:t>Host</a:t>
              </a:r>
            </a:p>
          </p:txBody>
        </p:sp>
      </p:grpSp>
      <p:cxnSp>
        <p:nvCxnSpPr>
          <p:cNvPr id="12" name="Straight Connector 11"/>
          <p:cNvCxnSpPr>
            <a:stCxn id="7" idx="2"/>
            <a:endCxn id="5" idx="0"/>
          </p:cNvCxnSpPr>
          <p:nvPr/>
        </p:nvCxnSpPr>
        <p:spPr>
          <a:xfrm flipH="1">
            <a:off x="6397937" y="2544855"/>
            <a:ext cx="4489" cy="609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3"/>
            <a:endCxn id="5" idx="1"/>
          </p:cNvCxnSpPr>
          <p:nvPr/>
        </p:nvCxnSpPr>
        <p:spPr>
          <a:xfrm flipV="1">
            <a:off x="2697205" y="3516734"/>
            <a:ext cx="3276869" cy="387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ular Callout 16"/>
          <p:cNvSpPr/>
          <p:nvPr/>
        </p:nvSpPr>
        <p:spPr>
          <a:xfrm>
            <a:off x="2883049" y="1420009"/>
            <a:ext cx="2506532" cy="1538344"/>
          </a:xfrm>
          <a:prstGeom prst="wedgeRoundRectCallout">
            <a:avLst>
              <a:gd name="adj1" fmla="val 65433"/>
              <a:gd name="adj2" fmla="val -33304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w Cen MT" panose="020B0602020104020603" pitchFamily="34" charset="0"/>
              </a:rPr>
              <a:t>Ew</a:t>
            </a: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! No! Disgusting.</a:t>
            </a:r>
            <a:b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Viruses and malware.</a:t>
            </a:r>
            <a:b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Yuck! Get away!</a:t>
            </a:r>
            <a:b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No, no, no. Bad!</a:t>
            </a:r>
            <a:b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Kill it with fire! </a:t>
            </a:r>
            <a:r>
              <a:rPr lang="en-US" dirty="0" err="1">
                <a:solidFill>
                  <a:schemeClr val="tx1"/>
                </a:solidFill>
                <a:latin typeface="Tw Cen MT" panose="020B0602020104020603" pitchFamily="34" charset="0"/>
              </a:rPr>
              <a:t>Noooo</a:t>
            </a: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.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6847" y="1420009"/>
            <a:ext cx="874050" cy="87405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PDP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6993080" y="2022438"/>
            <a:ext cx="1806675" cy="799992"/>
          </a:xfrm>
          <a:prstGeom prst="wedgeRoundRectCallout">
            <a:avLst>
              <a:gd name="adj1" fmla="val -46506"/>
              <a:gd name="adj2" fmla="val 96905"/>
              <a:gd name="adj3" fmla="val 16667"/>
            </a:avLst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Shhh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. Chill out!</a:t>
            </a:r>
            <a:b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</a:b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I get the point.</a:t>
            </a:r>
          </a:p>
        </p:txBody>
      </p:sp>
    </p:spTree>
    <p:extLst>
      <p:ext uri="{BB962C8B-B14F-4D97-AF65-F5344CB8AC3E}">
        <p14:creationId xmlns:p14="http://schemas.microsoft.com/office/powerpoint/2010/main" val="405118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NAC Exchange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602976" y="942204"/>
            <a:ext cx="1598899" cy="1602651"/>
            <a:chOff x="5602976" y="942204"/>
            <a:chExt cx="1598899" cy="1602651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0938" y="1268505"/>
              <a:ext cx="942975" cy="127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602976" y="942204"/>
              <a:ext cx="1598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w Cen MT" panose="020B0602020104020603" pitchFamily="34" charset="0"/>
                </a:rPr>
                <a:t>NAC Appliance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74074" y="3154784"/>
            <a:ext cx="2143907" cy="723900"/>
            <a:chOff x="5974074" y="3020923"/>
            <a:chExt cx="2143907" cy="723900"/>
          </a:xfrm>
        </p:grpSpPr>
        <p:pic>
          <p:nvPicPr>
            <p:cNvPr id="5" name="Picture 10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4074" y="3020923"/>
              <a:ext cx="847725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6669764" y="3059708"/>
              <a:ext cx="14482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w Cen MT" panose="020B0602020104020603" pitchFamily="34" charset="0"/>
                </a:rPr>
                <a:t>NAC-enabled</a:t>
              </a:r>
              <a:br>
                <a:rPr lang="en-US" dirty="0">
                  <a:latin typeface="Tw Cen MT" panose="020B0602020104020603" pitchFamily="34" charset="0"/>
                </a:rPr>
              </a:br>
              <a:r>
                <a:rPr lang="en-US" dirty="0">
                  <a:latin typeface="Tw Cen MT" panose="020B0602020104020603" pitchFamily="34" charset="0"/>
                </a:rPr>
                <a:t>Switch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54180" y="2858618"/>
            <a:ext cx="1343025" cy="1660488"/>
            <a:chOff x="1354180" y="2686490"/>
            <a:chExt cx="1343025" cy="1660488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4180" y="2686490"/>
              <a:ext cx="1343025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736190" y="3977646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w Cen MT" panose="020B0602020104020603" pitchFamily="34" charset="0"/>
                </a:rPr>
                <a:t>Host</a:t>
              </a:r>
            </a:p>
          </p:txBody>
        </p:sp>
      </p:grpSp>
      <p:cxnSp>
        <p:nvCxnSpPr>
          <p:cNvPr id="12" name="Straight Connector 11"/>
          <p:cNvCxnSpPr>
            <a:stCxn id="7" idx="2"/>
            <a:endCxn id="5" idx="0"/>
          </p:cNvCxnSpPr>
          <p:nvPr/>
        </p:nvCxnSpPr>
        <p:spPr>
          <a:xfrm flipH="1">
            <a:off x="6397937" y="2544855"/>
            <a:ext cx="4489" cy="609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3"/>
            <a:endCxn id="5" idx="1"/>
          </p:cNvCxnSpPr>
          <p:nvPr/>
        </p:nvCxnSpPr>
        <p:spPr>
          <a:xfrm flipV="1">
            <a:off x="2697205" y="3516734"/>
            <a:ext cx="3276869" cy="387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ular Callout 16"/>
          <p:cNvSpPr/>
          <p:nvPr/>
        </p:nvSpPr>
        <p:spPr>
          <a:xfrm>
            <a:off x="2883049" y="1420009"/>
            <a:ext cx="2506532" cy="1538344"/>
          </a:xfrm>
          <a:prstGeom prst="wedgeRoundRectCallout">
            <a:avLst>
              <a:gd name="adj1" fmla="val 54274"/>
              <a:gd name="adj2" fmla="val 73689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I’m sorry. You will need a virus and malware scan before you can connect here.</a:t>
            </a:r>
            <a:b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Goodbye!</a:t>
            </a:r>
          </a:p>
        </p:txBody>
      </p:sp>
      <p:sp>
        <p:nvSpPr>
          <p:cNvPr id="18" name="Oval 17"/>
          <p:cNvSpPr/>
          <p:nvPr/>
        </p:nvSpPr>
        <p:spPr>
          <a:xfrm>
            <a:off x="6956847" y="3878684"/>
            <a:ext cx="874050" cy="87405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PEP</a:t>
            </a:r>
          </a:p>
        </p:txBody>
      </p:sp>
    </p:spTree>
    <p:extLst>
      <p:ext uri="{BB962C8B-B14F-4D97-AF65-F5344CB8AC3E}">
        <p14:creationId xmlns:p14="http://schemas.microsoft.com/office/powerpoint/2010/main" val="13846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Access Control (NAC)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Protect network from malicious hosts</a:t>
            </a:r>
          </a:p>
          <a:p>
            <a:pPr lvl="1"/>
            <a:r>
              <a:rPr lang="en-US" dirty="0"/>
              <a:t>Uses 802.1x</a:t>
            </a:r>
          </a:p>
          <a:p>
            <a:r>
              <a:rPr lang="en-US" dirty="0"/>
              <a:t>Systems must be properly configured before allowed on network</a:t>
            </a:r>
          </a:p>
          <a:p>
            <a:r>
              <a:rPr lang="en-US" dirty="0"/>
              <a:t>Useful for BYOD networks</a:t>
            </a:r>
          </a:p>
          <a:p>
            <a:r>
              <a:rPr lang="en-US" dirty="0"/>
              <a:t>Usually a standalone network appliance</a:t>
            </a:r>
          </a:p>
          <a:p>
            <a:pPr lvl="1"/>
            <a:r>
              <a:rPr lang="en-US" dirty="0"/>
              <a:t>Can be configured as:</a:t>
            </a:r>
          </a:p>
          <a:p>
            <a:pPr lvl="2"/>
            <a:r>
              <a:rPr lang="en-US" dirty="0"/>
              <a:t>In-line</a:t>
            </a:r>
          </a:p>
          <a:p>
            <a:pPr lvl="2"/>
            <a:r>
              <a:rPr lang="en-US" dirty="0"/>
              <a:t>Out-of-band</a:t>
            </a:r>
          </a:p>
          <a:p>
            <a:pPr lvl="2"/>
            <a:r>
              <a:rPr lang="en-US" dirty="0"/>
              <a:t>Switch-based – decisions made by network switch</a:t>
            </a:r>
          </a:p>
          <a:p>
            <a:pPr lvl="2"/>
            <a:r>
              <a:rPr lang="en-US" dirty="0"/>
              <a:t>End-point based – host computer is trusted to self-assess</a:t>
            </a:r>
          </a:p>
        </p:txBody>
      </p:sp>
    </p:spTree>
    <p:extLst>
      <p:ext uri="{BB962C8B-B14F-4D97-AF65-F5344CB8AC3E}">
        <p14:creationId xmlns:p14="http://schemas.microsoft.com/office/powerpoint/2010/main" val="2937944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Access Control (NAC)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Basic exchange:</a:t>
            </a:r>
          </a:p>
          <a:p>
            <a:pPr lvl="1"/>
            <a:r>
              <a:rPr lang="en-US" dirty="0"/>
              <a:t>Access requestor (AR)</a:t>
            </a:r>
          </a:p>
          <a:p>
            <a:pPr lvl="2"/>
            <a:r>
              <a:rPr lang="en-US" dirty="0"/>
              <a:t>Device that requests access to the network</a:t>
            </a:r>
          </a:p>
          <a:p>
            <a:pPr lvl="2"/>
            <a:r>
              <a:rPr lang="en-US" dirty="0"/>
              <a:t>Assessment happens either by the host or another system</a:t>
            </a:r>
          </a:p>
          <a:p>
            <a:pPr lvl="1"/>
            <a:r>
              <a:rPr lang="en-US" dirty="0"/>
              <a:t>Policy decision point (PDP)</a:t>
            </a:r>
          </a:p>
          <a:p>
            <a:pPr lvl="2"/>
            <a:r>
              <a:rPr lang="en-US" dirty="0"/>
              <a:t>Device that assigns policy based on assessment</a:t>
            </a:r>
          </a:p>
          <a:p>
            <a:pPr lvl="2"/>
            <a:r>
              <a:rPr lang="en-US" dirty="0"/>
              <a:t>Determines what access should be granted</a:t>
            </a:r>
          </a:p>
          <a:p>
            <a:pPr lvl="1"/>
            <a:r>
              <a:rPr lang="en-US" dirty="0"/>
              <a:t>Policy enforcement point (PEP)</a:t>
            </a:r>
          </a:p>
          <a:p>
            <a:pPr lvl="2"/>
            <a:r>
              <a:rPr lang="en-US" dirty="0"/>
              <a:t>Device that carries out policy determination</a:t>
            </a:r>
          </a:p>
          <a:p>
            <a:pPr lvl="3"/>
            <a:r>
              <a:rPr lang="en-US" dirty="0"/>
              <a:t>Switch, router, firewall, </a:t>
            </a:r>
            <a:r>
              <a:rPr lang="en-US" dirty="0" err="1"/>
              <a:t>etc</a:t>
            </a:r>
            <a:endParaRPr lang="en-US" dirty="0"/>
          </a:p>
          <a:p>
            <a:pPr lvl="2"/>
            <a:r>
              <a:rPr lang="en-US" dirty="0"/>
              <a:t>Grants access or denies access</a:t>
            </a:r>
          </a:p>
        </p:txBody>
      </p:sp>
    </p:spTree>
    <p:extLst>
      <p:ext uri="{BB962C8B-B14F-4D97-AF65-F5344CB8AC3E}">
        <p14:creationId xmlns:p14="http://schemas.microsoft.com/office/powerpoint/2010/main" val="279268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NAC Exchange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602976" y="942204"/>
            <a:ext cx="1598899" cy="1602651"/>
            <a:chOff x="5602976" y="942204"/>
            <a:chExt cx="1598899" cy="1602651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0938" y="1268505"/>
              <a:ext cx="942975" cy="127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602976" y="942204"/>
              <a:ext cx="1598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w Cen MT" panose="020B0602020104020603" pitchFamily="34" charset="0"/>
                </a:rPr>
                <a:t>NAC Appliance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74074" y="3154784"/>
            <a:ext cx="2143907" cy="723900"/>
            <a:chOff x="5974074" y="3020923"/>
            <a:chExt cx="2143907" cy="723900"/>
          </a:xfrm>
        </p:grpSpPr>
        <p:pic>
          <p:nvPicPr>
            <p:cNvPr id="5" name="Picture 10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4074" y="3020923"/>
              <a:ext cx="847725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6669764" y="3059708"/>
              <a:ext cx="14482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w Cen MT" panose="020B0602020104020603" pitchFamily="34" charset="0"/>
                </a:rPr>
                <a:t>NAC-enabled</a:t>
              </a:r>
              <a:br>
                <a:rPr lang="en-US" dirty="0">
                  <a:latin typeface="Tw Cen MT" panose="020B0602020104020603" pitchFamily="34" charset="0"/>
                </a:rPr>
              </a:br>
              <a:r>
                <a:rPr lang="en-US" dirty="0">
                  <a:latin typeface="Tw Cen MT" panose="020B0602020104020603" pitchFamily="34" charset="0"/>
                </a:rPr>
                <a:t>Switch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54180" y="2858618"/>
            <a:ext cx="1343025" cy="1660488"/>
            <a:chOff x="1354180" y="2686490"/>
            <a:chExt cx="1343025" cy="1660488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4180" y="2686490"/>
              <a:ext cx="1343025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736190" y="3977646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w Cen MT" panose="020B0602020104020603" pitchFamily="34" charset="0"/>
                </a:rPr>
                <a:t>Host</a:t>
              </a:r>
            </a:p>
          </p:txBody>
        </p:sp>
      </p:grpSp>
      <p:cxnSp>
        <p:nvCxnSpPr>
          <p:cNvPr id="12" name="Straight Connector 11"/>
          <p:cNvCxnSpPr>
            <a:stCxn id="7" idx="2"/>
            <a:endCxn id="5" idx="0"/>
          </p:cNvCxnSpPr>
          <p:nvPr/>
        </p:nvCxnSpPr>
        <p:spPr>
          <a:xfrm flipH="1">
            <a:off x="6397937" y="2544855"/>
            <a:ext cx="4489" cy="609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3"/>
            <a:endCxn id="5" idx="1"/>
          </p:cNvCxnSpPr>
          <p:nvPr/>
        </p:nvCxnSpPr>
        <p:spPr>
          <a:xfrm flipV="1">
            <a:off x="2697205" y="3516734"/>
            <a:ext cx="3276869" cy="387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ular Callout 18"/>
          <p:cNvSpPr/>
          <p:nvPr/>
        </p:nvSpPr>
        <p:spPr>
          <a:xfrm>
            <a:off x="2883049" y="1420009"/>
            <a:ext cx="2506532" cy="1538344"/>
          </a:xfrm>
          <a:prstGeom prst="wedgeRoundRectCallout">
            <a:avLst>
              <a:gd name="adj1" fmla="val -46584"/>
              <a:gd name="adj2" fmla="val 73689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Hi, I’m new here.</a:t>
            </a:r>
            <a:b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I’d like to join the network.</a:t>
            </a:r>
          </a:p>
        </p:txBody>
      </p:sp>
      <p:sp>
        <p:nvSpPr>
          <p:cNvPr id="21" name="Oval 20"/>
          <p:cNvSpPr/>
          <p:nvPr/>
        </p:nvSpPr>
        <p:spPr>
          <a:xfrm>
            <a:off x="480130" y="4519106"/>
            <a:ext cx="874050" cy="87405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AR</a:t>
            </a:r>
          </a:p>
        </p:txBody>
      </p:sp>
    </p:spTree>
    <p:extLst>
      <p:ext uri="{BB962C8B-B14F-4D97-AF65-F5344CB8AC3E}">
        <p14:creationId xmlns:p14="http://schemas.microsoft.com/office/powerpoint/2010/main" val="392101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NAC Exchange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602976" y="942204"/>
            <a:ext cx="1598899" cy="1602651"/>
            <a:chOff x="5602976" y="942204"/>
            <a:chExt cx="1598899" cy="1602651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0938" y="1268505"/>
              <a:ext cx="942975" cy="127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602976" y="942204"/>
              <a:ext cx="1598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w Cen MT" panose="020B0602020104020603" pitchFamily="34" charset="0"/>
                </a:rPr>
                <a:t>NAC Appliance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74074" y="3154784"/>
            <a:ext cx="2143907" cy="723900"/>
            <a:chOff x="5974074" y="3020923"/>
            <a:chExt cx="2143907" cy="723900"/>
          </a:xfrm>
        </p:grpSpPr>
        <p:pic>
          <p:nvPicPr>
            <p:cNvPr id="5" name="Picture 10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4074" y="3020923"/>
              <a:ext cx="847725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6669764" y="3059708"/>
              <a:ext cx="14482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w Cen MT" panose="020B0602020104020603" pitchFamily="34" charset="0"/>
                </a:rPr>
                <a:t>NAC-enabled</a:t>
              </a:r>
              <a:br>
                <a:rPr lang="en-US" dirty="0">
                  <a:latin typeface="Tw Cen MT" panose="020B0602020104020603" pitchFamily="34" charset="0"/>
                </a:rPr>
              </a:br>
              <a:r>
                <a:rPr lang="en-US" dirty="0">
                  <a:latin typeface="Tw Cen MT" panose="020B0602020104020603" pitchFamily="34" charset="0"/>
                </a:rPr>
                <a:t>Switch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54180" y="2858618"/>
            <a:ext cx="1343025" cy="1660488"/>
            <a:chOff x="1354180" y="2686490"/>
            <a:chExt cx="1343025" cy="1660488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4180" y="2686490"/>
              <a:ext cx="1343025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736190" y="3977646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w Cen MT" panose="020B0602020104020603" pitchFamily="34" charset="0"/>
                </a:rPr>
                <a:t>Host</a:t>
              </a:r>
            </a:p>
          </p:txBody>
        </p:sp>
      </p:grpSp>
      <p:cxnSp>
        <p:nvCxnSpPr>
          <p:cNvPr id="12" name="Straight Connector 11"/>
          <p:cNvCxnSpPr>
            <a:stCxn id="7" idx="2"/>
            <a:endCxn id="5" idx="0"/>
          </p:cNvCxnSpPr>
          <p:nvPr/>
        </p:nvCxnSpPr>
        <p:spPr>
          <a:xfrm flipH="1">
            <a:off x="6397937" y="2544855"/>
            <a:ext cx="4489" cy="609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3"/>
            <a:endCxn id="5" idx="1"/>
          </p:cNvCxnSpPr>
          <p:nvPr/>
        </p:nvCxnSpPr>
        <p:spPr>
          <a:xfrm flipV="1">
            <a:off x="2697205" y="3516734"/>
            <a:ext cx="3276869" cy="387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ular Callout 16"/>
          <p:cNvSpPr/>
          <p:nvPr/>
        </p:nvSpPr>
        <p:spPr>
          <a:xfrm>
            <a:off x="2883049" y="1420009"/>
            <a:ext cx="2506532" cy="1538344"/>
          </a:xfrm>
          <a:prstGeom prst="wedgeRoundRectCallout">
            <a:avLst>
              <a:gd name="adj1" fmla="val 54274"/>
              <a:gd name="adj2" fmla="val 73689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Ok, let me check.</a:t>
            </a:r>
            <a:b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Standby…</a:t>
            </a:r>
          </a:p>
        </p:txBody>
      </p:sp>
    </p:spTree>
    <p:extLst>
      <p:ext uri="{BB962C8B-B14F-4D97-AF65-F5344CB8AC3E}">
        <p14:creationId xmlns:p14="http://schemas.microsoft.com/office/powerpoint/2010/main" val="247213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NAC Exchange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602976" y="942204"/>
            <a:ext cx="1598899" cy="1602651"/>
            <a:chOff x="5602976" y="942204"/>
            <a:chExt cx="1598899" cy="1602651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0938" y="1268505"/>
              <a:ext cx="942975" cy="127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602976" y="942204"/>
              <a:ext cx="1598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w Cen MT" panose="020B0602020104020603" pitchFamily="34" charset="0"/>
                </a:rPr>
                <a:t>NAC Appliance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74074" y="3154784"/>
            <a:ext cx="2143907" cy="723900"/>
            <a:chOff x="5974074" y="3020923"/>
            <a:chExt cx="2143907" cy="723900"/>
          </a:xfrm>
        </p:grpSpPr>
        <p:pic>
          <p:nvPicPr>
            <p:cNvPr id="5" name="Picture 10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4074" y="3020923"/>
              <a:ext cx="847725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6669764" y="3059708"/>
              <a:ext cx="14482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w Cen MT" panose="020B0602020104020603" pitchFamily="34" charset="0"/>
                </a:rPr>
                <a:t>NAC-enabled</a:t>
              </a:r>
              <a:br>
                <a:rPr lang="en-US" dirty="0">
                  <a:latin typeface="Tw Cen MT" panose="020B0602020104020603" pitchFamily="34" charset="0"/>
                </a:rPr>
              </a:br>
              <a:r>
                <a:rPr lang="en-US" dirty="0">
                  <a:latin typeface="Tw Cen MT" panose="020B0602020104020603" pitchFamily="34" charset="0"/>
                </a:rPr>
                <a:t>Switch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54180" y="2858618"/>
            <a:ext cx="1343025" cy="1660488"/>
            <a:chOff x="1354180" y="2686490"/>
            <a:chExt cx="1343025" cy="1660488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4180" y="2686490"/>
              <a:ext cx="1343025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736190" y="3977646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w Cen MT" panose="020B0602020104020603" pitchFamily="34" charset="0"/>
                </a:rPr>
                <a:t>Host</a:t>
              </a:r>
            </a:p>
          </p:txBody>
        </p:sp>
      </p:grpSp>
      <p:cxnSp>
        <p:nvCxnSpPr>
          <p:cNvPr id="12" name="Straight Connector 11"/>
          <p:cNvCxnSpPr>
            <a:stCxn id="7" idx="2"/>
            <a:endCxn id="5" idx="0"/>
          </p:cNvCxnSpPr>
          <p:nvPr/>
        </p:nvCxnSpPr>
        <p:spPr>
          <a:xfrm flipH="1">
            <a:off x="6397937" y="2544855"/>
            <a:ext cx="4489" cy="609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3"/>
            <a:endCxn id="5" idx="1"/>
          </p:cNvCxnSpPr>
          <p:nvPr/>
        </p:nvCxnSpPr>
        <p:spPr>
          <a:xfrm flipV="1">
            <a:off x="2697205" y="3516734"/>
            <a:ext cx="3276869" cy="387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ular Callout 16"/>
          <p:cNvSpPr/>
          <p:nvPr/>
        </p:nvSpPr>
        <p:spPr>
          <a:xfrm>
            <a:off x="2883049" y="1420009"/>
            <a:ext cx="2506532" cy="1538344"/>
          </a:xfrm>
          <a:prstGeom prst="wedgeRoundRectCallout">
            <a:avLst>
              <a:gd name="adj1" fmla="val 54274"/>
              <a:gd name="adj2" fmla="val 73689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Can this computer join the network?</a:t>
            </a:r>
          </a:p>
        </p:txBody>
      </p:sp>
    </p:spTree>
    <p:extLst>
      <p:ext uri="{BB962C8B-B14F-4D97-AF65-F5344CB8AC3E}">
        <p14:creationId xmlns:p14="http://schemas.microsoft.com/office/powerpoint/2010/main" val="1314653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NAC Exchange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602976" y="942204"/>
            <a:ext cx="1598899" cy="1602651"/>
            <a:chOff x="5602976" y="942204"/>
            <a:chExt cx="1598899" cy="1602651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0938" y="1268505"/>
              <a:ext cx="942975" cy="127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602976" y="942204"/>
              <a:ext cx="1598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w Cen MT" panose="020B0602020104020603" pitchFamily="34" charset="0"/>
                </a:rPr>
                <a:t>NAC Appliance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74074" y="3154784"/>
            <a:ext cx="2143907" cy="723900"/>
            <a:chOff x="5974074" y="3020923"/>
            <a:chExt cx="2143907" cy="723900"/>
          </a:xfrm>
        </p:grpSpPr>
        <p:pic>
          <p:nvPicPr>
            <p:cNvPr id="5" name="Picture 10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4074" y="3020923"/>
              <a:ext cx="847725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6669764" y="3059708"/>
              <a:ext cx="14482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w Cen MT" panose="020B0602020104020603" pitchFamily="34" charset="0"/>
                </a:rPr>
                <a:t>NAC-enabled</a:t>
              </a:r>
              <a:br>
                <a:rPr lang="en-US" dirty="0">
                  <a:latin typeface="Tw Cen MT" panose="020B0602020104020603" pitchFamily="34" charset="0"/>
                </a:rPr>
              </a:br>
              <a:r>
                <a:rPr lang="en-US" dirty="0">
                  <a:latin typeface="Tw Cen MT" panose="020B0602020104020603" pitchFamily="34" charset="0"/>
                </a:rPr>
                <a:t>Switch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54180" y="2858618"/>
            <a:ext cx="1343025" cy="1660488"/>
            <a:chOff x="1354180" y="2686490"/>
            <a:chExt cx="1343025" cy="1660488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4180" y="2686490"/>
              <a:ext cx="1343025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736190" y="3977646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w Cen MT" panose="020B0602020104020603" pitchFamily="34" charset="0"/>
                </a:rPr>
                <a:t>Host</a:t>
              </a:r>
            </a:p>
          </p:txBody>
        </p:sp>
      </p:grpSp>
      <p:cxnSp>
        <p:nvCxnSpPr>
          <p:cNvPr id="12" name="Straight Connector 11"/>
          <p:cNvCxnSpPr>
            <a:stCxn id="7" idx="2"/>
            <a:endCxn id="5" idx="0"/>
          </p:cNvCxnSpPr>
          <p:nvPr/>
        </p:nvCxnSpPr>
        <p:spPr>
          <a:xfrm flipH="1">
            <a:off x="6397937" y="2544855"/>
            <a:ext cx="4489" cy="609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3"/>
            <a:endCxn id="5" idx="1"/>
          </p:cNvCxnSpPr>
          <p:nvPr/>
        </p:nvCxnSpPr>
        <p:spPr>
          <a:xfrm flipV="1">
            <a:off x="2697205" y="3516734"/>
            <a:ext cx="3276869" cy="387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ular Callout 16"/>
          <p:cNvSpPr/>
          <p:nvPr/>
        </p:nvSpPr>
        <p:spPr>
          <a:xfrm>
            <a:off x="2883049" y="1420009"/>
            <a:ext cx="2506532" cy="1538344"/>
          </a:xfrm>
          <a:prstGeom prst="wedgeRoundRectCallout">
            <a:avLst>
              <a:gd name="adj1" fmla="val 65433"/>
              <a:gd name="adj2" fmla="val -33304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Let’s see.</a:t>
            </a:r>
            <a:b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I will scan him…</a:t>
            </a:r>
            <a:r>
              <a:rPr lang="en-US" dirty="0"/>
              <a:t>.</a:t>
            </a:r>
          </a:p>
        </p:txBody>
      </p:sp>
      <p:sp>
        <p:nvSpPr>
          <p:cNvPr id="18" name="Oval 17"/>
          <p:cNvSpPr/>
          <p:nvPr/>
        </p:nvSpPr>
        <p:spPr>
          <a:xfrm>
            <a:off x="6956847" y="1420009"/>
            <a:ext cx="874050" cy="87405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PDP</a:t>
            </a:r>
          </a:p>
        </p:txBody>
      </p:sp>
    </p:spTree>
    <p:extLst>
      <p:ext uri="{BB962C8B-B14F-4D97-AF65-F5344CB8AC3E}">
        <p14:creationId xmlns:p14="http://schemas.microsoft.com/office/powerpoint/2010/main" val="2472138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NAC Exchange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602976" y="942204"/>
            <a:ext cx="1598899" cy="1602651"/>
            <a:chOff x="5602976" y="942204"/>
            <a:chExt cx="1598899" cy="1602651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0938" y="1268505"/>
              <a:ext cx="942975" cy="127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602976" y="942204"/>
              <a:ext cx="1598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w Cen MT" panose="020B0602020104020603" pitchFamily="34" charset="0"/>
                </a:rPr>
                <a:t>NAC Appliance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74074" y="3154784"/>
            <a:ext cx="2143907" cy="723900"/>
            <a:chOff x="5974074" y="3020923"/>
            <a:chExt cx="2143907" cy="723900"/>
          </a:xfrm>
        </p:grpSpPr>
        <p:pic>
          <p:nvPicPr>
            <p:cNvPr id="5" name="Picture 10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4074" y="3020923"/>
              <a:ext cx="847725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6669764" y="3059708"/>
              <a:ext cx="14482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w Cen MT" panose="020B0602020104020603" pitchFamily="34" charset="0"/>
                </a:rPr>
                <a:t>NAC-enabled</a:t>
              </a:r>
              <a:br>
                <a:rPr lang="en-US" dirty="0">
                  <a:latin typeface="Tw Cen MT" panose="020B0602020104020603" pitchFamily="34" charset="0"/>
                </a:rPr>
              </a:br>
              <a:r>
                <a:rPr lang="en-US" dirty="0">
                  <a:latin typeface="Tw Cen MT" panose="020B0602020104020603" pitchFamily="34" charset="0"/>
                </a:rPr>
                <a:t>Switch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54180" y="2858618"/>
            <a:ext cx="1343025" cy="1660488"/>
            <a:chOff x="1354180" y="2686490"/>
            <a:chExt cx="1343025" cy="1660488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4180" y="2686490"/>
              <a:ext cx="1343025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736190" y="3977646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w Cen MT" panose="020B0602020104020603" pitchFamily="34" charset="0"/>
                </a:rPr>
                <a:t>Host</a:t>
              </a:r>
            </a:p>
          </p:txBody>
        </p:sp>
      </p:grpSp>
      <p:cxnSp>
        <p:nvCxnSpPr>
          <p:cNvPr id="12" name="Straight Connector 11"/>
          <p:cNvCxnSpPr>
            <a:stCxn id="7" idx="2"/>
            <a:endCxn id="5" idx="0"/>
          </p:cNvCxnSpPr>
          <p:nvPr/>
        </p:nvCxnSpPr>
        <p:spPr>
          <a:xfrm flipH="1">
            <a:off x="6397937" y="2544855"/>
            <a:ext cx="4489" cy="609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3"/>
            <a:endCxn id="5" idx="1"/>
          </p:cNvCxnSpPr>
          <p:nvPr/>
        </p:nvCxnSpPr>
        <p:spPr>
          <a:xfrm flipV="1">
            <a:off x="2697205" y="3516734"/>
            <a:ext cx="3276869" cy="387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sosceles Triangle 2"/>
          <p:cNvSpPr/>
          <p:nvPr/>
        </p:nvSpPr>
        <p:spPr>
          <a:xfrm rot="4206737">
            <a:off x="4067096" y="815899"/>
            <a:ext cx="419548" cy="3457912"/>
          </a:xfrm>
          <a:prstGeom prst="triangle">
            <a:avLst/>
          </a:prstGeom>
          <a:gradFill>
            <a:gsLst>
              <a:gs pos="6000">
                <a:schemeClr val="tx1"/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956847" y="1420009"/>
            <a:ext cx="874050" cy="87405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PDP</a:t>
            </a:r>
          </a:p>
        </p:txBody>
      </p:sp>
    </p:spTree>
    <p:extLst>
      <p:ext uri="{BB962C8B-B14F-4D97-AF65-F5344CB8AC3E}">
        <p14:creationId xmlns:p14="http://schemas.microsoft.com/office/powerpoint/2010/main" val="124491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mph" presetSubtype="0" repeatCount="3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NAC Exchange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602976" y="942204"/>
            <a:ext cx="1598899" cy="1602651"/>
            <a:chOff x="5602976" y="942204"/>
            <a:chExt cx="1598899" cy="1602651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0938" y="1268505"/>
              <a:ext cx="942975" cy="127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602976" y="942204"/>
              <a:ext cx="1598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w Cen MT" panose="020B0602020104020603" pitchFamily="34" charset="0"/>
                </a:rPr>
                <a:t>NAC Appliance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74074" y="3154784"/>
            <a:ext cx="2143907" cy="723900"/>
            <a:chOff x="5974074" y="3020923"/>
            <a:chExt cx="2143907" cy="723900"/>
          </a:xfrm>
        </p:grpSpPr>
        <p:pic>
          <p:nvPicPr>
            <p:cNvPr id="5" name="Picture 10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4074" y="3020923"/>
              <a:ext cx="847725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6669764" y="3059708"/>
              <a:ext cx="14482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w Cen MT" panose="020B0602020104020603" pitchFamily="34" charset="0"/>
                </a:rPr>
                <a:t>NAC-enabled</a:t>
              </a:r>
              <a:br>
                <a:rPr lang="en-US" dirty="0">
                  <a:latin typeface="Tw Cen MT" panose="020B0602020104020603" pitchFamily="34" charset="0"/>
                </a:rPr>
              </a:br>
              <a:r>
                <a:rPr lang="en-US" dirty="0">
                  <a:latin typeface="Tw Cen MT" panose="020B0602020104020603" pitchFamily="34" charset="0"/>
                </a:rPr>
                <a:t>Switch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54180" y="2858618"/>
            <a:ext cx="1343025" cy="1660488"/>
            <a:chOff x="1354180" y="2686490"/>
            <a:chExt cx="1343025" cy="1660488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4180" y="2686490"/>
              <a:ext cx="1343025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736190" y="3977646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w Cen MT" panose="020B0602020104020603" pitchFamily="34" charset="0"/>
                </a:rPr>
                <a:t>Host</a:t>
              </a:r>
            </a:p>
          </p:txBody>
        </p:sp>
      </p:grpSp>
      <p:cxnSp>
        <p:nvCxnSpPr>
          <p:cNvPr id="12" name="Straight Connector 11"/>
          <p:cNvCxnSpPr>
            <a:stCxn id="7" idx="2"/>
            <a:endCxn id="5" idx="0"/>
          </p:cNvCxnSpPr>
          <p:nvPr/>
        </p:nvCxnSpPr>
        <p:spPr>
          <a:xfrm flipH="1">
            <a:off x="6397937" y="2544855"/>
            <a:ext cx="4489" cy="609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3"/>
            <a:endCxn id="5" idx="1"/>
          </p:cNvCxnSpPr>
          <p:nvPr/>
        </p:nvCxnSpPr>
        <p:spPr>
          <a:xfrm flipV="1">
            <a:off x="2697205" y="3516734"/>
            <a:ext cx="3276869" cy="387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ular Callout 16"/>
          <p:cNvSpPr/>
          <p:nvPr/>
        </p:nvSpPr>
        <p:spPr>
          <a:xfrm>
            <a:off x="2883049" y="1420009"/>
            <a:ext cx="2506532" cy="1538344"/>
          </a:xfrm>
          <a:prstGeom prst="wedgeRoundRectCallout">
            <a:avLst>
              <a:gd name="adj1" fmla="val 65433"/>
              <a:gd name="adj2" fmla="val -33304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Yeah, he’s clean.</a:t>
            </a:r>
            <a:b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Let him through.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956847" y="1420009"/>
            <a:ext cx="874050" cy="87405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PDP</a:t>
            </a:r>
          </a:p>
        </p:txBody>
      </p:sp>
    </p:spTree>
    <p:extLst>
      <p:ext uri="{BB962C8B-B14F-4D97-AF65-F5344CB8AC3E}">
        <p14:creationId xmlns:p14="http://schemas.microsoft.com/office/powerpoint/2010/main" val="124491279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{CD351333-EDE0-594C-9ED9-5E48C971125A}tf10001119</Template>
  <TotalTime>1940</TotalTime>
  <Words>371</Words>
  <Application>Microsoft Macintosh PowerPoint</Application>
  <PresentationFormat>On-screen Show (4:3)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Circe Light</vt:lpstr>
      <vt:lpstr>Gill Sans MT</vt:lpstr>
      <vt:lpstr>Tw Cen MT</vt:lpstr>
      <vt:lpstr>Gallery</vt:lpstr>
      <vt:lpstr>PowerPoint Presentation</vt:lpstr>
      <vt:lpstr>Network Access Control (NAC)</vt:lpstr>
      <vt:lpstr>Network Access Control (NAC)</vt:lpstr>
      <vt:lpstr>NAC Exchange</vt:lpstr>
      <vt:lpstr>NAC Exchange</vt:lpstr>
      <vt:lpstr>NAC Exchange</vt:lpstr>
      <vt:lpstr>NAC Exchange</vt:lpstr>
      <vt:lpstr>NAC Exchange</vt:lpstr>
      <vt:lpstr>NAC Exchange</vt:lpstr>
      <vt:lpstr>NAC Exchange</vt:lpstr>
      <vt:lpstr>-OR-</vt:lpstr>
      <vt:lpstr>NAC Exchange</vt:lpstr>
      <vt:lpstr>NAC Exchange</vt:lpstr>
      <vt:lpstr>NAC Exchange</vt:lpstr>
      <vt:lpstr>NAC Exchange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58</cp:revision>
  <dcterms:created xsi:type="dcterms:W3CDTF">2019-04-17T19:12:48Z</dcterms:created>
  <dcterms:modified xsi:type="dcterms:W3CDTF">2021-03-02T22:49:37Z</dcterms:modified>
  <cp:category>pptx, curriculum, cyber</cp:category>
</cp:coreProperties>
</file>