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0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1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838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1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BB754DF-1606-4950-89DF-44899D11729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362A-A066-4841-9AD2-7E2320D24E7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BF1D6-D93B-4923-8E43-6A135D82472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Mail Gateways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75219" y="4123874"/>
            <a:ext cx="2920191" cy="1973341"/>
          </a:xfrm>
          <a:prstGeom prst="roundRect">
            <a:avLst/>
          </a:prstGeom>
          <a:solidFill>
            <a:schemeClr val="tx2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58227" y="4123874"/>
            <a:ext cx="2920191" cy="1973341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14882" y="3375262"/>
            <a:ext cx="0" cy="1690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14882" y="5099468"/>
            <a:ext cx="20235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41954" y="5099468"/>
            <a:ext cx="1872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gateways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2330"/>
            <a:ext cx="8366760" cy="2040198"/>
          </a:xfrm>
        </p:spPr>
        <p:txBody>
          <a:bodyPr>
            <a:normAutofit/>
          </a:bodyPr>
          <a:lstStyle/>
          <a:p>
            <a:r>
              <a:rPr lang="en-US" dirty="0"/>
              <a:t>Combination of hardware and software that</a:t>
            </a:r>
          </a:p>
          <a:p>
            <a:pPr lvl="1"/>
            <a:r>
              <a:rPr lang="en-US" dirty="0"/>
              <a:t>Filter spam/unsolicited mail</a:t>
            </a:r>
          </a:p>
          <a:p>
            <a:pPr lvl="1"/>
            <a:r>
              <a:rPr lang="en-US" dirty="0"/>
              <a:t>Prevent data loss (scan messages/filter keywords, attachments)</a:t>
            </a:r>
          </a:p>
          <a:p>
            <a:pPr lvl="1"/>
            <a:r>
              <a:rPr lang="en-US" dirty="0"/>
              <a:t>Handle encryption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11704" y="2516679"/>
            <a:ext cx="2006356" cy="2006356"/>
            <a:chOff x="5963473" y="2743190"/>
            <a:chExt cx="2200276" cy="2200276"/>
          </a:xfrm>
        </p:grpSpPr>
        <p:pic>
          <p:nvPicPr>
            <p:cNvPr id="5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57" y="4270793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84" y="4270793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17" y="4237455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503977" y="573237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Firewall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7068" y="4404206"/>
            <a:ext cx="116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Internal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Mail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8227" y="4650631"/>
            <a:ext cx="135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Tw Cen MT" panose="020B0602020104020603" pitchFamily="34" charset="0"/>
              </a:rPr>
              <a:t>Mail</a:t>
            </a:r>
          </a:p>
          <a:p>
            <a:pPr algn="r"/>
            <a:r>
              <a:rPr lang="en-US" sz="2400" b="1" dirty="0">
                <a:latin typeface="Tw Cen MT" panose="020B0602020104020603" pitchFamily="34" charset="0"/>
              </a:rPr>
              <a:t>Gateway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6609" y="36053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DMZ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9065" y="3581995"/>
            <a:ext cx="233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Filter inbound mail</a:t>
            </a:r>
          </a:p>
          <a:p>
            <a:pPr lvl="1"/>
            <a:r>
              <a:rPr lang="en-US" dirty="0"/>
              <a:t>Stop spam/Unsolicited email advertisements</a:t>
            </a:r>
          </a:p>
          <a:p>
            <a:pPr lvl="1"/>
            <a:r>
              <a:rPr lang="en-US" dirty="0"/>
              <a:t>Control of phishing attempts</a:t>
            </a:r>
          </a:p>
          <a:p>
            <a:pPr lvl="1"/>
            <a:r>
              <a:rPr lang="en-US" dirty="0"/>
              <a:t>Anti-virus</a:t>
            </a:r>
          </a:p>
          <a:p>
            <a:pPr lvl="2"/>
            <a:r>
              <a:rPr lang="en-US" dirty="0"/>
              <a:t>Block bad attachments</a:t>
            </a:r>
          </a:p>
          <a:p>
            <a:r>
              <a:rPr lang="en-US" dirty="0"/>
              <a:t>Filter outbound mail (DLP – Data Loss Prevention)</a:t>
            </a:r>
          </a:p>
          <a:p>
            <a:pPr lvl="1"/>
            <a:r>
              <a:rPr lang="en-US" dirty="0"/>
              <a:t>Prohibit confidential information in emails</a:t>
            </a:r>
          </a:p>
          <a:p>
            <a:pPr lvl="1"/>
            <a:r>
              <a:rPr lang="en-US" dirty="0"/>
              <a:t>Scan for dubious behavior/keywords</a:t>
            </a:r>
          </a:p>
          <a:p>
            <a:pPr lvl="1"/>
            <a:r>
              <a:rPr lang="en-US" dirty="0"/>
              <a:t>Watch for sensitive information</a:t>
            </a:r>
          </a:p>
          <a:p>
            <a:pPr lvl="1"/>
            <a:r>
              <a:rPr lang="en-US" dirty="0"/>
              <a:t>Stop confidential attachments from going out</a:t>
            </a:r>
          </a:p>
        </p:txBody>
      </p:sp>
      <p:pic>
        <p:nvPicPr>
          <p:cNvPr id="2050" name="Picture 2" descr="Image result for coffee fil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32" y="194149"/>
            <a:ext cx="3239403" cy="19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ti sp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77" y="195209"/>
            <a:ext cx="1705510" cy="17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0605"/>
            <a:ext cx="8515350" cy="4308967"/>
          </a:xfrm>
        </p:spPr>
        <p:txBody>
          <a:bodyPr>
            <a:normAutofit/>
          </a:bodyPr>
          <a:lstStyle/>
          <a:p>
            <a:r>
              <a:rPr lang="en-US" dirty="0"/>
              <a:t>Blacklist</a:t>
            </a:r>
          </a:p>
          <a:p>
            <a:pPr lvl="1"/>
            <a:r>
              <a:rPr lang="en-US" dirty="0"/>
              <a:t>List of common spam sources, reject mail from there</a:t>
            </a:r>
          </a:p>
          <a:p>
            <a:r>
              <a:rPr lang="en-US" dirty="0"/>
              <a:t>Whitelist</a:t>
            </a:r>
          </a:p>
          <a:p>
            <a:pPr lvl="1"/>
            <a:r>
              <a:rPr lang="en-US" dirty="0"/>
              <a:t>List of trusted sources of email, accept mail from those domains</a:t>
            </a:r>
          </a:p>
          <a:p>
            <a:r>
              <a:rPr lang="en-US" dirty="0"/>
              <a:t>Content/keyword filtering</a:t>
            </a:r>
          </a:p>
          <a:p>
            <a:pPr lvl="1"/>
            <a:r>
              <a:rPr lang="en-US" dirty="0"/>
              <a:t>Looks for phrases and wording in common spam messages</a:t>
            </a:r>
          </a:p>
          <a:p>
            <a:r>
              <a:rPr lang="en-US" dirty="0"/>
              <a:t>Reverse DNS</a:t>
            </a:r>
          </a:p>
          <a:p>
            <a:pPr lvl="1"/>
            <a:r>
              <a:rPr lang="en-US" dirty="0"/>
              <a:t>Rejects when sender’s domain doesn’t match the IP address</a:t>
            </a:r>
          </a:p>
          <a:p>
            <a:r>
              <a:rPr lang="en-US" dirty="0" err="1"/>
              <a:t>Tarpit</a:t>
            </a:r>
            <a:r>
              <a:rPr lang="en-US" dirty="0"/>
              <a:t>/Delay-based filtering</a:t>
            </a:r>
          </a:p>
          <a:p>
            <a:pPr lvl="1"/>
            <a:r>
              <a:rPr lang="en-US" dirty="0"/>
              <a:t>Slow down the server conversation, some spammers can’t wait</a:t>
            </a:r>
          </a:p>
        </p:txBody>
      </p:sp>
    </p:spTree>
    <p:extLst>
      <p:ext uri="{BB962C8B-B14F-4D97-AF65-F5344CB8AC3E}">
        <p14:creationId xmlns:p14="http://schemas.microsoft.com/office/powerpoint/2010/main" val="4639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mail encrypt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Mail is easily intercepted</a:t>
            </a:r>
          </a:p>
          <a:p>
            <a:pPr lvl="1"/>
            <a:r>
              <a:rPr lang="en-US" dirty="0"/>
              <a:t>Most mail is unencrypted</a:t>
            </a:r>
          </a:p>
          <a:p>
            <a:r>
              <a:rPr lang="en-US" dirty="0"/>
              <a:t>Send and receive sensitive information securely</a:t>
            </a:r>
          </a:p>
          <a:p>
            <a:pPr lvl="1"/>
            <a:r>
              <a:rPr lang="en-US" dirty="0"/>
              <a:t>Encryption techniques aren’t always seamless, cumbersome</a:t>
            </a:r>
          </a:p>
          <a:p>
            <a:r>
              <a:rPr lang="en-US" dirty="0"/>
              <a:t>Encryption can be forced at the gateway</a:t>
            </a:r>
          </a:p>
          <a:p>
            <a:pPr lvl="1"/>
            <a:r>
              <a:rPr lang="en-US" dirty="0"/>
              <a:t>Require encryption, sends password to the sender</a:t>
            </a:r>
          </a:p>
          <a:p>
            <a:pPr lvl="1"/>
            <a:r>
              <a:rPr lang="en-US" dirty="0"/>
              <a:t>Send alert message to the recipient telling them it’s a secure email</a:t>
            </a:r>
          </a:p>
          <a:p>
            <a:r>
              <a:rPr lang="en-US" dirty="0"/>
              <a:t>Modern email clients support encryption</a:t>
            </a:r>
          </a:p>
          <a:p>
            <a:pPr lvl="1"/>
            <a:r>
              <a:rPr lang="en-US" dirty="0"/>
              <a:t>Email gateway recognizes the encryption, handles the exchange</a:t>
            </a:r>
          </a:p>
        </p:txBody>
      </p:sp>
    </p:spTree>
    <p:extLst>
      <p:ext uri="{BB962C8B-B14F-4D97-AF65-F5344CB8AC3E}">
        <p14:creationId xmlns:p14="http://schemas.microsoft.com/office/powerpoint/2010/main" val="35508217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1932</TotalTime>
  <Words>218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Mail gateways</vt:lpstr>
      <vt:lpstr>Email filtering</vt:lpstr>
      <vt:lpstr>Identifying spam</vt:lpstr>
      <vt:lpstr>Email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2021-03-02T22:50:05Z</dcterms:modified>
  <cp:category>pptx, curriculum, cyber</cp:category>
</cp:coreProperties>
</file>