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31"/>
  </p:notesMasterIdLst>
  <p:sldIdLst>
    <p:sldId id="290" r:id="rId2"/>
    <p:sldId id="264" r:id="rId3"/>
    <p:sldId id="265" r:id="rId4"/>
    <p:sldId id="259" r:id="rId5"/>
    <p:sldId id="257" r:id="rId6"/>
    <p:sldId id="266" r:id="rId7"/>
    <p:sldId id="267" r:id="rId8"/>
    <p:sldId id="268" r:id="rId9"/>
    <p:sldId id="269" r:id="rId10"/>
    <p:sldId id="272" r:id="rId11"/>
    <p:sldId id="271" r:id="rId12"/>
    <p:sldId id="258" r:id="rId13"/>
    <p:sldId id="260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1" r:id="rId22"/>
    <p:sldId id="283" r:id="rId23"/>
    <p:sldId id="285" r:id="rId24"/>
    <p:sldId id="288" r:id="rId25"/>
    <p:sldId id="289" r:id="rId26"/>
    <p:sldId id="286" r:id="rId27"/>
    <p:sldId id="287" r:id="rId28"/>
    <p:sldId id="262" r:id="rId29"/>
    <p:sldId id="261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5" autoAdjust="0"/>
    <p:restoredTop sz="88027" autoAdjust="0"/>
  </p:normalViewPr>
  <p:slideViewPr>
    <p:cSldViewPr snapToGrid="0">
      <p:cViewPr varScale="1">
        <p:scale>
          <a:sx n="112" d="100"/>
          <a:sy n="112" d="100"/>
        </p:scale>
        <p:origin x="82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4B582-83CA-461C-8781-699A40AB2E1E}" type="datetimeFigureOut">
              <a:rPr lang="en-US" smtClean="0"/>
              <a:pPr/>
              <a:t>3/2/21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0AA08-7D18-46CB-8EB5-4526728AA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6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apple.com/en-us/HT209144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digicert.com/blog/official-list-trusted-root-certificates-android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see list of trusted CA</a:t>
            </a:r>
            <a:r>
              <a:rPr lang="en-US" baseline="0" dirty="0"/>
              <a:t>s for Apple iOS devices: </a:t>
            </a:r>
            <a:r>
              <a:rPr lang="en-US" dirty="0">
                <a:hlinkClick r:id="rId3"/>
              </a:rPr>
              <a:t>https://support.apple.com/en-us/HT209144</a:t>
            </a:r>
            <a:endParaRPr lang="en-US" dirty="0"/>
          </a:p>
          <a:p>
            <a:r>
              <a:rPr lang="en-US" dirty="0"/>
              <a:t>To see list of trusted CAs for Android devices: </a:t>
            </a:r>
            <a:r>
              <a:rPr lang="en-US" dirty="0">
                <a:hlinkClick r:id="rId4"/>
              </a:rPr>
              <a:t>https://www.digicert.com/blog/official-list-trusted-root-certificates-android/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60AA08-7D18-46CB-8EB5-4526728AA64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502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C0865-38A8-411E-BA93-AE88264FBDB8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AA8EDE9C-F642-4BDA-816D-5864FB8C24A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512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C0865-38A8-411E-BA93-AE88264FBDB8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EDE9C-F642-4BDA-816D-5864FB8C2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996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C0865-38A8-411E-BA93-AE88264FBDB8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EDE9C-F642-4BDA-816D-5864FB8C24A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186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7762" y="4397876"/>
            <a:ext cx="3230218" cy="2048446"/>
          </a:xfrm>
        </p:spPr>
        <p:txBody>
          <a:bodyPr/>
          <a:lstStyle>
            <a:lvl1pPr marL="0" indent="0" algn="r">
              <a:buNone/>
              <a:defRPr sz="2400" b="0" baseline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name,</a:t>
            </a:r>
          </a:p>
          <a:p>
            <a:r>
              <a:rPr lang="en-US" dirty="0"/>
              <a:t>Job Title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038591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C0865-38A8-411E-BA93-AE88264FBDB8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EDE9C-F642-4BDA-816D-5864FB8C24A6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033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C0865-38A8-411E-BA93-AE88264FBDB8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EDE9C-F642-4BDA-816D-5864FB8C24A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909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C0865-38A8-411E-BA93-AE88264FBDB8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EDE9C-F642-4BDA-816D-5864FB8C24A6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990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C0865-38A8-411E-BA93-AE88264FBDB8}" type="datetimeFigureOut">
              <a:rPr lang="en-US" smtClean="0"/>
              <a:t>3/2/21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EDE9C-F642-4BDA-816D-5864FB8C2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613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C0865-38A8-411E-BA93-AE88264FBDB8}" type="datetimeFigureOut">
              <a:rPr lang="en-US" smtClean="0"/>
              <a:t>3/2/21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EDE9C-F642-4BDA-816D-5864FB8C2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873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C0865-38A8-411E-BA93-AE88264FBDB8}" type="datetimeFigureOut">
              <a:rPr lang="en-US" smtClean="0"/>
              <a:t>3/2/21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EDE9C-F642-4BDA-816D-5864FB8C2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07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C0865-38A8-411E-BA93-AE88264FBDB8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EDE9C-F642-4BDA-816D-5864FB8C24A6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0775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A73C0865-38A8-411E-BA93-AE88264FBDB8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EDE9C-F642-4BDA-816D-5864FB8C24A6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42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883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support.ntp.org/bin/view/Servers/StratumOneTimeServer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87257" y="4962298"/>
            <a:ext cx="46679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Tw Cen MT" pitchFamily="34" charset="0"/>
              </a:rPr>
              <a:t>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1A9BE7-7EEC-4446-BF53-1BEF414A541D}"/>
              </a:ext>
            </a:extLst>
          </p:cNvPr>
          <p:cNvSpPr/>
          <p:nvPr/>
        </p:nvSpPr>
        <p:spPr>
          <a:xfrm>
            <a:off x="532661" y="2443420"/>
            <a:ext cx="69998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dirty="0">
                <a:solidFill>
                  <a:schemeClr val="bg1"/>
                </a:solidFill>
                <a:latin typeface="Circe Light" panose="020B0402020203020203" pitchFamily="34" charset="0"/>
              </a:rPr>
              <a:t>Network Security Devices</a:t>
            </a:r>
          </a:p>
        </p:txBody>
      </p:sp>
    </p:spTree>
    <p:extLst>
      <p:ext uri="{BB962C8B-B14F-4D97-AF65-F5344CB8AC3E}">
        <p14:creationId xmlns:p14="http://schemas.microsoft.com/office/powerpoint/2010/main" val="144790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873" y="3054356"/>
            <a:ext cx="793135" cy="913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193" y="3516786"/>
            <a:ext cx="793135" cy="913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473" y="3973758"/>
            <a:ext cx="793135" cy="913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613" y="3022118"/>
            <a:ext cx="793135" cy="913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279" y="3149737"/>
            <a:ext cx="793135" cy="913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0374" y="4117471"/>
            <a:ext cx="793135" cy="913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870" y="3603361"/>
            <a:ext cx="793135" cy="913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502" y="4117471"/>
            <a:ext cx="793135" cy="913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Oval 24"/>
          <p:cNvSpPr/>
          <p:nvPr/>
        </p:nvSpPr>
        <p:spPr>
          <a:xfrm>
            <a:off x="4348847" y="3290647"/>
            <a:ext cx="1366221" cy="1366221"/>
          </a:xfrm>
          <a:prstGeom prst="ellipse">
            <a:avLst/>
          </a:prstGeom>
          <a:solidFill>
            <a:srgbClr val="FFC000">
              <a:alpha val="69804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SSL Accelerator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761" y="3493273"/>
            <a:ext cx="1007807" cy="955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H="1">
            <a:off x="5065297" y="2775801"/>
            <a:ext cx="485649" cy="108831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893" y="2447189"/>
            <a:ext cx="82867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>
            <a:stCxn id="4" idx="3"/>
            <a:endCxn id="8" idx="1"/>
          </p:cNvCxnSpPr>
          <p:nvPr/>
        </p:nvCxnSpPr>
        <p:spPr>
          <a:xfrm>
            <a:off x="2172568" y="3971113"/>
            <a:ext cx="25117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296" y="3685363"/>
            <a:ext cx="7620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/>
          <p:cNvCxnSpPr>
            <a:stCxn id="8" idx="3"/>
            <a:endCxn id="10" idx="1"/>
          </p:cNvCxnSpPr>
          <p:nvPr/>
        </p:nvCxnSpPr>
        <p:spPr>
          <a:xfrm>
            <a:off x="5446296" y="3971113"/>
            <a:ext cx="1002897" cy="26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225893" y="2108363"/>
            <a:ext cx="1619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w Cen MT" panose="020B0602020104020603" pitchFamily="34" charset="0"/>
              </a:rPr>
              <a:t>SSL Accelerator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87656" y="4296667"/>
            <a:ext cx="1688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w Cen MT" panose="020B0602020104020603" pitchFamily="34" charset="0"/>
              </a:rPr>
              <a:t>Gateway Router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71948" y="4352428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w Cen MT" panose="020B0602020104020603" pitchFamily="34" charset="0"/>
              </a:rPr>
              <a:t>User</a:t>
            </a:r>
          </a:p>
        </p:txBody>
      </p:sp>
      <p:sp>
        <p:nvSpPr>
          <p:cNvPr id="24" name="Rounded Rectangular Callout 23"/>
          <p:cNvSpPr/>
          <p:nvPr/>
        </p:nvSpPr>
        <p:spPr>
          <a:xfrm>
            <a:off x="1804010" y="1129553"/>
            <a:ext cx="2649656" cy="2159527"/>
          </a:xfrm>
          <a:prstGeom prst="wedgeRoundRectCallout">
            <a:avLst>
              <a:gd name="adj1" fmla="val 51435"/>
              <a:gd name="adj2" fmla="val 69474"/>
              <a:gd name="adj3" fmla="val 16667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w Cen MT" panose="020B0602020104020603" pitchFamily="34" charset="0"/>
              </a:rPr>
              <a:t>Thanks.</a:t>
            </a:r>
            <a:br>
              <a:rPr lang="en-US" sz="2400" dirty="0">
                <a:solidFill>
                  <a:schemeClr val="tx1"/>
                </a:solidFill>
                <a:latin typeface="Tw Cen MT" panose="020B0602020104020603" pitchFamily="34" charset="0"/>
              </a:rPr>
            </a:br>
            <a:r>
              <a:rPr lang="en-US" sz="2400" dirty="0">
                <a:solidFill>
                  <a:schemeClr val="tx1"/>
                </a:solidFill>
                <a:latin typeface="Tw Cen MT" panose="020B0602020104020603" pitchFamily="34" charset="0"/>
              </a:rPr>
              <a:t>With that out of the way, the web servers can talk to you now.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652873" y="3786447"/>
            <a:ext cx="1676421" cy="369332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w Cen MT" panose="020B0602020104020603" pitchFamily="34" charset="0"/>
              </a:rPr>
              <a:t>Giant Web Host</a:t>
            </a:r>
          </a:p>
        </p:txBody>
      </p:sp>
    </p:spTree>
    <p:extLst>
      <p:ext uri="{BB962C8B-B14F-4D97-AF65-F5344CB8AC3E}">
        <p14:creationId xmlns:p14="http://schemas.microsoft.com/office/powerpoint/2010/main" val="130261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3.93245E-6 L 0.28351 0.00092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67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SSL Accelerator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761" y="3493273"/>
            <a:ext cx="1007807" cy="955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H="1">
            <a:off x="5065297" y="2775801"/>
            <a:ext cx="485649" cy="108831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893" y="2447189"/>
            <a:ext cx="82867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>
            <a:stCxn id="4" idx="3"/>
            <a:endCxn id="8" idx="1"/>
          </p:cNvCxnSpPr>
          <p:nvPr/>
        </p:nvCxnSpPr>
        <p:spPr>
          <a:xfrm>
            <a:off x="2172568" y="3971113"/>
            <a:ext cx="25117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296" y="3685363"/>
            <a:ext cx="7620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873" y="3054356"/>
            <a:ext cx="793135" cy="913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193" y="3516786"/>
            <a:ext cx="793135" cy="913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473" y="3973758"/>
            <a:ext cx="793135" cy="913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613" y="3022118"/>
            <a:ext cx="793135" cy="913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279" y="3149737"/>
            <a:ext cx="793135" cy="913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0374" y="4117471"/>
            <a:ext cx="793135" cy="913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870" y="3603361"/>
            <a:ext cx="793135" cy="913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502" y="4117471"/>
            <a:ext cx="793135" cy="913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/>
          <p:cNvCxnSpPr>
            <a:stCxn id="8" idx="3"/>
            <a:endCxn id="10" idx="1"/>
          </p:cNvCxnSpPr>
          <p:nvPr/>
        </p:nvCxnSpPr>
        <p:spPr>
          <a:xfrm>
            <a:off x="5446296" y="3971113"/>
            <a:ext cx="1002897" cy="26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856069" y="3299778"/>
            <a:ext cx="1366221" cy="1366221"/>
          </a:xfrm>
          <a:prstGeom prst="ellipse">
            <a:avLst/>
          </a:prstGeom>
          <a:solidFill>
            <a:srgbClr val="FFC000">
              <a:alpha val="69804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225893" y="2108363"/>
            <a:ext cx="1619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w Cen MT" panose="020B0602020104020603" pitchFamily="34" charset="0"/>
              </a:rPr>
              <a:t>SSL Accelerator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652873" y="3786447"/>
            <a:ext cx="1676421" cy="369332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w Cen MT" panose="020B0602020104020603" pitchFamily="34" charset="0"/>
              </a:rPr>
              <a:t>Giant Web Host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87656" y="4296667"/>
            <a:ext cx="1688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w Cen MT" panose="020B0602020104020603" pitchFamily="34" charset="0"/>
              </a:rPr>
              <a:t>Gateway Router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71948" y="4352428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w Cen MT" panose="020B0602020104020603" pitchFamily="34" charset="0"/>
              </a:rPr>
              <a:t>User</a:t>
            </a:r>
          </a:p>
        </p:txBody>
      </p:sp>
      <p:sp>
        <p:nvSpPr>
          <p:cNvPr id="24" name="Rounded Rectangular Callout 23"/>
          <p:cNvSpPr/>
          <p:nvPr/>
        </p:nvSpPr>
        <p:spPr>
          <a:xfrm>
            <a:off x="1804010" y="1129553"/>
            <a:ext cx="2649656" cy="2159527"/>
          </a:xfrm>
          <a:prstGeom prst="wedgeRoundRectCallout">
            <a:avLst>
              <a:gd name="adj1" fmla="val 116801"/>
              <a:gd name="adj2" fmla="val 64493"/>
              <a:gd name="adj3" fmla="val 16667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w Cen MT" panose="020B0602020104020603" pitchFamily="34" charset="0"/>
              </a:rPr>
              <a:t>Hello, User.</a:t>
            </a:r>
            <a:br>
              <a:rPr lang="en-US" sz="2400" dirty="0">
                <a:solidFill>
                  <a:schemeClr val="tx1"/>
                </a:solidFill>
                <a:latin typeface="Tw Cen MT" panose="020B0602020104020603" pitchFamily="34" charset="0"/>
              </a:rPr>
            </a:br>
            <a:r>
              <a:rPr lang="en-US" sz="2400" dirty="0">
                <a:solidFill>
                  <a:schemeClr val="tx1"/>
                </a:solidFill>
                <a:latin typeface="Tw Cen MT" panose="020B0602020104020603" pitchFamily="34" charset="0"/>
              </a:rPr>
              <a:t>Here is the secure web page you requested.</a:t>
            </a:r>
          </a:p>
        </p:txBody>
      </p:sp>
    </p:spTree>
    <p:extLst>
      <p:ext uri="{BB962C8B-B14F-4D97-AF65-F5344CB8AC3E}">
        <p14:creationId xmlns:p14="http://schemas.microsoft.com/office/powerpoint/2010/main" val="189221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9926E-6 L -0.64045 -3.9926E-6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SSL </a:t>
            </a:r>
            <a:r>
              <a:rPr lang="en-US" dirty="0" err="1"/>
              <a:t>Decryptor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SSL encrypts traffic so nobody can intercept it</a:t>
            </a:r>
          </a:p>
          <a:p>
            <a:r>
              <a:rPr lang="en-US" dirty="0"/>
              <a:t>How do you protect your network from data loss if you can see the web traffic?</a:t>
            </a:r>
          </a:p>
          <a:p>
            <a:pPr lvl="1"/>
            <a:r>
              <a:rPr lang="en-US" dirty="0"/>
              <a:t>SSL </a:t>
            </a:r>
            <a:r>
              <a:rPr lang="en-US" dirty="0" err="1"/>
              <a:t>Decryptor</a:t>
            </a:r>
            <a:endParaRPr lang="en-US" dirty="0"/>
          </a:p>
          <a:p>
            <a:r>
              <a:rPr lang="en-US" dirty="0"/>
              <a:t>If SSL is secure, how is this possible?!</a:t>
            </a:r>
          </a:p>
          <a:p>
            <a:pPr lvl="1"/>
            <a:r>
              <a:rPr lang="en-US" dirty="0"/>
              <a:t>A </a:t>
            </a:r>
            <a:r>
              <a:rPr lang="en-US" u="sng" dirty="0"/>
              <a:t>good</a:t>
            </a:r>
            <a:r>
              <a:rPr lang="en-US" dirty="0"/>
              <a:t> Man in The Middle</a:t>
            </a:r>
          </a:p>
        </p:txBody>
      </p:sp>
    </p:spTree>
    <p:extLst>
      <p:ext uri="{BB962C8B-B14F-4D97-AF65-F5344CB8AC3E}">
        <p14:creationId xmlns:p14="http://schemas.microsoft.com/office/powerpoint/2010/main" val="2518382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85553" y="3294506"/>
            <a:ext cx="1366221" cy="1366221"/>
          </a:xfrm>
          <a:prstGeom prst="ellipse">
            <a:avLst/>
          </a:prstGeom>
          <a:solidFill>
            <a:srgbClr val="FFC000">
              <a:alpha val="69804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SSL Proxy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761" y="3493273"/>
            <a:ext cx="1007807" cy="955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916" y="1537379"/>
            <a:ext cx="793135" cy="913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>
            <a:stCxn id="5" idx="3"/>
          </p:cNvCxnSpPr>
          <p:nvPr/>
        </p:nvCxnSpPr>
        <p:spPr>
          <a:xfrm>
            <a:off x="2172568" y="3971113"/>
            <a:ext cx="4507931" cy="23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31985" y="4296667"/>
            <a:ext cx="1484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w Cen MT" panose="020B0602020104020603" pitchFamily="34" charset="0"/>
              </a:rPr>
              <a:t>SSL </a:t>
            </a:r>
            <a:r>
              <a:rPr lang="en-US" dirty="0" err="1">
                <a:latin typeface="Tw Cen MT" panose="020B0602020104020603" pitchFamily="34" charset="0"/>
              </a:rPr>
              <a:t>Decryptor</a:t>
            </a:r>
            <a:br>
              <a:rPr lang="en-US" dirty="0">
                <a:latin typeface="Tw Cen MT" panose="020B0602020104020603" pitchFamily="34" charset="0"/>
              </a:rPr>
            </a:br>
            <a:r>
              <a:rPr lang="en-US" dirty="0">
                <a:latin typeface="Tw Cen MT" panose="020B0602020104020603" pitchFamily="34" charset="0"/>
              </a:rPr>
              <a:t>(SSL Proxy)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71948" y="4352428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w Cen MT" panose="020B0602020104020603" pitchFamily="34" charset="0"/>
              </a:rPr>
              <a:t>User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336" y="3685363"/>
            <a:ext cx="7620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Straight Connector 17"/>
          <p:cNvCxnSpPr>
            <a:stCxn id="6" idx="2"/>
          </p:cNvCxnSpPr>
          <p:nvPr/>
        </p:nvCxnSpPr>
        <p:spPr>
          <a:xfrm flipH="1">
            <a:off x="7523483" y="2451323"/>
            <a:ext cx="1" cy="12340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6306486" y="2870974"/>
            <a:ext cx="2200276" cy="2200276"/>
            <a:chOff x="5963473" y="2743190"/>
            <a:chExt cx="2200276" cy="2200276"/>
          </a:xfrm>
        </p:grpSpPr>
        <p:pic>
          <p:nvPicPr>
            <p:cNvPr id="15" name="Picture 14" descr="C:\Users\ecoffey\AppData\Local\Temp\Rar$DRa0.400\30009_Device_cloud_white_default_256.png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3473" y="2743190"/>
              <a:ext cx="2200276" cy="2200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6490473" y="3730547"/>
              <a:ext cx="11462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Tw Cen MT" panose="020B0602020104020603" pitchFamily="34" charset="0"/>
                </a:rPr>
                <a:t>Internet</a:t>
              </a:r>
            </a:p>
          </p:txBody>
        </p:sp>
      </p:grpSp>
      <p:sp>
        <p:nvSpPr>
          <p:cNvPr id="32" name="Rounded Rectangular Callout 31"/>
          <p:cNvSpPr/>
          <p:nvPr/>
        </p:nvSpPr>
        <p:spPr>
          <a:xfrm>
            <a:off x="1668665" y="1129553"/>
            <a:ext cx="2902952" cy="2159527"/>
          </a:xfrm>
          <a:prstGeom prst="wedgeRoundRectCallout">
            <a:avLst>
              <a:gd name="adj1" fmla="val -33105"/>
              <a:gd name="adj2" fmla="val 65489"/>
              <a:gd name="adj3" fmla="val 16667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w Cen MT" panose="020B0602020104020603" pitchFamily="34" charset="0"/>
              </a:rPr>
              <a:t>Hello, internet!</a:t>
            </a:r>
            <a:br>
              <a:rPr lang="en-US" sz="2400" dirty="0">
                <a:solidFill>
                  <a:schemeClr val="tx1"/>
                </a:solidFill>
                <a:latin typeface="Tw Cen MT" panose="020B0602020104020603" pitchFamily="34" charset="0"/>
              </a:rPr>
            </a:br>
            <a:r>
              <a:rPr lang="en-US" sz="2400" dirty="0">
                <a:solidFill>
                  <a:schemeClr val="tx1"/>
                </a:solidFill>
                <a:latin typeface="Tw Cen MT" panose="020B0602020104020603" pitchFamily="34" charset="0"/>
              </a:rPr>
              <a:t>I need your SSL certificate…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053162" y="1203452"/>
            <a:ext cx="94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w Cen MT" panose="020B0602020104020603" pitchFamily="34" charset="0"/>
              </a:rPr>
              <a:t>Website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712878" y="4573666"/>
            <a:ext cx="898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w Cen MT" panose="020B0602020104020603" pitchFamily="34" charset="0"/>
              </a:rPr>
              <a:t>Firewall</a:t>
            </a:r>
          </a:p>
        </p:txBody>
      </p:sp>
      <p:pic>
        <p:nvPicPr>
          <p:cNvPr id="38" name="Picture 8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90" y="3412074"/>
            <a:ext cx="836487" cy="1126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392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1.29077E-6 L 0.23177 -0.000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80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SSL Proxy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761" y="3493273"/>
            <a:ext cx="1007807" cy="955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916" y="1537379"/>
            <a:ext cx="793135" cy="913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>
            <a:stCxn id="5" idx="3"/>
          </p:cNvCxnSpPr>
          <p:nvPr/>
        </p:nvCxnSpPr>
        <p:spPr>
          <a:xfrm>
            <a:off x="2172568" y="3971113"/>
            <a:ext cx="4507931" cy="23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31985" y="4296667"/>
            <a:ext cx="1484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w Cen MT" panose="020B0602020104020603" pitchFamily="34" charset="0"/>
              </a:rPr>
              <a:t>SSL </a:t>
            </a:r>
            <a:r>
              <a:rPr lang="en-US" dirty="0" err="1">
                <a:latin typeface="Tw Cen MT" panose="020B0602020104020603" pitchFamily="34" charset="0"/>
              </a:rPr>
              <a:t>Decryptor</a:t>
            </a:r>
            <a:br>
              <a:rPr lang="en-US" dirty="0">
                <a:latin typeface="Tw Cen MT" panose="020B0602020104020603" pitchFamily="34" charset="0"/>
              </a:rPr>
            </a:br>
            <a:r>
              <a:rPr lang="en-US" dirty="0">
                <a:latin typeface="Tw Cen MT" panose="020B0602020104020603" pitchFamily="34" charset="0"/>
              </a:rPr>
              <a:t>(SSL Proxy)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71948" y="4352428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w Cen MT" panose="020B0602020104020603" pitchFamily="34" charset="0"/>
              </a:rPr>
              <a:t>User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336" y="3685363"/>
            <a:ext cx="7620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Straight Connector 17"/>
          <p:cNvCxnSpPr>
            <a:stCxn id="6" idx="2"/>
          </p:cNvCxnSpPr>
          <p:nvPr/>
        </p:nvCxnSpPr>
        <p:spPr>
          <a:xfrm flipH="1">
            <a:off x="7523483" y="2451323"/>
            <a:ext cx="1" cy="12340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6306486" y="2870974"/>
            <a:ext cx="2200276" cy="2200276"/>
            <a:chOff x="5963473" y="2743190"/>
            <a:chExt cx="2200276" cy="2200276"/>
          </a:xfrm>
        </p:grpSpPr>
        <p:pic>
          <p:nvPicPr>
            <p:cNvPr id="15" name="Picture 14" descr="C:\Users\ecoffey\AppData\Local\Temp\Rar$DRa0.400\30009_Device_cloud_white_default_256.png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3473" y="2743190"/>
              <a:ext cx="2200276" cy="2200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6490473" y="3730547"/>
              <a:ext cx="11462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Tw Cen MT" panose="020B0602020104020603" pitchFamily="34" charset="0"/>
                </a:rPr>
                <a:t>Internet</a:t>
              </a:r>
            </a:p>
          </p:txBody>
        </p:sp>
      </p:grpSp>
      <p:sp>
        <p:nvSpPr>
          <p:cNvPr id="30" name="Rounded Rectangular Callout 29"/>
          <p:cNvSpPr/>
          <p:nvPr/>
        </p:nvSpPr>
        <p:spPr>
          <a:xfrm>
            <a:off x="1668665" y="1129553"/>
            <a:ext cx="2902952" cy="2159527"/>
          </a:xfrm>
          <a:prstGeom prst="wedgeRoundRectCallout">
            <a:avLst>
              <a:gd name="adj1" fmla="val 19517"/>
              <a:gd name="adj2" fmla="val 65489"/>
              <a:gd name="adj3" fmla="val 16667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w Cen MT" panose="020B0602020104020603" pitchFamily="34" charset="0"/>
              </a:rPr>
              <a:t>Whoa.</a:t>
            </a:r>
            <a:br>
              <a:rPr lang="en-US" sz="2400" dirty="0">
                <a:solidFill>
                  <a:schemeClr val="tx1"/>
                </a:solidFill>
                <a:latin typeface="Tw Cen MT" panose="020B0602020104020603" pitchFamily="34" charset="0"/>
              </a:rPr>
            </a:br>
            <a:r>
              <a:rPr lang="en-US" sz="2400" dirty="0">
                <a:solidFill>
                  <a:schemeClr val="tx1"/>
                </a:solidFill>
                <a:latin typeface="Tw Cen MT" panose="020B0602020104020603" pitchFamily="34" charset="0"/>
              </a:rPr>
              <a:t>Glad I caught that!</a:t>
            </a:r>
            <a:br>
              <a:rPr lang="en-US" sz="2400" dirty="0">
                <a:solidFill>
                  <a:schemeClr val="tx1"/>
                </a:solidFill>
                <a:latin typeface="Tw Cen MT" panose="020B0602020104020603" pitchFamily="34" charset="0"/>
              </a:rPr>
            </a:br>
            <a:r>
              <a:rPr lang="en-US" sz="2400" dirty="0">
                <a:solidFill>
                  <a:schemeClr val="tx1"/>
                </a:solidFill>
                <a:latin typeface="Tw Cen MT" panose="020B0602020104020603" pitchFamily="34" charset="0"/>
              </a:rPr>
              <a:t>I’ll get it for the user.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053162" y="1203452"/>
            <a:ext cx="94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w Cen MT" panose="020B0602020104020603" pitchFamily="34" charset="0"/>
              </a:rPr>
              <a:t>Website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712878" y="4573666"/>
            <a:ext cx="898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w Cen MT" panose="020B0602020104020603" pitchFamily="34" charset="0"/>
              </a:rPr>
              <a:t>Firewall</a:t>
            </a:r>
          </a:p>
        </p:txBody>
      </p:sp>
      <p:pic>
        <p:nvPicPr>
          <p:cNvPr id="23" name="Picture 8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90" y="3412074"/>
            <a:ext cx="836487" cy="1126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9134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3061847" y="3294506"/>
            <a:ext cx="1366221" cy="1366221"/>
          </a:xfrm>
          <a:prstGeom prst="ellipse">
            <a:avLst/>
          </a:prstGeom>
          <a:solidFill>
            <a:schemeClr val="accent1">
              <a:alpha val="69804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SSL Proxy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761" y="3493273"/>
            <a:ext cx="1007807" cy="955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916" y="1537379"/>
            <a:ext cx="793135" cy="913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>
            <a:stCxn id="5" idx="3"/>
          </p:cNvCxnSpPr>
          <p:nvPr/>
        </p:nvCxnSpPr>
        <p:spPr>
          <a:xfrm>
            <a:off x="2172568" y="3971113"/>
            <a:ext cx="4507931" cy="23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31985" y="4296667"/>
            <a:ext cx="1484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w Cen MT" panose="020B0602020104020603" pitchFamily="34" charset="0"/>
              </a:rPr>
              <a:t>SSL </a:t>
            </a:r>
            <a:r>
              <a:rPr lang="en-US" dirty="0" err="1">
                <a:latin typeface="Tw Cen MT" panose="020B0602020104020603" pitchFamily="34" charset="0"/>
              </a:rPr>
              <a:t>Decryptor</a:t>
            </a:r>
            <a:br>
              <a:rPr lang="en-US" dirty="0">
                <a:latin typeface="Tw Cen MT" panose="020B0602020104020603" pitchFamily="34" charset="0"/>
              </a:rPr>
            </a:br>
            <a:r>
              <a:rPr lang="en-US" dirty="0">
                <a:latin typeface="Tw Cen MT" panose="020B0602020104020603" pitchFamily="34" charset="0"/>
              </a:rPr>
              <a:t>(SSL Proxy)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71948" y="4352428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w Cen MT" panose="020B0602020104020603" pitchFamily="34" charset="0"/>
              </a:rPr>
              <a:t>User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336" y="3685363"/>
            <a:ext cx="7620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Straight Connector 17"/>
          <p:cNvCxnSpPr>
            <a:stCxn id="6" idx="2"/>
          </p:cNvCxnSpPr>
          <p:nvPr/>
        </p:nvCxnSpPr>
        <p:spPr>
          <a:xfrm flipH="1">
            <a:off x="7523483" y="2451323"/>
            <a:ext cx="1" cy="12340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6306486" y="2870974"/>
            <a:ext cx="2200276" cy="2200276"/>
            <a:chOff x="5963473" y="2743190"/>
            <a:chExt cx="2200276" cy="2200276"/>
          </a:xfrm>
        </p:grpSpPr>
        <p:pic>
          <p:nvPicPr>
            <p:cNvPr id="15" name="Picture 14" descr="C:\Users\ecoffey\AppData\Local\Temp\Rar$DRa0.400\30009_Device_cloud_white_default_256.png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3473" y="2743190"/>
              <a:ext cx="2200276" cy="2200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6490473" y="3730547"/>
              <a:ext cx="11462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Tw Cen MT" panose="020B0602020104020603" pitchFamily="34" charset="0"/>
                </a:rPr>
                <a:t>Internet</a:t>
              </a:r>
            </a:p>
          </p:txBody>
        </p:sp>
      </p:grpSp>
      <p:sp>
        <p:nvSpPr>
          <p:cNvPr id="19" name="Rounded Rectangular Callout 18"/>
          <p:cNvSpPr/>
          <p:nvPr/>
        </p:nvSpPr>
        <p:spPr>
          <a:xfrm>
            <a:off x="1668665" y="1129553"/>
            <a:ext cx="2902952" cy="2159527"/>
          </a:xfrm>
          <a:prstGeom prst="wedgeRoundRectCallout">
            <a:avLst>
              <a:gd name="adj1" fmla="val 19517"/>
              <a:gd name="adj2" fmla="val 65489"/>
              <a:gd name="adj3" fmla="val 16667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w Cen MT" panose="020B0602020104020603" pitchFamily="34" charset="0"/>
              </a:rPr>
              <a:t>Ahem…</a:t>
            </a:r>
            <a:br>
              <a:rPr lang="en-US" sz="2400" dirty="0">
                <a:solidFill>
                  <a:schemeClr val="tx1"/>
                </a:solidFill>
                <a:latin typeface="Tw Cen MT" panose="020B0602020104020603" pitchFamily="34" charset="0"/>
              </a:rPr>
            </a:br>
            <a:r>
              <a:rPr lang="en-US" sz="2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rPr>
              <a:t>“Hello, internet.</a:t>
            </a:r>
            <a:br>
              <a:rPr lang="en-US" sz="2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rPr>
            </a:br>
            <a:r>
              <a:rPr lang="en-US" sz="2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rPr>
              <a:t>I need your SSL certificate…”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053162" y="1203452"/>
            <a:ext cx="94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w Cen MT" panose="020B0602020104020603" pitchFamily="34" charset="0"/>
              </a:rPr>
              <a:t>Website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712878" y="4573666"/>
            <a:ext cx="898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w Cen MT" panose="020B0602020104020603" pitchFamily="34" charset="0"/>
              </a:rPr>
              <a:t>Firewall</a:t>
            </a:r>
          </a:p>
        </p:txBody>
      </p:sp>
      <p:pic>
        <p:nvPicPr>
          <p:cNvPr id="26" name="Picture 8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90" y="3412074"/>
            <a:ext cx="836487" cy="1126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9134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5.47074E-6 C 0.03802 0.00393 0.07604 0.00115 0.11407 0.00462 C 0.15052 0.00346 0.18611 -5.47074E-6 0.2224 -0.00163 C 0.24775 -0.0044 0.27327 -0.00417 0.29879 -0.00625 C 0.31007 -0.0081 0.32014 -0.00995 0.33177 -0.01111 C 0.34132 -0.00972 0.35018 -0.00741 0.3599 -0.00625 C 0.38351 -0.00764 0.38264 -0.00602 0.39757 -0.01111 C 0.40243 -0.01504 0.40521 -0.02106 0.40712 -0.02823 C 0.40868 -0.05899 0.40608 -0.09091 0.41181 -0.12076 C 0.41216 -0.14111 0.41216 -0.16147 0.41285 -0.18182 C 0.4132 -0.19339 0.41528 -0.21629 0.41528 -0.21629 C 0.4158 -0.23248 0.41771 -0.24868 0.41771 -0.26487 C 0.41771 -0.26949 0.41806 -0.27481 0.4165 -0.27898 C 0.4158 -0.28083 0.41111 -0.2806 0.40938 -0.2806 " pathEditMode="relative" ptsTypes="fffffffffffffA">
                                      <p:cBhvr>
                                        <p:cTn id="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840373" y="1311240"/>
            <a:ext cx="1366221" cy="1366221"/>
          </a:xfrm>
          <a:prstGeom prst="ellipse">
            <a:avLst/>
          </a:prstGeom>
          <a:solidFill>
            <a:schemeClr val="accent1">
              <a:alpha val="69804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SSL Proxy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761" y="3493273"/>
            <a:ext cx="1007807" cy="955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916" y="1537379"/>
            <a:ext cx="793135" cy="913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>
            <a:stCxn id="5" idx="3"/>
          </p:cNvCxnSpPr>
          <p:nvPr/>
        </p:nvCxnSpPr>
        <p:spPr>
          <a:xfrm>
            <a:off x="2172568" y="3971113"/>
            <a:ext cx="4507931" cy="23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31985" y="4296667"/>
            <a:ext cx="1484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w Cen MT" panose="020B0602020104020603" pitchFamily="34" charset="0"/>
              </a:rPr>
              <a:t>SSL </a:t>
            </a:r>
            <a:r>
              <a:rPr lang="en-US" dirty="0" err="1">
                <a:latin typeface="Tw Cen MT" panose="020B0602020104020603" pitchFamily="34" charset="0"/>
              </a:rPr>
              <a:t>Decryptor</a:t>
            </a:r>
            <a:br>
              <a:rPr lang="en-US" dirty="0">
                <a:latin typeface="Tw Cen MT" panose="020B0602020104020603" pitchFamily="34" charset="0"/>
              </a:rPr>
            </a:br>
            <a:r>
              <a:rPr lang="en-US" dirty="0">
                <a:latin typeface="Tw Cen MT" panose="020B0602020104020603" pitchFamily="34" charset="0"/>
              </a:rPr>
              <a:t>(SSL Proxy)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71948" y="4352428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w Cen MT" panose="020B0602020104020603" pitchFamily="34" charset="0"/>
              </a:rPr>
              <a:t>User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336" y="3685363"/>
            <a:ext cx="7620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Straight Connector 17"/>
          <p:cNvCxnSpPr>
            <a:stCxn id="6" idx="2"/>
          </p:cNvCxnSpPr>
          <p:nvPr/>
        </p:nvCxnSpPr>
        <p:spPr>
          <a:xfrm flipH="1">
            <a:off x="7523483" y="2451323"/>
            <a:ext cx="1" cy="12340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6306486" y="2870974"/>
            <a:ext cx="2200276" cy="2200276"/>
            <a:chOff x="5963473" y="2743190"/>
            <a:chExt cx="2200276" cy="2200276"/>
          </a:xfrm>
        </p:grpSpPr>
        <p:pic>
          <p:nvPicPr>
            <p:cNvPr id="15" name="Picture 14" descr="C:\Users\ecoffey\AppData\Local\Temp\Rar$DRa0.400\30009_Device_cloud_white_default_256.png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3473" y="2743190"/>
              <a:ext cx="2200276" cy="2200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6490473" y="3730547"/>
              <a:ext cx="11462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Tw Cen MT" panose="020B0602020104020603" pitchFamily="34" charset="0"/>
                </a:rPr>
                <a:t>Internet</a:t>
              </a:r>
            </a:p>
          </p:txBody>
        </p:sp>
      </p:grpSp>
      <p:sp>
        <p:nvSpPr>
          <p:cNvPr id="17" name="Rounded Rectangular Callout 16"/>
          <p:cNvSpPr/>
          <p:nvPr/>
        </p:nvSpPr>
        <p:spPr>
          <a:xfrm>
            <a:off x="3346913" y="935909"/>
            <a:ext cx="2902952" cy="2159527"/>
          </a:xfrm>
          <a:prstGeom prst="wedgeRoundRectCallout">
            <a:avLst>
              <a:gd name="adj1" fmla="val 66210"/>
              <a:gd name="adj2" fmla="val -8237"/>
              <a:gd name="adj3" fmla="val 16667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w Cen MT" panose="020B0602020104020603" pitchFamily="34" charset="0"/>
              </a:rPr>
              <a:t>Oh, hello.</a:t>
            </a:r>
            <a:br>
              <a:rPr lang="en-US" sz="2400" dirty="0">
                <a:solidFill>
                  <a:schemeClr val="tx1"/>
                </a:solidFill>
                <a:latin typeface="Tw Cen MT" panose="020B0602020104020603" pitchFamily="34" charset="0"/>
              </a:rPr>
            </a:br>
            <a:r>
              <a:rPr lang="en-US" sz="2400" dirty="0">
                <a:solidFill>
                  <a:schemeClr val="tx1"/>
                </a:solidFill>
                <a:latin typeface="Tw Cen MT" panose="020B0602020104020603" pitchFamily="34" charset="0"/>
              </a:rPr>
              <a:t>Here is my certificate.</a:t>
            </a:r>
            <a:endParaRPr lang="en-US" sz="2400" i="1" dirty="0">
              <a:solidFill>
                <a:schemeClr val="tx1">
                  <a:lumMod val="50000"/>
                  <a:lumOff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53162" y="1203452"/>
            <a:ext cx="94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w Cen MT" panose="020B0602020104020603" pitchFamily="34" charset="0"/>
              </a:rPr>
              <a:t>Website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712878" y="4573666"/>
            <a:ext cx="898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w Cen MT" panose="020B0602020104020603" pitchFamily="34" charset="0"/>
              </a:rPr>
              <a:t>Firewall</a:t>
            </a:r>
          </a:p>
        </p:txBody>
      </p:sp>
      <p:pic>
        <p:nvPicPr>
          <p:cNvPr id="23" name="Picture 8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90" y="3412074"/>
            <a:ext cx="836487" cy="1126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3225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27778E-6 -3.20379E-6 C 0.00192 0.04927 0.00365 0.09831 0.00834 0.14735 C 0.0099 0.19177 0.01667 0.23988 0.00591 0.28221 C 0.00331 0.29216 -0.00711 0.29656 -0.01405 0.29794 C -0.02187 0.29933 -0.03767 0.30095 -0.03767 0.30095 C -0.04964 0.3065 -0.02482 0.2954 -0.05173 0.30419 C -0.05312 0.30465 -0.05381 0.30673 -0.0552 0.3072 C -0.07065 0.3139 -0.09617 0.31136 -0.11058 0.31205 C -0.12534 0.31807 -0.14339 0.31229 -0.15885 0.31043 C -0.17291 0.3065 -0.18402 0.30766 -0.19878 0.30882 C -0.20937 0.30835 -0.21996 0.30766 -0.23055 0.3072 C -0.25086 0.3065 -0.27135 0.3065 -0.29166 0.30558 C -0.30346 0.30511 -0.32708 0.30257 -0.32708 0.30257 C -0.3519 0.29771 -0.37968 0.29632 -0.40468 0.29632 " pathEditMode="relative" ptsTypes="fffffffffffff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3061847" y="3294506"/>
            <a:ext cx="1366221" cy="1366221"/>
          </a:xfrm>
          <a:prstGeom prst="ellipse">
            <a:avLst/>
          </a:prstGeom>
          <a:solidFill>
            <a:schemeClr val="accent1">
              <a:alpha val="69804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SSL Proxy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761" y="3493273"/>
            <a:ext cx="1007807" cy="955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916" y="1537379"/>
            <a:ext cx="793135" cy="913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>
            <a:stCxn id="5" idx="3"/>
          </p:cNvCxnSpPr>
          <p:nvPr/>
        </p:nvCxnSpPr>
        <p:spPr>
          <a:xfrm>
            <a:off x="2172568" y="3971113"/>
            <a:ext cx="4507931" cy="23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31985" y="4296667"/>
            <a:ext cx="1484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w Cen MT" panose="020B0602020104020603" pitchFamily="34" charset="0"/>
              </a:rPr>
              <a:t>SSL </a:t>
            </a:r>
            <a:r>
              <a:rPr lang="en-US" dirty="0" err="1">
                <a:latin typeface="Tw Cen MT" panose="020B0602020104020603" pitchFamily="34" charset="0"/>
              </a:rPr>
              <a:t>Decryptor</a:t>
            </a:r>
            <a:br>
              <a:rPr lang="en-US" dirty="0">
                <a:latin typeface="Tw Cen MT" panose="020B0602020104020603" pitchFamily="34" charset="0"/>
              </a:rPr>
            </a:br>
            <a:r>
              <a:rPr lang="en-US" dirty="0">
                <a:latin typeface="Tw Cen MT" panose="020B0602020104020603" pitchFamily="34" charset="0"/>
              </a:rPr>
              <a:t>(SSL Proxy)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71948" y="4352428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w Cen MT" panose="020B0602020104020603" pitchFamily="34" charset="0"/>
              </a:rPr>
              <a:t>User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336" y="3685363"/>
            <a:ext cx="7620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Straight Connector 17"/>
          <p:cNvCxnSpPr>
            <a:stCxn id="6" idx="2"/>
          </p:cNvCxnSpPr>
          <p:nvPr/>
        </p:nvCxnSpPr>
        <p:spPr>
          <a:xfrm flipH="1">
            <a:off x="7523483" y="2451323"/>
            <a:ext cx="1" cy="12340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6306486" y="2870974"/>
            <a:ext cx="2200276" cy="2200276"/>
            <a:chOff x="5963473" y="2743190"/>
            <a:chExt cx="2200276" cy="2200276"/>
          </a:xfrm>
        </p:grpSpPr>
        <p:pic>
          <p:nvPicPr>
            <p:cNvPr id="15" name="Picture 14" descr="C:\Users\ecoffey\AppData\Local\Temp\Rar$DRa0.400\30009_Device_cloud_white_default_256.png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3473" y="2743190"/>
              <a:ext cx="2200276" cy="2200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6490473" y="3730547"/>
              <a:ext cx="11462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Tw Cen MT" panose="020B0602020104020603" pitchFamily="34" charset="0"/>
                </a:rPr>
                <a:t>Internet</a:t>
              </a:r>
            </a:p>
          </p:txBody>
        </p:sp>
      </p:grpSp>
      <p:sp>
        <p:nvSpPr>
          <p:cNvPr id="19" name="Rounded Rectangular Callout 18"/>
          <p:cNvSpPr/>
          <p:nvPr/>
        </p:nvSpPr>
        <p:spPr>
          <a:xfrm>
            <a:off x="1668665" y="1129553"/>
            <a:ext cx="2902952" cy="2159527"/>
          </a:xfrm>
          <a:prstGeom prst="wedgeRoundRectCallout">
            <a:avLst>
              <a:gd name="adj1" fmla="val 19517"/>
              <a:gd name="adj2" fmla="val 65489"/>
              <a:gd name="adj3" fmla="val 16667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w Cen MT" panose="020B0602020104020603" pitchFamily="34" charset="0"/>
              </a:rPr>
              <a:t>Got it.</a:t>
            </a:r>
            <a:br>
              <a:rPr lang="en-US" sz="2400" dirty="0">
                <a:solidFill>
                  <a:schemeClr val="tx1"/>
                </a:solidFill>
                <a:latin typeface="Tw Cen MT" panose="020B0602020104020603" pitchFamily="34" charset="0"/>
              </a:rPr>
            </a:br>
            <a:r>
              <a:rPr lang="en-US" sz="2400" dirty="0">
                <a:solidFill>
                  <a:schemeClr val="tx1"/>
                </a:solidFill>
                <a:latin typeface="Tw Cen MT" panose="020B0602020104020603" pitchFamily="34" charset="0"/>
              </a:rPr>
              <a:t>Thank you.</a:t>
            </a:r>
            <a:endParaRPr lang="en-US" sz="2400" i="1" dirty="0">
              <a:solidFill>
                <a:schemeClr val="tx1">
                  <a:lumMod val="50000"/>
                  <a:lumOff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53162" y="1203452"/>
            <a:ext cx="94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w Cen MT" panose="020B0602020104020603" pitchFamily="34" charset="0"/>
              </a:rPr>
              <a:t>Website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712878" y="4573666"/>
            <a:ext cx="898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w Cen MT" panose="020B0602020104020603" pitchFamily="34" charset="0"/>
              </a:rPr>
              <a:t>Firewall</a:t>
            </a:r>
          </a:p>
        </p:txBody>
      </p:sp>
      <p:pic>
        <p:nvPicPr>
          <p:cNvPr id="23" name="Picture 8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90" y="3412074"/>
            <a:ext cx="836487" cy="1126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9492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3061847" y="3294506"/>
            <a:ext cx="1366221" cy="1366221"/>
          </a:xfrm>
          <a:prstGeom prst="ellipse">
            <a:avLst/>
          </a:prstGeom>
          <a:solidFill>
            <a:srgbClr val="FFC000">
              <a:alpha val="69804"/>
            </a:srgb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SSL Proxy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761" y="3493273"/>
            <a:ext cx="1007807" cy="955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916" y="1537379"/>
            <a:ext cx="793135" cy="913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>
            <a:stCxn id="5" idx="3"/>
          </p:cNvCxnSpPr>
          <p:nvPr/>
        </p:nvCxnSpPr>
        <p:spPr>
          <a:xfrm>
            <a:off x="2172568" y="3971113"/>
            <a:ext cx="4507931" cy="23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31985" y="4296667"/>
            <a:ext cx="1484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w Cen MT" panose="020B0602020104020603" pitchFamily="34" charset="0"/>
              </a:rPr>
              <a:t>SSL </a:t>
            </a:r>
            <a:r>
              <a:rPr lang="en-US" dirty="0" err="1">
                <a:latin typeface="Tw Cen MT" panose="020B0602020104020603" pitchFamily="34" charset="0"/>
              </a:rPr>
              <a:t>Decryptor</a:t>
            </a:r>
            <a:br>
              <a:rPr lang="en-US" dirty="0">
                <a:latin typeface="Tw Cen MT" panose="020B0602020104020603" pitchFamily="34" charset="0"/>
              </a:rPr>
            </a:br>
            <a:r>
              <a:rPr lang="en-US" dirty="0">
                <a:latin typeface="Tw Cen MT" panose="020B0602020104020603" pitchFamily="34" charset="0"/>
              </a:rPr>
              <a:t>(SSL Proxy)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71948" y="4352428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w Cen MT" panose="020B0602020104020603" pitchFamily="34" charset="0"/>
              </a:rPr>
              <a:t>User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336" y="3685363"/>
            <a:ext cx="7620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Straight Connector 17"/>
          <p:cNvCxnSpPr>
            <a:stCxn id="6" idx="2"/>
          </p:cNvCxnSpPr>
          <p:nvPr/>
        </p:nvCxnSpPr>
        <p:spPr>
          <a:xfrm flipH="1">
            <a:off x="7523483" y="2451323"/>
            <a:ext cx="1" cy="12340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6306486" y="2870974"/>
            <a:ext cx="2200276" cy="2200276"/>
            <a:chOff x="5963473" y="2743190"/>
            <a:chExt cx="2200276" cy="2200276"/>
          </a:xfrm>
        </p:grpSpPr>
        <p:pic>
          <p:nvPicPr>
            <p:cNvPr id="15" name="Picture 14" descr="C:\Users\ecoffey\AppData\Local\Temp\Rar$DRa0.400\30009_Device_cloud_white_default_256.png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3473" y="2743190"/>
              <a:ext cx="2200276" cy="2200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6490473" y="3730547"/>
              <a:ext cx="11462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Tw Cen MT" panose="020B0602020104020603" pitchFamily="34" charset="0"/>
                </a:rPr>
                <a:t>Internet</a:t>
              </a:r>
            </a:p>
          </p:txBody>
        </p:sp>
      </p:grpSp>
      <p:sp>
        <p:nvSpPr>
          <p:cNvPr id="19" name="Rounded Rectangular Callout 18"/>
          <p:cNvSpPr/>
          <p:nvPr/>
        </p:nvSpPr>
        <p:spPr>
          <a:xfrm>
            <a:off x="1668665" y="1129553"/>
            <a:ext cx="2902952" cy="2159527"/>
          </a:xfrm>
          <a:prstGeom prst="wedgeRoundRectCallout">
            <a:avLst>
              <a:gd name="adj1" fmla="val 19517"/>
              <a:gd name="adj2" fmla="val 65489"/>
              <a:gd name="adj3" fmla="val 16667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w Cen MT" panose="020B0602020104020603" pitchFamily="34" charset="0"/>
              </a:rPr>
              <a:t>Ahem.</a:t>
            </a:r>
            <a:br>
              <a:rPr lang="en-US" sz="2400" dirty="0">
                <a:solidFill>
                  <a:schemeClr val="tx1"/>
                </a:solidFill>
                <a:latin typeface="Tw Cen MT" panose="020B0602020104020603" pitchFamily="34" charset="0"/>
              </a:rPr>
            </a:br>
            <a:r>
              <a:rPr lang="en-US" sz="2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rPr>
              <a:t>“Oh, hello.</a:t>
            </a:r>
            <a:br>
              <a:rPr lang="en-US" sz="2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rPr>
            </a:br>
            <a:r>
              <a:rPr lang="en-US" sz="2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rPr>
              <a:t>Here is my certificate.”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053162" y="1203452"/>
            <a:ext cx="94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w Cen MT" panose="020B0602020104020603" pitchFamily="34" charset="0"/>
              </a:rPr>
              <a:t>Website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712878" y="4573666"/>
            <a:ext cx="898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w Cen MT" panose="020B0602020104020603" pitchFamily="34" charset="0"/>
              </a:rPr>
              <a:t>Firewall</a:t>
            </a:r>
          </a:p>
        </p:txBody>
      </p:sp>
      <p:pic>
        <p:nvPicPr>
          <p:cNvPr id="23" name="Picture 8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90" y="3412074"/>
            <a:ext cx="836487" cy="1126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8094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1.29077E-6 L -0.22882 -0.001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41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85553" y="3294506"/>
            <a:ext cx="1366221" cy="1366221"/>
          </a:xfrm>
          <a:prstGeom prst="ellipse">
            <a:avLst/>
          </a:prstGeom>
          <a:solidFill>
            <a:srgbClr val="FFC000">
              <a:alpha val="69804"/>
            </a:srgb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SSL Proxy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761" y="3493273"/>
            <a:ext cx="1007807" cy="955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916" y="1537379"/>
            <a:ext cx="793135" cy="913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>
            <a:stCxn id="5" idx="3"/>
          </p:cNvCxnSpPr>
          <p:nvPr/>
        </p:nvCxnSpPr>
        <p:spPr>
          <a:xfrm>
            <a:off x="2172568" y="3971113"/>
            <a:ext cx="4507931" cy="23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31985" y="4296667"/>
            <a:ext cx="1484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Tw Cen MT" panose="020B0602020104020603" pitchFamily="34" charset="0"/>
              </a:rPr>
              <a:t>SSL Decryptor</a:t>
            </a:r>
            <a:br>
              <a:rPr lang="en-US">
                <a:latin typeface="Tw Cen MT" panose="020B0602020104020603" pitchFamily="34" charset="0"/>
              </a:rPr>
            </a:br>
            <a:r>
              <a:rPr lang="en-US">
                <a:latin typeface="Tw Cen MT" panose="020B0602020104020603" pitchFamily="34" charset="0"/>
              </a:rPr>
              <a:t>(SSL Proxy)</a:t>
            </a:r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71948" y="4352428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w Cen MT" panose="020B0602020104020603" pitchFamily="34" charset="0"/>
              </a:rPr>
              <a:t>User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336" y="3685363"/>
            <a:ext cx="7620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Straight Connector 17"/>
          <p:cNvCxnSpPr>
            <a:stCxn id="6" idx="2"/>
          </p:cNvCxnSpPr>
          <p:nvPr/>
        </p:nvCxnSpPr>
        <p:spPr>
          <a:xfrm flipH="1">
            <a:off x="7523483" y="2451323"/>
            <a:ext cx="1" cy="12340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6306486" y="2870974"/>
            <a:ext cx="2200276" cy="2200276"/>
            <a:chOff x="5963473" y="2743190"/>
            <a:chExt cx="2200276" cy="2200276"/>
          </a:xfrm>
        </p:grpSpPr>
        <p:pic>
          <p:nvPicPr>
            <p:cNvPr id="15" name="Picture 14" descr="C:\Users\ecoffey\AppData\Local\Temp\Rar$DRa0.400\30009_Device_cloud_white_default_256.png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3473" y="2743190"/>
              <a:ext cx="2200276" cy="2200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6490473" y="3730547"/>
              <a:ext cx="11462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Tw Cen MT" panose="020B0602020104020603" pitchFamily="34" charset="0"/>
                </a:rPr>
                <a:t>Internet</a:t>
              </a:r>
            </a:p>
          </p:txBody>
        </p:sp>
      </p:grpSp>
      <p:sp>
        <p:nvSpPr>
          <p:cNvPr id="32" name="Rounded Rectangular Callout 31"/>
          <p:cNvSpPr/>
          <p:nvPr/>
        </p:nvSpPr>
        <p:spPr>
          <a:xfrm>
            <a:off x="1668665" y="1129553"/>
            <a:ext cx="2902952" cy="2159527"/>
          </a:xfrm>
          <a:prstGeom prst="wedgeRoundRectCallout">
            <a:avLst>
              <a:gd name="adj1" fmla="val -33105"/>
              <a:gd name="adj2" fmla="val 65489"/>
              <a:gd name="adj3" fmla="val 16667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w Cen MT" panose="020B0602020104020603" pitchFamily="34" charset="0"/>
              </a:rPr>
              <a:t>Got it.</a:t>
            </a:r>
            <a:br>
              <a:rPr lang="en-US" sz="2400" dirty="0">
                <a:solidFill>
                  <a:schemeClr val="tx1"/>
                </a:solidFill>
                <a:latin typeface="Tw Cen MT" panose="020B0602020104020603" pitchFamily="34" charset="0"/>
              </a:rPr>
            </a:br>
            <a:r>
              <a:rPr lang="en-US" sz="2400" dirty="0">
                <a:solidFill>
                  <a:schemeClr val="tx1"/>
                </a:solidFill>
                <a:latin typeface="Tw Cen MT" panose="020B0602020104020603" pitchFamily="34" charset="0"/>
              </a:rPr>
              <a:t>Thank you.</a:t>
            </a:r>
            <a:endParaRPr lang="en-US" sz="2400" i="1" dirty="0">
              <a:solidFill>
                <a:schemeClr val="tx1">
                  <a:lumMod val="50000"/>
                  <a:lumOff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53162" y="1203452"/>
            <a:ext cx="94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w Cen MT" panose="020B0602020104020603" pitchFamily="34" charset="0"/>
              </a:rPr>
              <a:t>Website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712878" y="4573666"/>
            <a:ext cx="898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w Cen MT" panose="020B0602020104020603" pitchFamily="34" charset="0"/>
              </a:rPr>
              <a:t>Firewall</a:t>
            </a:r>
          </a:p>
        </p:txBody>
      </p:sp>
      <p:pic>
        <p:nvPicPr>
          <p:cNvPr id="22" name="Picture 8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90" y="3412074"/>
            <a:ext cx="836487" cy="1126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9669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Synchronizing time is critical</a:t>
            </a:r>
          </a:p>
          <a:p>
            <a:pPr lvl="1"/>
            <a:r>
              <a:rPr lang="en-US" dirty="0"/>
              <a:t>Log files, authentication information, outage details</a:t>
            </a:r>
          </a:p>
          <a:p>
            <a:pPr lvl="1"/>
            <a:r>
              <a:rPr lang="en-US" dirty="0"/>
              <a:t>Routers, firewalls, servers, workstations, network appliances</a:t>
            </a:r>
          </a:p>
          <a:p>
            <a:pPr lvl="2"/>
            <a:r>
              <a:rPr lang="en-US" dirty="0"/>
              <a:t>Clocks can get out of synch</a:t>
            </a:r>
          </a:p>
          <a:p>
            <a:r>
              <a:rPr lang="en-US" dirty="0"/>
              <a:t>Automatic update with Network Time Protocol (NTP)</a:t>
            </a:r>
          </a:p>
          <a:p>
            <a:pPr lvl="1"/>
            <a:r>
              <a:rPr lang="en-US" sz="2000" dirty="0">
                <a:latin typeface="Courier" panose="02060409020205020404" pitchFamily="49" charset="0"/>
              </a:rPr>
              <a:t>pool.ntp.org</a:t>
            </a:r>
            <a:r>
              <a:rPr lang="en-US" dirty="0"/>
              <a:t> is collection of </a:t>
            </a:r>
            <a:r>
              <a:rPr lang="en-US" dirty="0" err="1"/>
              <a:t>ntp</a:t>
            </a:r>
            <a:r>
              <a:rPr lang="en-US" dirty="0"/>
              <a:t> servers</a:t>
            </a:r>
          </a:p>
          <a:p>
            <a:pPr lvl="1"/>
            <a:r>
              <a:rPr lang="en-US" dirty="0"/>
              <a:t> </a:t>
            </a:r>
            <a:r>
              <a:rPr lang="en-US" sz="2000" dirty="0">
                <a:latin typeface="Courier" panose="02060409020205020404" pitchFamily="49" charset="0"/>
              </a:rPr>
              <a:t>time.nist.gov</a:t>
            </a:r>
            <a:r>
              <a:rPr lang="en-US" dirty="0"/>
              <a:t> all NIST servers</a:t>
            </a:r>
          </a:p>
          <a:p>
            <a:pPr lvl="1"/>
            <a:r>
              <a:rPr lang="en-US" dirty="0"/>
              <a:t>Plenty of NTP servers not in pool:</a:t>
            </a:r>
            <a:br>
              <a:rPr lang="en-US" dirty="0"/>
            </a:br>
            <a:r>
              <a:rPr lang="en-US" dirty="0"/>
              <a:t>ntp.org maintains </a:t>
            </a:r>
            <a:r>
              <a:rPr lang="en-US" dirty="0">
                <a:hlinkClick r:id="rId2"/>
              </a:rPr>
              <a:t>list of NTP servers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779172" y="72313"/>
            <a:ext cx="2259724" cy="2249214"/>
            <a:chOff x="6573458" y="3399416"/>
            <a:chExt cx="2455432" cy="2455432"/>
          </a:xfrm>
        </p:grpSpPr>
        <p:sp>
          <p:nvSpPr>
            <p:cNvPr id="4" name="Oval 3"/>
            <p:cNvSpPr/>
            <p:nvPr/>
          </p:nvSpPr>
          <p:spPr>
            <a:xfrm>
              <a:off x="6730788" y="3556746"/>
              <a:ext cx="2140772" cy="2140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Image result for clock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3458" y="3399416"/>
              <a:ext cx="2455432" cy="24554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37246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85553" y="3294506"/>
            <a:ext cx="1366221" cy="1366221"/>
          </a:xfrm>
          <a:prstGeom prst="ellipse">
            <a:avLst/>
          </a:prstGeom>
          <a:solidFill>
            <a:srgbClr val="FFC000">
              <a:alpha val="69804"/>
            </a:srgb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SSL Proxy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761" y="3493273"/>
            <a:ext cx="1007807" cy="955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916" y="1537379"/>
            <a:ext cx="793135" cy="913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>
            <a:stCxn id="5" idx="3"/>
          </p:cNvCxnSpPr>
          <p:nvPr/>
        </p:nvCxnSpPr>
        <p:spPr>
          <a:xfrm>
            <a:off x="2172568" y="3971113"/>
            <a:ext cx="4507931" cy="23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31985" y="4296667"/>
            <a:ext cx="1484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w Cen MT" panose="020B0602020104020603" pitchFamily="34" charset="0"/>
              </a:rPr>
              <a:t>SSL </a:t>
            </a:r>
            <a:r>
              <a:rPr lang="en-US" dirty="0" err="1">
                <a:latin typeface="Tw Cen MT" panose="020B0602020104020603" pitchFamily="34" charset="0"/>
              </a:rPr>
              <a:t>Decryptor</a:t>
            </a:r>
            <a:br>
              <a:rPr lang="en-US" dirty="0">
                <a:latin typeface="Tw Cen MT" panose="020B0602020104020603" pitchFamily="34" charset="0"/>
              </a:rPr>
            </a:br>
            <a:r>
              <a:rPr lang="en-US" dirty="0">
                <a:latin typeface="Tw Cen MT" panose="020B0602020104020603" pitchFamily="34" charset="0"/>
              </a:rPr>
              <a:t>(SSL Proxy)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71948" y="4352428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w Cen MT" panose="020B0602020104020603" pitchFamily="34" charset="0"/>
              </a:rPr>
              <a:t>User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336" y="3685363"/>
            <a:ext cx="7620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Straight Connector 17"/>
          <p:cNvCxnSpPr>
            <a:stCxn id="6" idx="2"/>
          </p:cNvCxnSpPr>
          <p:nvPr/>
        </p:nvCxnSpPr>
        <p:spPr>
          <a:xfrm flipH="1">
            <a:off x="7523483" y="2451323"/>
            <a:ext cx="1" cy="12340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6306486" y="2870974"/>
            <a:ext cx="2200276" cy="2200276"/>
            <a:chOff x="5963473" y="2743190"/>
            <a:chExt cx="2200276" cy="2200276"/>
          </a:xfrm>
        </p:grpSpPr>
        <p:pic>
          <p:nvPicPr>
            <p:cNvPr id="15" name="Picture 14" descr="C:\Users\ecoffey\AppData\Local\Temp\Rar$DRa0.400\30009_Device_cloud_white_default_256.png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3473" y="2743190"/>
              <a:ext cx="2200276" cy="2200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6490473" y="3730547"/>
              <a:ext cx="11462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Tw Cen MT" panose="020B0602020104020603" pitchFamily="34" charset="0"/>
                </a:rPr>
                <a:t>Internet</a:t>
              </a:r>
            </a:p>
          </p:txBody>
        </p:sp>
      </p:grpSp>
      <p:sp>
        <p:nvSpPr>
          <p:cNvPr id="32" name="Rounded Rectangular Callout 31"/>
          <p:cNvSpPr/>
          <p:nvPr/>
        </p:nvSpPr>
        <p:spPr>
          <a:xfrm>
            <a:off x="1668665" y="1129553"/>
            <a:ext cx="2902952" cy="2159527"/>
          </a:xfrm>
          <a:prstGeom prst="wedgeRoundRectCallout">
            <a:avLst>
              <a:gd name="adj1" fmla="val -33105"/>
              <a:gd name="adj2" fmla="val 65489"/>
              <a:gd name="adj3" fmla="val 16667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w Cen MT" panose="020B0602020104020603" pitchFamily="34" charset="0"/>
              </a:rPr>
              <a:t>This is the encrypted webpage I would like to see, please.</a:t>
            </a:r>
            <a:endParaRPr lang="en-US" sz="2400" i="1" dirty="0">
              <a:solidFill>
                <a:schemeClr val="tx1">
                  <a:lumMod val="50000"/>
                  <a:lumOff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53162" y="1203452"/>
            <a:ext cx="94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w Cen MT" panose="020B0602020104020603" pitchFamily="34" charset="0"/>
              </a:rPr>
              <a:t>Website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712878" y="4573666"/>
            <a:ext cx="898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w Cen MT" panose="020B0602020104020603" pitchFamily="34" charset="0"/>
              </a:rPr>
              <a:t>Firewall</a:t>
            </a:r>
          </a:p>
        </p:txBody>
      </p:sp>
      <p:pic>
        <p:nvPicPr>
          <p:cNvPr id="22" name="Picture 8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90" y="3412074"/>
            <a:ext cx="836487" cy="1126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5242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1.29077E-6 L 0.23246 1.2907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3061847" y="3294506"/>
            <a:ext cx="1366221" cy="1366221"/>
          </a:xfrm>
          <a:prstGeom prst="ellipse">
            <a:avLst/>
          </a:prstGeom>
          <a:solidFill>
            <a:schemeClr val="accent1">
              <a:alpha val="69804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SSL Proxy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761" y="3493273"/>
            <a:ext cx="1007807" cy="955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916" y="1537379"/>
            <a:ext cx="793135" cy="913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>
            <a:stCxn id="5" idx="3"/>
          </p:cNvCxnSpPr>
          <p:nvPr/>
        </p:nvCxnSpPr>
        <p:spPr>
          <a:xfrm>
            <a:off x="2172568" y="3971113"/>
            <a:ext cx="4507931" cy="23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31985" y="4296667"/>
            <a:ext cx="1484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w Cen MT" panose="020B0602020104020603" pitchFamily="34" charset="0"/>
              </a:rPr>
              <a:t>SSL </a:t>
            </a:r>
            <a:r>
              <a:rPr lang="en-US" dirty="0" err="1">
                <a:latin typeface="Tw Cen MT" panose="020B0602020104020603" pitchFamily="34" charset="0"/>
              </a:rPr>
              <a:t>Decryptor</a:t>
            </a:r>
            <a:br>
              <a:rPr lang="en-US" dirty="0">
                <a:latin typeface="Tw Cen MT" panose="020B0602020104020603" pitchFamily="34" charset="0"/>
              </a:rPr>
            </a:br>
            <a:r>
              <a:rPr lang="en-US" dirty="0">
                <a:latin typeface="Tw Cen MT" panose="020B0602020104020603" pitchFamily="34" charset="0"/>
              </a:rPr>
              <a:t>(SSL Proxy)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71948" y="4352428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w Cen MT" panose="020B0602020104020603" pitchFamily="34" charset="0"/>
              </a:rPr>
              <a:t>User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336" y="3685363"/>
            <a:ext cx="7620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Straight Connector 17"/>
          <p:cNvCxnSpPr>
            <a:stCxn id="6" idx="2"/>
          </p:cNvCxnSpPr>
          <p:nvPr/>
        </p:nvCxnSpPr>
        <p:spPr>
          <a:xfrm flipH="1">
            <a:off x="7523483" y="2451323"/>
            <a:ext cx="1" cy="12340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6306486" y="2870974"/>
            <a:ext cx="2200276" cy="2200276"/>
            <a:chOff x="5963473" y="2743190"/>
            <a:chExt cx="2200276" cy="2200276"/>
          </a:xfrm>
        </p:grpSpPr>
        <p:pic>
          <p:nvPicPr>
            <p:cNvPr id="15" name="Picture 14" descr="C:\Users\ecoffey\AppData\Local\Temp\Rar$DRa0.400\30009_Device_cloud_white_default_256.png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3473" y="2743190"/>
              <a:ext cx="2200276" cy="2200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6490473" y="3730547"/>
              <a:ext cx="11462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Tw Cen MT" panose="020B0602020104020603" pitchFamily="34" charset="0"/>
                </a:rPr>
                <a:t>Internet</a:t>
              </a:r>
            </a:p>
          </p:txBody>
        </p:sp>
      </p:grpSp>
      <p:sp>
        <p:nvSpPr>
          <p:cNvPr id="19" name="Rounded Rectangular Callout 18"/>
          <p:cNvSpPr/>
          <p:nvPr/>
        </p:nvSpPr>
        <p:spPr>
          <a:xfrm>
            <a:off x="1668665" y="1129553"/>
            <a:ext cx="2902952" cy="2159527"/>
          </a:xfrm>
          <a:prstGeom prst="wedgeRoundRectCallout">
            <a:avLst>
              <a:gd name="adj1" fmla="val 19517"/>
              <a:gd name="adj2" fmla="val 65489"/>
              <a:gd name="adj3" fmla="val 16667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w Cen MT" panose="020B0602020104020603" pitchFamily="34" charset="0"/>
              </a:rPr>
              <a:t>Ahem…</a:t>
            </a:r>
            <a:br>
              <a:rPr lang="en-US" sz="2400" dirty="0">
                <a:solidFill>
                  <a:schemeClr val="tx1"/>
                </a:solidFill>
                <a:latin typeface="Tw Cen MT" panose="020B0602020104020603" pitchFamily="34" charset="0"/>
              </a:rPr>
            </a:br>
            <a:r>
              <a:rPr lang="en-US" sz="2400" dirty="0">
                <a:solidFill>
                  <a:schemeClr val="tx1"/>
                </a:solidFill>
                <a:latin typeface="Tw Cen MT" panose="020B0602020104020603" pitchFamily="34" charset="0"/>
              </a:rPr>
              <a:t>“</a:t>
            </a:r>
            <a:r>
              <a:rPr lang="en-US" sz="2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rPr>
              <a:t>This is the encrypted webpage I would like to see, please.”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053162" y="1203452"/>
            <a:ext cx="94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w Cen MT" panose="020B0602020104020603" pitchFamily="34" charset="0"/>
              </a:rPr>
              <a:t>Website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712878" y="4573666"/>
            <a:ext cx="898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w Cen MT" panose="020B0602020104020603" pitchFamily="34" charset="0"/>
              </a:rPr>
              <a:t>Firewall</a:t>
            </a:r>
          </a:p>
        </p:txBody>
      </p:sp>
      <p:pic>
        <p:nvPicPr>
          <p:cNvPr id="23" name="Picture 8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90" y="3412074"/>
            <a:ext cx="836487" cy="1126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1678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5.47074E-6 C 0.03802 0.00393 0.07604 0.00115 0.11407 0.00462 C 0.15052 0.00346 0.18611 -5.47074E-6 0.2224 -0.00163 C 0.24775 -0.0044 0.27327 -0.00417 0.29879 -0.00625 C 0.31007 -0.0081 0.32014 -0.00995 0.33177 -0.01111 C 0.34132 -0.00972 0.35018 -0.00741 0.3599 -0.00625 C 0.38351 -0.00764 0.38264 -0.00602 0.39757 -0.01111 C 0.40243 -0.01504 0.40521 -0.02106 0.40712 -0.02823 C 0.40868 -0.05899 0.40608 -0.09091 0.41181 -0.12076 C 0.41216 -0.14111 0.41216 -0.16147 0.41285 -0.18182 C 0.4132 -0.19339 0.41528 -0.21629 0.41528 -0.21629 C 0.4158 -0.23248 0.41771 -0.24868 0.41771 -0.26487 C 0.41771 -0.26949 0.41806 -0.27481 0.4165 -0.27898 C 0.4158 -0.28083 0.41111 -0.2806 0.40938 -0.2806 " pathEditMode="relative" ptsTypes="fffffffffffffA">
                                      <p:cBhvr>
                                        <p:cTn id="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/>
          <p:cNvSpPr/>
          <p:nvPr/>
        </p:nvSpPr>
        <p:spPr>
          <a:xfrm>
            <a:off x="6840373" y="1311240"/>
            <a:ext cx="1366221" cy="1366221"/>
          </a:xfrm>
          <a:prstGeom prst="ellipse">
            <a:avLst/>
          </a:prstGeom>
          <a:solidFill>
            <a:schemeClr val="accent1">
              <a:alpha val="69804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SSL Proxy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761" y="3493273"/>
            <a:ext cx="1007807" cy="955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916" y="1537379"/>
            <a:ext cx="793135" cy="913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>
            <a:stCxn id="5" idx="3"/>
          </p:cNvCxnSpPr>
          <p:nvPr/>
        </p:nvCxnSpPr>
        <p:spPr>
          <a:xfrm>
            <a:off x="2172568" y="3971113"/>
            <a:ext cx="4507931" cy="23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31985" y="4296667"/>
            <a:ext cx="1484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w Cen MT" panose="020B0602020104020603" pitchFamily="34" charset="0"/>
              </a:rPr>
              <a:t>SSL </a:t>
            </a:r>
            <a:r>
              <a:rPr lang="en-US" dirty="0" err="1">
                <a:latin typeface="Tw Cen MT" panose="020B0602020104020603" pitchFamily="34" charset="0"/>
              </a:rPr>
              <a:t>Decryptor</a:t>
            </a:r>
            <a:br>
              <a:rPr lang="en-US" dirty="0">
                <a:latin typeface="Tw Cen MT" panose="020B0602020104020603" pitchFamily="34" charset="0"/>
              </a:rPr>
            </a:br>
            <a:r>
              <a:rPr lang="en-US" dirty="0">
                <a:latin typeface="Tw Cen MT" panose="020B0602020104020603" pitchFamily="34" charset="0"/>
              </a:rPr>
              <a:t>(SSL Proxy)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71948" y="4352428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w Cen MT" panose="020B0602020104020603" pitchFamily="34" charset="0"/>
              </a:rPr>
              <a:t>User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336" y="3685363"/>
            <a:ext cx="7620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Straight Connector 17"/>
          <p:cNvCxnSpPr>
            <a:stCxn id="6" idx="2"/>
          </p:cNvCxnSpPr>
          <p:nvPr/>
        </p:nvCxnSpPr>
        <p:spPr>
          <a:xfrm flipH="1">
            <a:off x="7523483" y="2451323"/>
            <a:ext cx="1" cy="12340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6306486" y="2870974"/>
            <a:ext cx="2200276" cy="2200276"/>
            <a:chOff x="5963473" y="2743190"/>
            <a:chExt cx="2200276" cy="2200276"/>
          </a:xfrm>
        </p:grpSpPr>
        <p:pic>
          <p:nvPicPr>
            <p:cNvPr id="15" name="Picture 14" descr="C:\Users\ecoffey\AppData\Local\Temp\Rar$DRa0.400\30009_Device_cloud_white_default_256.png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3473" y="2743190"/>
              <a:ext cx="2200276" cy="2200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6490473" y="3730547"/>
              <a:ext cx="11462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Tw Cen MT" panose="020B0602020104020603" pitchFamily="34" charset="0"/>
                </a:rPr>
                <a:t>Internet</a:t>
              </a:r>
            </a:p>
          </p:txBody>
        </p:sp>
      </p:grpSp>
      <p:sp>
        <p:nvSpPr>
          <p:cNvPr id="17" name="Rounded Rectangular Callout 16"/>
          <p:cNvSpPr/>
          <p:nvPr/>
        </p:nvSpPr>
        <p:spPr>
          <a:xfrm>
            <a:off x="3346913" y="935909"/>
            <a:ext cx="2902952" cy="2159527"/>
          </a:xfrm>
          <a:prstGeom prst="wedgeRoundRectCallout">
            <a:avLst>
              <a:gd name="adj1" fmla="val 66210"/>
              <a:gd name="adj2" fmla="val -8237"/>
              <a:gd name="adj3" fmla="val 16667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w Cen MT" panose="020B0602020104020603" pitchFamily="34" charset="0"/>
              </a:rPr>
              <a:t>Here is the encrypted page you requested.</a:t>
            </a:r>
            <a:endParaRPr lang="en-US" sz="2400" i="1" dirty="0">
              <a:solidFill>
                <a:schemeClr val="tx1">
                  <a:lumMod val="50000"/>
                  <a:lumOff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53162" y="1203452"/>
            <a:ext cx="94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w Cen MT" panose="020B0602020104020603" pitchFamily="34" charset="0"/>
              </a:rPr>
              <a:t>Website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712878" y="4573666"/>
            <a:ext cx="898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w Cen MT" panose="020B0602020104020603" pitchFamily="34" charset="0"/>
              </a:rPr>
              <a:t>Firewall</a:t>
            </a:r>
          </a:p>
        </p:txBody>
      </p:sp>
      <p:pic>
        <p:nvPicPr>
          <p:cNvPr id="24" name="Picture 8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90" y="3412074"/>
            <a:ext cx="836487" cy="1126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6568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27778E-6 -3.20379E-6 C 0.00192 0.04927 0.00365 0.09831 0.00834 0.14735 C 0.0099 0.19177 0.01667 0.23988 0.00591 0.28221 C 0.00331 0.29216 -0.00711 0.29656 -0.01405 0.29794 C -0.02187 0.29933 -0.03767 0.30095 -0.03767 0.30095 C -0.04964 0.3065 -0.02482 0.2954 -0.05173 0.30419 C -0.05312 0.30465 -0.05381 0.30673 -0.0552 0.3072 C -0.07065 0.3139 -0.09617 0.31136 -0.11058 0.31205 C -0.12534 0.31807 -0.14339 0.31229 -0.15885 0.31043 C -0.17291 0.3065 -0.18402 0.30766 -0.19878 0.30882 C -0.20937 0.30835 -0.21996 0.30766 -0.23055 0.3072 C -0.25086 0.3065 -0.27135 0.3065 -0.29166 0.30558 C -0.30346 0.30511 -0.32708 0.30257 -0.32708 0.30257 C -0.3519 0.29771 -0.37968 0.29632 -0.40468 0.29632 " pathEditMode="relative" ptsTypes="fffffffffffff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3061847" y="3294506"/>
            <a:ext cx="1366221" cy="1366221"/>
          </a:xfrm>
          <a:prstGeom prst="ellipse">
            <a:avLst/>
          </a:prstGeom>
          <a:solidFill>
            <a:srgbClr val="FFC000">
              <a:alpha val="69804"/>
            </a:srgb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SSL Proxy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761" y="3493273"/>
            <a:ext cx="1007807" cy="955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916" y="1537379"/>
            <a:ext cx="793135" cy="913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>
            <a:stCxn id="5" idx="3"/>
          </p:cNvCxnSpPr>
          <p:nvPr/>
        </p:nvCxnSpPr>
        <p:spPr>
          <a:xfrm>
            <a:off x="2172568" y="3971113"/>
            <a:ext cx="4507931" cy="23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31985" y="4296667"/>
            <a:ext cx="1484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w Cen MT" panose="020B0602020104020603" pitchFamily="34" charset="0"/>
              </a:rPr>
              <a:t>SSL </a:t>
            </a:r>
            <a:r>
              <a:rPr lang="en-US" dirty="0" err="1">
                <a:latin typeface="Tw Cen MT" panose="020B0602020104020603" pitchFamily="34" charset="0"/>
              </a:rPr>
              <a:t>Decryptor</a:t>
            </a:r>
            <a:br>
              <a:rPr lang="en-US" dirty="0">
                <a:latin typeface="Tw Cen MT" panose="020B0602020104020603" pitchFamily="34" charset="0"/>
              </a:rPr>
            </a:br>
            <a:r>
              <a:rPr lang="en-US" dirty="0">
                <a:latin typeface="Tw Cen MT" panose="020B0602020104020603" pitchFamily="34" charset="0"/>
              </a:rPr>
              <a:t>(SSL Proxy)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71948" y="4352428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w Cen MT" panose="020B0602020104020603" pitchFamily="34" charset="0"/>
              </a:rPr>
              <a:t>User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336" y="3685363"/>
            <a:ext cx="7620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Straight Connector 17"/>
          <p:cNvCxnSpPr>
            <a:stCxn id="6" idx="2"/>
          </p:cNvCxnSpPr>
          <p:nvPr/>
        </p:nvCxnSpPr>
        <p:spPr>
          <a:xfrm flipH="1">
            <a:off x="7523483" y="2451323"/>
            <a:ext cx="1" cy="12340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6306486" y="2870974"/>
            <a:ext cx="2200276" cy="2200276"/>
            <a:chOff x="5963473" y="2743190"/>
            <a:chExt cx="2200276" cy="2200276"/>
          </a:xfrm>
        </p:grpSpPr>
        <p:pic>
          <p:nvPicPr>
            <p:cNvPr id="15" name="Picture 14" descr="C:\Users\ecoffey\AppData\Local\Temp\Rar$DRa0.400\30009_Device_cloud_white_default_256.png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3473" y="2743190"/>
              <a:ext cx="2200276" cy="2200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6490473" y="3730547"/>
              <a:ext cx="11462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Tw Cen MT" panose="020B0602020104020603" pitchFamily="34" charset="0"/>
                </a:rPr>
                <a:t>Internet</a:t>
              </a:r>
            </a:p>
          </p:txBody>
        </p:sp>
      </p:grpSp>
      <p:sp>
        <p:nvSpPr>
          <p:cNvPr id="19" name="Rounded Rectangular Callout 18"/>
          <p:cNvSpPr/>
          <p:nvPr/>
        </p:nvSpPr>
        <p:spPr>
          <a:xfrm>
            <a:off x="1668665" y="1129553"/>
            <a:ext cx="2902952" cy="2159527"/>
          </a:xfrm>
          <a:prstGeom prst="wedgeRoundRectCallout">
            <a:avLst>
              <a:gd name="adj1" fmla="val 19517"/>
              <a:gd name="adj2" fmla="val 65489"/>
              <a:gd name="adj3" fmla="val 16667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w Cen MT" panose="020B0602020104020603" pitchFamily="34" charset="0"/>
              </a:rPr>
              <a:t>Ahem.</a:t>
            </a:r>
            <a:br>
              <a:rPr lang="en-US" sz="2400" dirty="0">
                <a:solidFill>
                  <a:schemeClr val="tx1"/>
                </a:solidFill>
                <a:latin typeface="Tw Cen MT" panose="020B0602020104020603" pitchFamily="34" charset="0"/>
              </a:rPr>
            </a:br>
            <a:r>
              <a:rPr lang="en-US" sz="2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rPr>
              <a:t>“Here is the encrypted page you requested.”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053162" y="1203452"/>
            <a:ext cx="94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w Cen MT" panose="020B0602020104020603" pitchFamily="34" charset="0"/>
              </a:rPr>
              <a:t>Website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712878" y="4573666"/>
            <a:ext cx="898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w Cen MT" panose="020B0602020104020603" pitchFamily="34" charset="0"/>
              </a:rPr>
              <a:t>Firewall</a:t>
            </a:r>
          </a:p>
        </p:txBody>
      </p:sp>
      <p:pic>
        <p:nvPicPr>
          <p:cNvPr id="23" name="Picture 8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90" y="3412074"/>
            <a:ext cx="836487" cy="1126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2435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1.29077E-6 L -0.22882 -0.001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41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SSL Proxy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706178" y="1660222"/>
            <a:ext cx="6898316" cy="183067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Each time conversation passes the SSL proxy</a:t>
            </a:r>
          </a:p>
          <a:p>
            <a:pPr lvl="1"/>
            <a:r>
              <a:rPr lang="en-US" dirty="0"/>
              <a:t>Packet is unencrypted</a:t>
            </a:r>
          </a:p>
          <a:p>
            <a:pPr lvl="1"/>
            <a:r>
              <a:rPr lang="en-US" dirty="0"/>
              <a:t>Filtered/examined</a:t>
            </a:r>
          </a:p>
          <a:p>
            <a:pPr lvl="1"/>
            <a:r>
              <a:rPr lang="en-US" dirty="0"/>
              <a:t>Encrypted with </a:t>
            </a:r>
            <a:r>
              <a:rPr lang="en-US" i="1" dirty="0"/>
              <a:t>other </a:t>
            </a:r>
            <a:r>
              <a:rPr lang="en-US" dirty="0"/>
              <a:t>certificate</a:t>
            </a:r>
          </a:p>
          <a:p>
            <a:pPr lvl="1"/>
            <a:r>
              <a:rPr lang="en-US" dirty="0"/>
              <a:t>Sent on</a:t>
            </a:r>
          </a:p>
          <a:p>
            <a:r>
              <a:rPr lang="en-US" dirty="0"/>
              <a:t>Completely transparent to the end user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761" y="3493273"/>
            <a:ext cx="1007807" cy="955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916" y="1537379"/>
            <a:ext cx="793135" cy="913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>
            <a:stCxn id="5" idx="3"/>
          </p:cNvCxnSpPr>
          <p:nvPr/>
        </p:nvCxnSpPr>
        <p:spPr>
          <a:xfrm>
            <a:off x="2172568" y="3971113"/>
            <a:ext cx="4507931" cy="23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31985" y="4296667"/>
            <a:ext cx="1484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w Cen MT" panose="020B0602020104020603" pitchFamily="34" charset="0"/>
              </a:rPr>
              <a:t>SSL </a:t>
            </a:r>
            <a:r>
              <a:rPr lang="en-US" dirty="0" err="1">
                <a:latin typeface="Tw Cen MT" panose="020B0602020104020603" pitchFamily="34" charset="0"/>
              </a:rPr>
              <a:t>Decryptor</a:t>
            </a:r>
            <a:br>
              <a:rPr lang="en-US" dirty="0">
                <a:latin typeface="Tw Cen MT" panose="020B0602020104020603" pitchFamily="34" charset="0"/>
              </a:rPr>
            </a:br>
            <a:r>
              <a:rPr lang="en-US" dirty="0">
                <a:latin typeface="Tw Cen MT" panose="020B0602020104020603" pitchFamily="34" charset="0"/>
              </a:rPr>
              <a:t>(SSL Proxy)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71948" y="4352428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w Cen MT" panose="020B0602020104020603" pitchFamily="34" charset="0"/>
              </a:rPr>
              <a:t>User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336" y="3685363"/>
            <a:ext cx="7620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Straight Connector 17"/>
          <p:cNvCxnSpPr>
            <a:stCxn id="6" idx="2"/>
          </p:cNvCxnSpPr>
          <p:nvPr/>
        </p:nvCxnSpPr>
        <p:spPr>
          <a:xfrm flipH="1">
            <a:off x="7523483" y="2451323"/>
            <a:ext cx="1" cy="12340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6306486" y="2870974"/>
            <a:ext cx="2200276" cy="2200276"/>
            <a:chOff x="5963473" y="2743190"/>
            <a:chExt cx="2200276" cy="2200276"/>
          </a:xfrm>
        </p:grpSpPr>
        <p:pic>
          <p:nvPicPr>
            <p:cNvPr id="15" name="Picture 14" descr="C:\Users\ecoffey\AppData\Local\Temp\Rar$DRa0.400\30009_Device_cloud_white_default_256.png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3473" y="2743190"/>
              <a:ext cx="2200276" cy="2200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6490473" y="3730547"/>
              <a:ext cx="11462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Tw Cen MT" panose="020B0602020104020603" pitchFamily="34" charset="0"/>
                </a:rPr>
                <a:t>Internet</a:t>
              </a:r>
            </a:p>
          </p:txBody>
        </p:sp>
      </p:grpSp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90" y="3412074"/>
            <a:ext cx="836487" cy="1126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7053162" y="1203452"/>
            <a:ext cx="94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w Cen MT" panose="020B0602020104020603" pitchFamily="34" charset="0"/>
              </a:rPr>
              <a:t>Website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712878" y="4573666"/>
            <a:ext cx="898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w Cen MT" panose="020B0602020104020603" pitchFamily="34" charset="0"/>
              </a:rPr>
              <a:t>Firewall</a:t>
            </a:r>
          </a:p>
        </p:txBody>
      </p:sp>
    </p:spTree>
    <p:extLst>
      <p:ext uri="{BB962C8B-B14F-4D97-AF65-F5344CB8AC3E}">
        <p14:creationId xmlns:p14="http://schemas.microsoft.com/office/powerpoint/2010/main" val="18646956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SSL Proxy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686555" y="1577641"/>
            <a:ext cx="6292854" cy="1711908"/>
          </a:xfrm>
          <a:noFill/>
        </p:spPr>
        <p:txBody>
          <a:bodyPr>
            <a:normAutofit lnSpcReduction="10000"/>
          </a:bodyPr>
          <a:lstStyle/>
          <a:p>
            <a:r>
              <a:rPr lang="en-US" dirty="0"/>
              <a:t>How to tell if you’re behind an SSL proxy?</a:t>
            </a:r>
          </a:p>
          <a:p>
            <a:r>
              <a:rPr lang="en-US" dirty="0"/>
              <a:t>Check the certificate authority</a:t>
            </a:r>
          </a:p>
          <a:p>
            <a:r>
              <a:rPr lang="en-US" dirty="0"/>
              <a:t>If you’re talking to </a:t>
            </a:r>
            <a:r>
              <a:rPr lang="en-US" i="1" dirty="0"/>
              <a:t>amazon.com</a:t>
            </a:r>
            <a:r>
              <a:rPr lang="en-US" dirty="0"/>
              <a:t> but their certificate is internally signed, you’re behind a proxy!</a:t>
            </a:r>
          </a:p>
        </p:txBody>
      </p:sp>
      <p:sp>
        <p:nvSpPr>
          <p:cNvPr id="23" name="Oval 22"/>
          <p:cNvSpPr/>
          <p:nvPr/>
        </p:nvSpPr>
        <p:spPr>
          <a:xfrm>
            <a:off x="985553" y="3294506"/>
            <a:ext cx="1366221" cy="1366221"/>
          </a:xfrm>
          <a:prstGeom prst="ellipse">
            <a:avLst/>
          </a:prstGeom>
          <a:solidFill>
            <a:srgbClr val="FFC000">
              <a:alpha val="69804"/>
            </a:srgb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761" y="3493273"/>
            <a:ext cx="1007807" cy="955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916" y="1537379"/>
            <a:ext cx="793135" cy="913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>
            <a:stCxn id="5" idx="3"/>
          </p:cNvCxnSpPr>
          <p:nvPr/>
        </p:nvCxnSpPr>
        <p:spPr>
          <a:xfrm>
            <a:off x="2172568" y="3971113"/>
            <a:ext cx="4507931" cy="23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31985" y="4296667"/>
            <a:ext cx="1484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w Cen MT" panose="020B0602020104020603" pitchFamily="34" charset="0"/>
              </a:rPr>
              <a:t>SSL </a:t>
            </a:r>
            <a:r>
              <a:rPr lang="en-US" dirty="0" err="1">
                <a:latin typeface="Tw Cen MT" panose="020B0602020104020603" pitchFamily="34" charset="0"/>
              </a:rPr>
              <a:t>Decryptor</a:t>
            </a:r>
            <a:br>
              <a:rPr lang="en-US" dirty="0">
                <a:latin typeface="Tw Cen MT" panose="020B0602020104020603" pitchFamily="34" charset="0"/>
              </a:rPr>
            </a:br>
            <a:r>
              <a:rPr lang="en-US" dirty="0">
                <a:latin typeface="Tw Cen MT" panose="020B0602020104020603" pitchFamily="34" charset="0"/>
              </a:rPr>
              <a:t>(SSL Proxy)</a:t>
            </a:r>
          </a:p>
        </p:txBody>
      </p:sp>
      <p:sp>
        <p:nvSpPr>
          <p:cNvPr id="54" name="Rectangle 53"/>
          <p:cNvSpPr/>
          <p:nvPr/>
        </p:nvSpPr>
        <p:spPr>
          <a:xfrm rot="2396273">
            <a:off x="3033656" y="4037124"/>
            <a:ext cx="267270" cy="81438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371948" y="4352428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w Cen MT" panose="020B0602020104020603" pitchFamily="34" charset="0"/>
              </a:rPr>
              <a:t>User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336" y="3685363"/>
            <a:ext cx="7620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Straight Connector 17"/>
          <p:cNvCxnSpPr>
            <a:stCxn id="6" idx="2"/>
          </p:cNvCxnSpPr>
          <p:nvPr/>
        </p:nvCxnSpPr>
        <p:spPr>
          <a:xfrm flipH="1">
            <a:off x="7523483" y="2451323"/>
            <a:ext cx="1" cy="12340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90" y="3412074"/>
            <a:ext cx="836487" cy="1126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7053162" y="1203452"/>
            <a:ext cx="94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w Cen MT" panose="020B0602020104020603" pitchFamily="34" charset="0"/>
              </a:rPr>
              <a:t>Website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712878" y="4573666"/>
            <a:ext cx="898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w Cen MT" panose="020B0602020104020603" pitchFamily="34" charset="0"/>
              </a:rPr>
              <a:t>Firewall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603351" y="4153376"/>
            <a:ext cx="789985" cy="917874"/>
          </a:xfrm>
          <a:prstGeom prst="line">
            <a:avLst/>
          </a:prstGeom>
          <a:ln w="5715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686554" y="4448952"/>
            <a:ext cx="956414" cy="956414"/>
            <a:chOff x="-690890" y="2603352"/>
            <a:chExt cx="2972894" cy="2972894"/>
          </a:xfrm>
        </p:grpSpPr>
        <p:sp>
          <p:nvSpPr>
            <p:cNvPr id="4" name="Rectangle 3"/>
            <p:cNvSpPr/>
            <p:nvPr/>
          </p:nvSpPr>
          <p:spPr>
            <a:xfrm>
              <a:off x="-182880" y="2689412"/>
              <a:ext cx="1731981" cy="22535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8" name="Picture 4" descr="Related image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690890" y="2603352"/>
              <a:ext cx="2972894" cy="2972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0" name="Rectangle 59"/>
          <p:cNvSpPr/>
          <p:nvPr/>
        </p:nvSpPr>
        <p:spPr>
          <a:xfrm rot="1806164">
            <a:off x="6167639" y="3570423"/>
            <a:ext cx="267270" cy="81438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6306486" y="2870974"/>
            <a:ext cx="2200276" cy="2200276"/>
            <a:chOff x="5963473" y="2743190"/>
            <a:chExt cx="2200276" cy="2200276"/>
          </a:xfrm>
        </p:grpSpPr>
        <p:pic>
          <p:nvPicPr>
            <p:cNvPr id="15" name="Picture 14" descr="C:\Users\ecoffey\AppData\Local\Temp\Rar$DRa0.400\30009_Device_cloud_white_default_256.png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3473" y="2743190"/>
              <a:ext cx="2200276" cy="2200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6490473" y="3730547"/>
              <a:ext cx="11462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Tw Cen MT" panose="020B0602020104020603" pitchFamily="34" charset="0"/>
                </a:rPr>
                <a:t>Internet</a:t>
              </a:r>
            </a:p>
          </p:txBody>
        </p:sp>
      </p:grpSp>
      <p:sp>
        <p:nvSpPr>
          <p:cNvPr id="49" name="Freeform 48"/>
          <p:cNvSpPr/>
          <p:nvPr/>
        </p:nvSpPr>
        <p:spPr>
          <a:xfrm>
            <a:off x="2528047" y="2506532"/>
            <a:ext cx="4561242" cy="2975029"/>
          </a:xfrm>
          <a:custGeom>
            <a:avLst/>
            <a:gdLst>
              <a:gd name="connsiteX0" fmla="*/ 0 w 4561242"/>
              <a:gd name="connsiteY0" fmla="*/ 2614108 h 2975029"/>
              <a:gd name="connsiteX1" fmla="*/ 2377440 w 4561242"/>
              <a:gd name="connsiteY1" fmla="*/ 2969110 h 2975029"/>
              <a:gd name="connsiteX2" fmla="*/ 3227294 w 4561242"/>
              <a:gd name="connsiteY2" fmla="*/ 2355924 h 2975029"/>
              <a:gd name="connsiteX3" fmla="*/ 4561242 w 4561242"/>
              <a:gd name="connsiteY3" fmla="*/ 0 h 2975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61242" h="2975029">
                <a:moveTo>
                  <a:pt x="0" y="2614108"/>
                </a:moveTo>
                <a:cubicBezTo>
                  <a:pt x="919779" y="2813124"/>
                  <a:pt x="1839558" y="3012141"/>
                  <a:pt x="2377440" y="2969110"/>
                </a:cubicBezTo>
                <a:cubicBezTo>
                  <a:pt x="2915322" y="2926079"/>
                  <a:pt x="2863327" y="2850776"/>
                  <a:pt x="3227294" y="2355924"/>
                </a:cubicBezTo>
                <a:cubicBezTo>
                  <a:pt x="3591261" y="1861072"/>
                  <a:pt x="4076251" y="930536"/>
                  <a:pt x="4561242" y="0"/>
                </a:cubicBezTo>
              </a:path>
            </a:pathLst>
          </a:custGeom>
          <a:noFill/>
          <a:ln w="5715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1742859" y="4599146"/>
            <a:ext cx="1217830" cy="1204991"/>
            <a:chOff x="9606579" y="2785861"/>
            <a:chExt cx="2442116" cy="2416370"/>
          </a:xfrm>
        </p:grpSpPr>
        <p:sp>
          <p:nvSpPr>
            <p:cNvPr id="52" name="Oval 51"/>
            <p:cNvSpPr/>
            <p:nvPr/>
          </p:nvSpPr>
          <p:spPr>
            <a:xfrm>
              <a:off x="9692643" y="2861167"/>
              <a:ext cx="2259106" cy="22591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3" name="Picture 9" descr="C:\Users\Tommy\Downloads\pngfuel.com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6579" y="2785861"/>
              <a:ext cx="2442116" cy="24163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066852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710005" y="2870974"/>
            <a:ext cx="4561242" cy="220027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accent4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SSL Proxy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761" y="3493273"/>
            <a:ext cx="1007807" cy="955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916" y="1537379"/>
            <a:ext cx="793135" cy="913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>
            <a:stCxn id="5" idx="3"/>
          </p:cNvCxnSpPr>
          <p:nvPr/>
        </p:nvCxnSpPr>
        <p:spPr>
          <a:xfrm>
            <a:off x="2172568" y="3971113"/>
            <a:ext cx="4507931" cy="23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31985" y="4296667"/>
            <a:ext cx="1484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w Cen MT" panose="020B0602020104020603" pitchFamily="34" charset="0"/>
              </a:rPr>
              <a:t>SSL </a:t>
            </a:r>
            <a:r>
              <a:rPr lang="en-US" dirty="0" err="1">
                <a:latin typeface="Tw Cen MT" panose="020B0602020104020603" pitchFamily="34" charset="0"/>
              </a:rPr>
              <a:t>Decryptor</a:t>
            </a:r>
            <a:br>
              <a:rPr lang="en-US" dirty="0">
                <a:latin typeface="Tw Cen MT" panose="020B0602020104020603" pitchFamily="34" charset="0"/>
              </a:rPr>
            </a:br>
            <a:r>
              <a:rPr lang="en-US" dirty="0">
                <a:latin typeface="Tw Cen MT" panose="020B0602020104020603" pitchFamily="34" charset="0"/>
              </a:rPr>
              <a:t>(SSL Proxy)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71948" y="4352428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w Cen MT" panose="020B0602020104020603" pitchFamily="34" charset="0"/>
              </a:rPr>
              <a:t>User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336" y="3685363"/>
            <a:ext cx="7620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Straight Connector 17"/>
          <p:cNvCxnSpPr>
            <a:stCxn id="6" idx="2"/>
          </p:cNvCxnSpPr>
          <p:nvPr/>
        </p:nvCxnSpPr>
        <p:spPr>
          <a:xfrm flipH="1">
            <a:off x="7523483" y="2451323"/>
            <a:ext cx="1" cy="12340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6306486" y="2870974"/>
            <a:ext cx="2200276" cy="2200276"/>
            <a:chOff x="5963473" y="2743190"/>
            <a:chExt cx="2200276" cy="2200276"/>
          </a:xfrm>
        </p:grpSpPr>
        <p:pic>
          <p:nvPicPr>
            <p:cNvPr id="15" name="Picture 14" descr="C:\Users\ecoffey\AppData\Local\Temp\Rar$DRa0.400\30009_Device_cloud_white_default_256.png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3473" y="2743190"/>
              <a:ext cx="2200276" cy="2200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6490473" y="3730547"/>
              <a:ext cx="11462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Tw Cen MT" panose="020B0602020104020603" pitchFamily="34" charset="0"/>
                </a:rPr>
                <a:t>Internet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053162" y="1203452"/>
            <a:ext cx="94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w Cen MT" panose="020B0602020104020603" pitchFamily="34" charset="0"/>
              </a:rPr>
              <a:t>Website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12878" y="4573666"/>
            <a:ext cx="898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w Cen MT" panose="020B0602020104020603" pitchFamily="34" charset="0"/>
              </a:rPr>
              <a:t>Firewall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49590" y="2224643"/>
            <a:ext cx="4637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w Cen MT" panose="020B0602020104020603" pitchFamily="34" charset="0"/>
              </a:rPr>
              <a:t>Trusted internal network</a:t>
            </a:r>
            <a:br>
              <a:rPr lang="en-US" dirty="0">
                <a:latin typeface="Tw Cen MT" panose="020B0602020104020603" pitchFamily="34" charset="0"/>
              </a:rPr>
            </a:br>
            <a:r>
              <a:rPr lang="en-US" dirty="0">
                <a:latin typeface="Tw Cen MT" panose="020B0602020104020603" pitchFamily="34" charset="0"/>
              </a:rPr>
              <a:t>Certificate used by these two is internally signed</a:t>
            </a:r>
          </a:p>
        </p:txBody>
      </p:sp>
      <p:pic>
        <p:nvPicPr>
          <p:cNvPr id="22" name="Picture 8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90" y="3412074"/>
            <a:ext cx="836487" cy="1126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06368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710005" y="2870974"/>
            <a:ext cx="4561242" cy="220027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accent4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SSL Proxy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761" y="3493273"/>
            <a:ext cx="1007807" cy="955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916" y="1537379"/>
            <a:ext cx="793135" cy="913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>
            <a:stCxn id="5" idx="3"/>
          </p:cNvCxnSpPr>
          <p:nvPr/>
        </p:nvCxnSpPr>
        <p:spPr>
          <a:xfrm>
            <a:off x="2172568" y="3971113"/>
            <a:ext cx="4507931" cy="23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31985" y="4296667"/>
            <a:ext cx="1484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w Cen MT" panose="020B0602020104020603" pitchFamily="34" charset="0"/>
              </a:rPr>
              <a:t>SSL </a:t>
            </a:r>
            <a:r>
              <a:rPr lang="en-US" dirty="0" err="1">
                <a:latin typeface="Tw Cen MT" panose="020B0602020104020603" pitchFamily="34" charset="0"/>
              </a:rPr>
              <a:t>Decryptor</a:t>
            </a:r>
            <a:br>
              <a:rPr lang="en-US" dirty="0">
                <a:latin typeface="Tw Cen MT" panose="020B0602020104020603" pitchFamily="34" charset="0"/>
              </a:rPr>
            </a:br>
            <a:r>
              <a:rPr lang="en-US" dirty="0">
                <a:latin typeface="Tw Cen MT" panose="020B0602020104020603" pitchFamily="34" charset="0"/>
              </a:rPr>
              <a:t>(SSL Proxy)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71948" y="4352428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w Cen MT" panose="020B0602020104020603" pitchFamily="34" charset="0"/>
              </a:rPr>
              <a:t>User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336" y="3685363"/>
            <a:ext cx="7620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Straight Connector 17"/>
          <p:cNvCxnSpPr>
            <a:stCxn id="6" idx="2"/>
          </p:cNvCxnSpPr>
          <p:nvPr/>
        </p:nvCxnSpPr>
        <p:spPr>
          <a:xfrm flipH="1">
            <a:off x="7523483" y="2451323"/>
            <a:ext cx="1" cy="12340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6306486" y="2870974"/>
            <a:ext cx="2200276" cy="2200276"/>
            <a:chOff x="5963473" y="2743190"/>
            <a:chExt cx="2200276" cy="2200276"/>
          </a:xfrm>
        </p:grpSpPr>
        <p:pic>
          <p:nvPicPr>
            <p:cNvPr id="15" name="Picture 14" descr="C:\Users\ecoffey\AppData\Local\Temp\Rar$DRa0.400\30009_Device_cloud_white_default_256.png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3473" y="2743190"/>
              <a:ext cx="2200276" cy="2200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6490473" y="3730547"/>
              <a:ext cx="11462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Tw Cen MT" panose="020B0602020104020603" pitchFamily="34" charset="0"/>
                </a:rPr>
                <a:t>Internet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053162" y="1203452"/>
            <a:ext cx="94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w Cen MT" panose="020B0602020104020603" pitchFamily="34" charset="0"/>
              </a:rPr>
              <a:t>Website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12878" y="4573666"/>
            <a:ext cx="898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w Cen MT" panose="020B0602020104020603" pitchFamily="34" charset="0"/>
              </a:rPr>
              <a:t>Firewall</a:t>
            </a:r>
          </a:p>
        </p:txBody>
      </p:sp>
      <p:pic>
        <p:nvPicPr>
          <p:cNvPr id="26" name="Picture 8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90" y="3412074"/>
            <a:ext cx="836487" cy="1126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Left-Right Arrow 3"/>
          <p:cNvSpPr/>
          <p:nvPr/>
        </p:nvSpPr>
        <p:spPr>
          <a:xfrm rot="19993974">
            <a:off x="3807883" y="2268987"/>
            <a:ext cx="3540254" cy="1393098"/>
          </a:xfrm>
          <a:prstGeom prst="leftRightArrow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w Cen MT" panose="020B0602020104020603" pitchFamily="34" charset="0"/>
              </a:rPr>
              <a:t>Certificate used by these two</a:t>
            </a:r>
            <a:br>
              <a:rPr lang="en-US" sz="1600" dirty="0">
                <a:solidFill>
                  <a:schemeClr val="tx1"/>
                </a:solidFill>
                <a:latin typeface="Tw Cen MT" panose="020B0602020104020603" pitchFamily="34" charset="0"/>
              </a:rPr>
            </a:br>
            <a:r>
              <a:rPr lang="en-US" sz="1600" dirty="0">
                <a:solidFill>
                  <a:schemeClr val="tx1"/>
                </a:solidFill>
                <a:latin typeface="Tw Cen MT" panose="020B0602020104020603" pitchFamily="34" charset="0"/>
              </a:rPr>
              <a:t>is signed by Certificate Authority</a:t>
            </a:r>
          </a:p>
        </p:txBody>
      </p:sp>
    </p:spTree>
    <p:extLst>
      <p:ext uri="{BB962C8B-B14F-4D97-AF65-F5344CB8AC3E}">
        <p14:creationId xmlns:p14="http://schemas.microsoft.com/office/powerpoint/2010/main" val="3856970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gateways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Range of specialized devices that convert or connect different types of networks</a:t>
            </a:r>
          </a:p>
          <a:p>
            <a:r>
              <a:rPr lang="en-US" dirty="0"/>
              <a:t>Act as a bridge between networks of different purposes</a:t>
            </a:r>
          </a:p>
          <a:p>
            <a:pPr lvl="1"/>
            <a:r>
              <a:rPr lang="en-US" dirty="0"/>
              <a:t>POTS (Plain Old Telephone Service)-to-VoIP Ethernet devices</a:t>
            </a:r>
          </a:p>
          <a:p>
            <a:pPr lvl="1"/>
            <a:r>
              <a:rPr lang="en-US" dirty="0"/>
              <a:t>Streaming video controllers</a:t>
            </a:r>
          </a:p>
          <a:p>
            <a:pPr lvl="1"/>
            <a:r>
              <a:rPr lang="en-US" dirty="0"/>
              <a:t>Telephone to broadband internet (many cable internet providers also offer telephone service – these are media gateways)</a:t>
            </a:r>
          </a:p>
          <a:p>
            <a:r>
              <a:rPr lang="en-US" dirty="0"/>
              <a:t>Different media types often have different encoding and signaling formats</a:t>
            </a:r>
          </a:p>
          <a:p>
            <a:pPr lvl="1"/>
            <a:r>
              <a:rPr lang="en-US" dirty="0"/>
              <a:t>Media gateway handles the conversion automatically</a:t>
            </a:r>
          </a:p>
        </p:txBody>
      </p:sp>
    </p:spTree>
    <p:extLst>
      <p:ext uri="{BB962C8B-B14F-4D97-AF65-F5344CB8AC3E}">
        <p14:creationId xmlns:p14="http://schemas.microsoft.com/office/powerpoint/2010/main" val="34361210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599433" cy="1325563"/>
          </a:xfrm>
        </p:spPr>
        <p:txBody>
          <a:bodyPr/>
          <a:lstStyle/>
          <a:p>
            <a:r>
              <a:rPr lang="en-US" dirty="0"/>
              <a:t>Hardware Security Module (HSM)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Used to manage and securely manage and store keys</a:t>
            </a:r>
          </a:p>
          <a:p>
            <a:r>
              <a:rPr lang="en-US" dirty="0"/>
              <a:t>Crypto accelerators</a:t>
            </a:r>
          </a:p>
          <a:p>
            <a:pPr lvl="1"/>
            <a:r>
              <a:rPr lang="en-US" dirty="0"/>
              <a:t>Offload computational overheard (Like SSL)</a:t>
            </a:r>
          </a:p>
          <a:p>
            <a:pPr lvl="1"/>
            <a:r>
              <a:rPr lang="en-US" dirty="0"/>
              <a:t>Specialized hardware provides optimized performance</a:t>
            </a:r>
          </a:p>
          <a:p>
            <a:r>
              <a:rPr lang="en-US" dirty="0"/>
              <a:t>Used in large server/web </a:t>
            </a:r>
            <a:r>
              <a:rPr lang="en-US"/>
              <a:t>host environments </a:t>
            </a:r>
            <a:endParaRPr lang="en-US" dirty="0"/>
          </a:p>
          <a:p>
            <a:pPr lvl="1"/>
            <a:r>
              <a:rPr lang="en-US" dirty="0"/>
              <a:t>Server farms, clusters</a:t>
            </a:r>
          </a:p>
          <a:p>
            <a:pPr lvl="1"/>
            <a:r>
              <a:rPr lang="en-US" dirty="0"/>
              <a:t>Redundancy</a:t>
            </a:r>
          </a:p>
          <a:p>
            <a:pPr lvl="2"/>
            <a:r>
              <a:rPr lang="en-US" dirty="0"/>
              <a:t>In a server outage, keys are safe</a:t>
            </a:r>
          </a:p>
          <a:p>
            <a:r>
              <a:rPr lang="en-US" dirty="0"/>
              <a:t>HSMs can make tempting targets</a:t>
            </a:r>
          </a:p>
          <a:p>
            <a:pPr lvl="1"/>
            <a:r>
              <a:rPr lang="en-US" dirty="0"/>
              <a:t>Usually have built-in tamper protection</a:t>
            </a:r>
            <a:br>
              <a:rPr lang="en-US" dirty="0"/>
            </a:br>
            <a:r>
              <a:rPr lang="en-US" dirty="0"/>
              <a:t>and hardened network interfaces</a:t>
            </a:r>
          </a:p>
        </p:txBody>
      </p:sp>
      <p:pic>
        <p:nvPicPr>
          <p:cNvPr id="1026" name="Picture 2" descr="Image result for hardware security modu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948" y="3630212"/>
            <a:ext cx="3810000" cy="173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022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NTP Servers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1755752"/>
              </p:ext>
            </p:extLst>
          </p:nvPr>
        </p:nvGraphicFramePr>
        <p:xfrm>
          <a:off x="628650" y="1690689"/>
          <a:ext cx="8366124" cy="376129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887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8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87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19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w Cen MT" panose="020B0602020104020603" pitchFamily="34" charset="0"/>
                        </a:rPr>
                        <a:t>Name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w Cen MT" panose="020B0602020104020603" pitchFamily="34" charset="0"/>
                        </a:rPr>
                        <a:t>IP Address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w Cen MT" panose="020B0602020104020603" pitchFamily="34" charset="0"/>
                        </a:rPr>
                        <a:t>Location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936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effectLst/>
                          <a:latin typeface="Courier" panose="02060409020205020404" pitchFamily="49" charset="0"/>
                        </a:rPr>
                        <a:t>time-a-wwv.nist.gov</a:t>
                      </a:r>
                      <a:endParaRPr lang="en-US" sz="1600" dirty="0">
                        <a:latin typeface="Courier" panose="020604090202050204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effectLst/>
                          <a:latin typeface="Courier" panose="02060409020205020404" pitchFamily="49" charset="0"/>
                        </a:rPr>
                        <a:t>132.163.97.1</a:t>
                      </a:r>
                      <a:endParaRPr lang="en-US" sz="1600" dirty="0">
                        <a:latin typeface="Courier" panose="020604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WWV,</a:t>
                      </a:r>
                      <a:r>
                        <a:rPr lang="en-US" sz="1600" baseline="0" dirty="0"/>
                        <a:t> Fort Collins, CO</a:t>
                      </a:r>
                      <a:endParaRPr lang="en-US" sz="1600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9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effectLst/>
                          <a:latin typeface="Courier" panose="02060409020205020404" pitchFamily="49" charset="0"/>
                        </a:rPr>
                        <a:t>time-b-wwv.nist.gov</a:t>
                      </a:r>
                      <a:endParaRPr lang="en-US" sz="1600" dirty="0">
                        <a:latin typeface="Courier" panose="020604090202050204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effectLst/>
                          <a:latin typeface="Courier" panose="02060409020205020404" pitchFamily="49" charset="0"/>
                        </a:rPr>
                        <a:t>132.163.97.2</a:t>
                      </a:r>
                      <a:endParaRPr lang="en-US" sz="1600" dirty="0">
                        <a:latin typeface="Courier" panose="020604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WWV,</a:t>
                      </a:r>
                      <a:r>
                        <a:rPr lang="en-US" sz="1600" baseline="0" dirty="0"/>
                        <a:t> Fort Collins, CO</a:t>
                      </a:r>
                      <a:endParaRPr lang="en-US" sz="1600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9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effectLst/>
                          <a:latin typeface="Courier" panose="02060409020205020404" pitchFamily="49" charset="0"/>
                        </a:rPr>
                        <a:t>time-c-wwv.nist.gov</a:t>
                      </a:r>
                      <a:endParaRPr lang="en-US" sz="1600" dirty="0">
                        <a:latin typeface="Courier" panose="020604090202050204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effectLst/>
                          <a:latin typeface="Courier" panose="02060409020205020404" pitchFamily="49" charset="0"/>
                        </a:rPr>
                        <a:t>132.163.97.3</a:t>
                      </a:r>
                      <a:endParaRPr lang="en-US" sz="1600" dirty="0">
                        <a:latin typeface="Courier" panose="020604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WWV,</a:t>
                      </a:r>
                      <a:r>
                        <a:rPr lang="en-US" sz="1600" baseline="0" dirty="0"/>
                        <a:t> Fort Collins, CO</a:t>
                      </a:r>
                      <a:endParaRPr lang="en-US" sz="1600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9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effectLst/>
                          <a:latin typeface="Courier" panose="02060409020205020404" pitchFamily="49" charset="0"/>
                        </a:rPr>
                        <a:t>time-d-wwv.nist.gov</a:t>
                      </a:r>
                      <a:endParaRPr lang="en-US" sz="1600" dirty="0">
                        <a:latin typeface="Courier" panose="020604090202050204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effectLst/>
                          <a:latin typeface="Courier" panose="02060409020205020404" pitchFamily="49" charset="0"/>
                        </a:rPr>
                        <a:t>132.163.97.4</a:t>
                      </a:r>
                      <a:endParaRPr lang="en-US" sz="1600" dirty="0">
                        <a:latin typeface="Courier" panose="020604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WWV,</a:t>
                      </a:r>
                      <a:r>
                        <a:rPr lang="en-US" sz="1600" baseline="0" dirty="0"/>
                        <a:t> Fort Collins, CO</a:t>
                      </a:r>
                      <a:endParaRPr lang="en-US" sz="1600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9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effectLst/>
                          <a:latin typeface="Courier" panose="02060409020205020404" pitchFamily="49" charset="0"/>
                        </a:rPr>
                        <a:t>time-e-wwv.nist.gov</a:t>
                      </a:r>
                      <a:endParaRPr lang="en-US" sz="1600" dirty="0">
                        <a:latin typeface="Courier" panose="020604090202050204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effectLst/>
                          <a:latin typeface="Courier" panose="02060409020205020404" pitchFamily="49" charset="0"/>
                        </a:rPr>
                        <a:t>132.163.97.6</a:t>
                      </a:r>
                      <a:endParaRPr lang="en-US" sz="1600" dirty="0">
                        <a:latin typeface="Courier" panose="020604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WWV,</a:t>
                      </a:r>
                      <a:r>
                        <a:rPr lang="en-US" sz="1600" baseline="0" dirty="0"/>
                        <a:t> Fort Collins, CO</a:t>
                      </a:r>
                      <a:endParaRPr lang="en-US" sz="1600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1936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urier" panose="02060409020205020404" pitchFamily="49" charset="0"/>
                          <a:ea typeface="+mn-ea"/>
                          <a:cs typeface="+mn-cs"/>
                        </a:rPr>
                        <a:t>tick.usno.navy.mil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urier" panose="02060409020205020404" pitchFamily="49" charset="0"/>
                          <a:ea typeface="+mn-ea"/>
                          <a:cs typeface="+mn-cs"/>
                        </a:rPr>
                        <a:t>192.5.41.40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USNO, Washington, DC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1936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urier" panose="02060409020205020404" pitchFamily="49" charset="0"/>
                          <a:ea typeface="+mn-ea"/>
                          <a:cs typeface="+mn-cs"/>
                        </a:rPr>
                        <a:t>bonehed.lcs.mit.edu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urier" panose="02060409020205020404" pitchFamily="49" charset="0"/>
                          <a:ea typeface="+mn-ea"/>
                          <a:cs typeface="+mn-cs"/>
                        </a:rPr>
                        <a:t>18.6.4.105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MIT, Cambridge, MA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1936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urier" panose="02060409020205020404" pitchFamily="49" charset="0"/>
                          <a:ea typeface="+mn-ea"/>
                          <a:cs typeface="+mn-cs"/>
                        </a:rPr>
                        <a:t>tick.uh.edu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urier" panose="02060409020205020404" pitchFamily="49" charset="0"/>
                          <a:ea typeface="+mn-ea"/>
                          <a:cs typeface="+mn-cs"/>
                        </a:rPr>
                        <a:t>129.7.1.66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Univ</a:t>
                      </a:r>
                      <a:r>
                        <a:rPr lang="en-US" sz="1600" baseline="0" dirty="0"/>
                        <a:t> of Houston</a:t>
                      </a:r>
                      <a:r>
                        <a:rPr lang="en-US" sz="1600" dirty="0"/>
                        <a:t>, Houston, TX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1936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urier" panose="02060409020205020404" pitchFamily="49" charset="0"/>
                          <a:ea typeface="+mn-ea"/>
                          <a:cs typeface="+mn-cs"/>
                        </a:rPr>
                        <a:t>utcnist2.colorado.edu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urier" panose="02060409020205020404" pitchFamily="49" charset="0"/>
                          <a:ea typeface="+mn-ea"/>
                          <a:cs typeface="+mn-cs"/>
                        </a:rPr>
                        <a:t>128.138.188.172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Univ</a:t>
                      </a:r>
                      <a:r>
                        <a:rPr lang="en-US" sz="1600" dirty="0"/>
                        <a:t> of Colorado, Boulder,</a:t>
                      </a:r>
                      <a:r>
                        <a:rPr lang="en-US" sz="1600" baseline="0" dirty="0"/>
                        <a:t> CO</a:t>
                      </a:r>
                      <a:endParaRPr lang="en-US" sz="1600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1936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urier" panose="02060409020205020404" pitchFamily="49" charset="0"/>
                          <a:ea typeface="+mn-ea"/>
                          <a:cs typeface="+mn-cs"/>
                        </a:rPr>
                        <a:t>tick.ucla.edu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urier" panose="02060409020205020404" pitchFamily="49" charset="0"/>
                          <a:ea typeface="+mn-ea"/>
                          <a:cs typeface="+mn-cs"/>
                        </a:rPr>
                        <a:t>164.67.62.194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UCLA, Los Angeles, CA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0606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SSL and Certificates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Modern browsers contain list of trusted CAs</a:t>
            </a:r>
          </a:p>
          <a:p>
            <a:pPr lvl="1"/>
            <a:r>
              <a:rPr lang="en-US" dirty="0"/>
              <a:t>Mobile phones do too!</a:t>
            </a:r>
          </a:p>
          <a:p>
            <a:r>
              <a:rPr lang="en-US" dirty="0"/>
              <a:t>Browser won’t trust a site unless CA has signed the encryption certificate</a:t>
            </a:r>
          </a:p>
          <a:p>
            <a:r>
              <a:rPr lang="en-US" dirty="0"/>
              <a:t>CA has performed some checks</a:t>
            </a:r>
          </a:p>
          <a:p>
            <a:pPr lvl="1"/>
            <a:r>
              <a:rPr lang="en-US" dirty="0"/>
              <a:t>Checks DNS record, mailing address, business ID, etc.</a:t>
            </a:r>
          </a:p>
          <a:p>
            <a:r>
              <a:rPr lang="en-US" dirty="0"/>
              <a:t>Browser checks web server’s certificate</a:t>
            </a:r>
          </a:p>
          <a:p>
            <a:pPr lvl="1"/>
            <a:r>
              <a:rPr lang="en-US" dirty="0"/>
              <a:t>If signed by trusted CA, certificate is trusted</a:t>
            </a:r>
          </a:p>
          <a:p>
            <a:pPr lvl="1"/>
            <a:r>
              <a:rPr lang="en-US" dirty="0"/>
              <a:t>If not, certificate is tossed</a:t>
            </a:r>
          </a:p>
          <a:p>
            <a:r>
              <a:rPr lang="en-US" dirty="0"/>
              <a:t>Each CA’s business is build on being trustworthy</a:t>
            </a:r>
            <a:endParaRPr lang="en-US" u="sng" dirty="0"/>
          </a:p>
          <a:p>
            <a:pPr lvl="1"/>
            <a:r>
              <a:rPr lang="en-US" dirty="0"/>
              <a:t>If CA loses trustworthiness, they can (and do) go out of business!</a:t>
            </a:r>
          </a:p>
          <a:p>
            <a:pPr lvl="1"/>
            <a:r>
              <a:rPr lang="en-US" dirty="0"/>
              <a:t>In 2011, </a:t>
            </a:r>
            <a:r>
              <a:rPr lang="en-US" dirty="0" err="1"/>
              <a:t>DigiNotar</a:t>
            </a:r>
            <a:r>
              <a:rPr lang="en-US" dirty="0"/>
              <a:t> was hacked and were no longer trusted</a:t>
            </a:r>
          </a:p>
        </p:txBody>
      </p:sp>
    </p:spTree>
    <p:extLst>
      <p:ext uri="{BB962C8B-B14F-4D97-AF65-F5344CB8AC3E}">
        <p14:creationId xmlns:p14="http://schemas.microsoft.com/office/powerpoint/2010/main" val="1451680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SSL Accelerator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Encryption for SSL is computationally intense</a:t>
            </a:r>
          </a:p>
          <a:p>
            <a:pPr lvl="1"/>
            <a:r>
              <a:rPr lang="en-US" dirty="0"/>
              <a:t>For large scale web hosts, this can be a bottle neck to serving more users. Solution:</a:t>
            </a:r>
          </a:p>
          <a:p>
            <a:r>
              <a:rPr lang="en-US" dirty="0"/>
              <a:t>Offload the process to other hardware</a:t>
            </a:r>
          </a:p>
          <a:p>
            <a:pPr lvl="1"/>
            <a:r>
              <a:rPr lang="en-US" dirty="0"/>
              <a:t>Different, purpose-focused device</a:t>
            </a:r>
          </a:p>
          <a:p>
            <a:pPr lvl="1"/>
            <a:r>
              <a:rPr lang="en-US" dirty="0"/>
              <a:t>Cheaper to add multiple SSL Accelerators than to add more high availability web servers</a:t>
            </a:r>
          </a:p>
        </p:txBody>
      </p:sp>
    </p:spTree>
    <p:extLst>
      <p:ext uri="{BB962C8B-B14F-4D97-AF65-F5344CB8AC3E}">
        <p14:creationId xmlns:p14="http://schemas.microsoft.com/office/powerpoint/2010/main" val="496272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/>
          <p:cNvSpPr/>
          <p:nvPr/>
        </p:nvSpPr>
        <p:spPr>
          <a:xfrm>
            <a:off x="985553" y="3380570"/>
            <a:ext cx="1366221" cy="1366221"/>
          </a:xfrm>
          <a:prstGeom prst="ellipse">
            <a:avLst/>
          </a:prstGeom>
          <a:solidFill>
            <a:srgbClr val="FFC000">
              <a:alpha val="69804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SSL Accelerator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761" y="3493273"/>
            <a:ext cx="1007807" cy="955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>
            <a:stCxn id="4" idx="3"/>
            <a:endCxn id="8" idx="1"/>
          </p:cNvCxnSpPr>
          <p:nvPr/>
        </p:nvCxnSpPr>
        <p:spPr>
          <a:xfrm>
            <a:off x="2172568" y="3971113"/>
            <a:ext cx="25117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873" y="3054356"/>
            <a:ext cx="793135" cy="913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193" y="3516786"/>
            <a:ext cx="793135" cy="913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473" y="3973758"/>
            <a:ext cx="793135" cy="913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613" y="3022118"/>
            <a:ext cx="793135" cy="913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279" y="3149737"/>
            <a:ext cx="793135" cy="913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0374" y="4117471"/>
            <a:ext cx="793135" cy="913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870" y="3603361"/>
            <a:ext cx="793135" cy="913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502" y="4117471"/>
            <a:ext cx="793135" cy="913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/>
          <p:cNvCxnSpPr>
            <a:stCxn id="8" idx="3"/>
            <a:endCxn id="10" idx="1"/>
          </p:cNvCxnSpPr>
          <p:nvPr/>
        </p:nvCxnSpPr>
        <p:spPr>
          <a:xfrm>
            <a:off x="5446296" y="3971113"/>
            <a:ext cx="1002897" cy="26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652873" y="3786447"/>
            <a:ext cx="1676421" cy="369332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w Cen MT" panose="020B0602020104020603" pitchFamily="34" charset="0"/>
              </a:rPr>
              <a:t>Giant Web Host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87656" y="4296667"/>
            <a:ext cx="1688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w Cen MT" panose="020B0602020104020603" pitchFamily="34" charset="0"/>
              </a:rPr>
              <a:t>Gateway Router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71948" y="4352428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w Cen MT" panose="020B0602020104020603" pitchFamily="34" charset="0"/>
              </a:rPr>
              <a:t>User</a:t>
            </a:r>
          </a:p>
        </p:txBody>
      </p:sp>
      <p:sp>
        <p:nvSpPr>
          <p:cNvPr id="24" name="Rounded Rectangular Callout 23"/>
          <p:cNvSpPr/>
          <p:nvPr/>
        </p:nvSpPr>
        <p:spPr>
          <a:xfrm>
            <a:off x="1804010" y="1129553"/>
            <a:ext cx="2649656" cy="2159527"/>
          </a:xfrm>
          <a:prstGeom prst="wedgeRoundRectCallout">
            <a:avLst>
              <a:gd name="adj1" fmla="val -33419"/>
              <a:gd name="adj2" fmla="val 65489"/>
              <a:gd name="adj3" fmla="val 16667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w Cen MT" panose="020B0602020104020603" pitchFamily="34" charset="0"/>
              </a:rPr>
              <a:t>Hello big site!</a:t>
            </a:r>
            <a:br>
              <a:rPr lang="en-US" sz="2400" dirty="0">
                <a:solidFill>
                  <a:schemeClr val="tx1"/>
                </a:solidFill>
                <a:latin typeface="Tw Cen MT" panose="020B0602020104020603" pitchFamily="34" charset="0"/>
              </a:rPr>
            </a:br>
            <a:r>
              <a:rPr lang="en-US" sz="2400" dirty="0">
                <a:solidFill>
                  <a:schemeClr val="tx1"/>
                </a:solidFill>
                <a:latin typeface="Tw Cen MT" panose="020B0602020104020603" pitchFamily="34" charset="0"/>
              </a:rPr>
              <a:t>I want to use SSL.</a:t>
            </a:r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5065297" y="2775801"/>
            <a:ext cx="485649" cy="108831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893" y="2447189"/>
            <a:ext cx="82867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5225893" y="2108363"/>
            <a:ext cx="1619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w Cen MT" panose="020B0602020104020603" pitchFamily="34" charset="0"/>
              </a:rPr>
              <a:t>SSL Accelerator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296" y="3685363"/>
            <a:ext cx="7620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6031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46981E-8 L 0.36423 -3.46981E-8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1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/>
          <p:cNvSpPr/>
          <p:nvPr/>
        </p:nvSpPr>
        <p:spPr>
          <a:xfrm>
            <a:off x="4348847" y="3299778"/>
            <a:ext cx="1366221" cy="1366221"/>
          </a:xfrm>
          <a:prstGeom prst="ellipse">
            <a:avLst/>
          </a:prstGeom>
          <a:solidFill>
            <a:srgbClr val="FFC000">
              <a:alpha val="69804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SSL Accelerator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761" y="3493273"/>
            <a:ext cx="1007807" cy="955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H="1">
            <a:off x="5065297" y="2775801"/>
            <a:ext cx="485649" cy="108831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893" y="2447189"/>
            <a:ext cx="82867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>
            <a:stCxn id="4" idx="3"/>
            <a:endCxn id="8" idx="1"/>
          </p:cNvCxnSpPr>
          <p:nvPr/>
        </p:nvCxnSpPr>
        <p:spPr>
          <a:xfrm>
            <a:off x="2172568" y="3971113"/>
            <a:ext cx="25117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296" y="3685363"/>
            <a:ext cx="7620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873" y="3054356"/>
            <a:ext cx="793135" cy="913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193" y="3516786"/>
            <a:ext cx="793135" cy="913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473" y="3973758"/>
            <a:ext cx="793135" cy="913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613" y="3022118"/>
            <a:ext cx="793135" cy="913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279" y="3149737"/>
            <a:ext cx="793135" cy="913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0374" y="4117471"/>
            <a:ext cx="793135" cy="913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870" y="3603361"/>
            <a:ext cx="793135" cy="913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502" y="4117471"/>
            <a:ext cx="793135" cy="913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/>
          <p:cNvCxnSpPr>
            <a:stCxn id="8" idx="3"/>
            <a:endCxn id="10" idx="1"/>
          </p:cNvCxnSpPr>
          <p:nvPr/>
        </p:nvCxnSpPr>
        <p:spPr>
          <a:xfrm>
            <a:off x="5446296" y="3971113"/>
            <a:ext cx="1002897" cy="26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225893" y="2108363"/>
            <a:ext cx="1619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w Cen MT" panose="020B0602020104020603" pitchFamily="34" charset="0"/>
              </a:rPr>
              <a:t>SSL Accelerator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652873" y="3786447"/>
            <a:ext cx="1676421" cy="369332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w Cen MT" panose="020B0602020104020603" pitchFamily="34" charset="0"/>
              </a:rPr>
              <a:t>Giant Web Host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87656" y="4296667"/>
            <a:ext cx="1688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w Cen MT" panose="020B0602020104020603" pitchFamily="34" charset="0"/>
              </a:rPr>
              <a:t>Gateway Router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71948" y="4352428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w Cen MT" panose="020B0602020104020603" pitchFamily="34" charset="0"/>
              </a:rPr>
              <a:t>User</a:t>
            </a:r>
          </a:p>
        </p:txBody>
      </p:sp>
      <p:sp>
        <p:nvSpPr>
          <p:cNvPr id="24" name="Rounded Rectangular Callout 23"/>
          <p:cNvSpPr/>
          <p:nvPr/>
        </p:nvSpPr>
        <p:spPr>
          <a:xfrm>
            <a:off x="1804010" y="1129553"/>
            <a:ext cx="2649656" cy="2159527"/>
          </a:xfrm>
          <a:prstGeom prst="wedgeRoundRectCallout">
            <a:avLst>
              <a:gd name="adj1" fmla="val 51435"/>
              <a:gd name="adj2" fmla="val 69474"/>
              <a:gd name="adj3" fmla="val 16667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w Cen MT" panose="020B0602020104020603" pitchFamily="34" charset="0"/>
              </a:rPr>
              <a:t>Ok, we use SSL.</a:t>
            </a:r>
            <a:br>
              <a:rPr lang="en-US" sz="2400" dirty="0">
                <a:solidFill>
                  <a:schemeClr val="tx1"/>
                </a:solidFill>
                <a:latin typeface="Tw Cen MT" panose="020B0602020104020603" pitchFamily="34" charset="0"/>
              </a:rPr>
            </a:br>
            <a:r>
              <a:rPr lang="en-US" sz="2400" dirty="0">
                <a:solidFill>
                  <a:schemeClr val="tx1"/>
                </a:solidFill>
                <a:latin typeface="Tw Cen MT" panose="020B0602020104020603" pitchFamily="34" charset="0"/>
              </a:rPr>
              <a:t>We’re very busy, to begin please talk to our </a:t>
            </a:r>
            <a:br>
              <a:rPr lang="en-US" sz="2400" dirty="0">
                <a:solidFill>
                  <a:schemeClr val="tx1"/>
                </a:solidFill>
                <a:latin typeface="Tw Cen MT" panose="020B0602020104020603" pitchFamily="34" charset="0"/>
              </a:rPr>
            </a:br>
            <a:r>
              <a:rPr lang="en-US" sz="2400" dirty="0">
                <a:solidFill>
                  <a:schemeClr val="tx1"/>
                </a:solidFill>
                <a:latin typeface="Tw Cen MT" panose="020B0602020104020603" pitchFamily="34" charset="0"/>
              </a:rPr>
              <a:t>SSL Accelerator.</a:t>
            </a:r>
          </a:p>
        </p:txBody>
      </p:sp>
    </p:spTree>
    <p:extLst>
      <p:ext uri="{BB962C8B-B14F-4D97-AF65-F5344CB8AC3E}">
        <p14:creationId xmlns:p14="http://schemas.microsoft.com/office/powerpoint/2010/main" val="4018897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9926E-6 L 0.06459 -0.17788 " pathEditMode="relative" rAng="0" ptsTypes="AA">
                                      <p:cBhvr>
                                        <p:cTn id="6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29" y="-89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/>
          <p:cNvSpPr/>
          <p:nvPr/>
        </p:nvSpPr>
        <p:spPr>
          <a:xfrm>
            <a:off x="4957119" y="2092690"/>
            <a:ext cx="1366221" cy="1366221"/>
          </a:xfrm>
          <a:prstGeom prst="ellipse">
            <a:avLst/>
          </a:prstGeom>
          <a:solidFill>
            <a:srgbClr val="FFC000">
              <a:alpha val="69804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SSL Accelerator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761" y="3493273"/>
            <a:ext cx="1007807" cy="955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>
            <a:stCxn id="4" idx="3"/>
            <a:endCxn id="8" idx="1"/>
          </p:cNvCxnSpPr>
          <p:nvPr/>
        </p:nvCxnSpPr>
        <p:spPr>
          <a:xfrm>
            <a:off x="2172568" y="3971113"/>
            <a:ext cx="25117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873" y="3054356"/>
            <a:ext cx="793135" cy="913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193" y="3516786"/>
            <a:ext cx="793135" cy="913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473" y="3973758"/>
            <a:ext cx="793135" cy="913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613" y="3022118"/>
            <a:ext cx="793135" cy="913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279" y="3149737"/>
            <a:ext cx="793135" cy="913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0374" y="4117471"/>
            <a:ext cx="793135" cy="913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870" y="3603361"/>
            <a:ext cx="793135" cy="913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502" y="4117471"/>
            <a:ext cx="793135" cy="913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/>
          <p:cNvCxnSpPr>
            <a:stCxn id="8" idx="3"/>
            <a:endCxn id="10" idx="1"/>
          </p:cNvCxnSpPr>
          <p:nvPr/>
        </p:nvCxnSpPr>
        <p:spPr>
          <a:xfrm>
            <a:off x="5446296" y="3971113"/>
            <a:ext cx="1002897" cy="26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652873" y="3786447"/>
            <a:ext cx="1676421" cy="369332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w Cen MT" panose="020B0602020104020603" pitchFamily="34" charset="0"/>
              </a:rPr>
              <a:t>Giant Web Host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87656" y="4296667"/>
            <a:ext cx="1688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w Cen MT" panose="020B0602020104020603" pitchFamily="34" charset="0"/>
              </a:rPr>
              <a:t>Gateway Router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71948" y="4352428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w Cen MT" panose="020B0602020104020603" pitchFamily="34" charset="0"/>
              </a:rPr>
              <a:t>User</a:t>
            </a:r>
          </a:p>
        </p:txBody>
      </p:sp>
      <p:sp>
        <p:nvSpPr>
          <p:cNvPr id="24" name="Rounded Rectangular Callout 23"/>
          <p:cNvSpPr/>
          <p:nvPr/>
        </p:nvSpPr>
        <p:spPr>
          <a:xfrm>
            <a:off x="1804010" y="1129553"/>
            <a:ext cx="2649656" cy="2159527"/>
          </a:xfrm>
          <a:prstGeom prst="wedgeRoundRectCallout">
            <a:avLst>
              <a:gd name="adj1" fmla="val 79855"/>
              <a:gd name="adj2" fmla="val -7241"/>
              <a:gd name="adj3" fmla="val 16667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w Cen MT" panose="020B0602020104020603" pitchFamily="34" charset="0"/>
              </a:rPr>
              <a:t>Here’s our SSL certificate.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5065297" y="2775801"/>
            <a:ext cx="485649" cy="108831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893" y="2447189"/>
            <a:ext cx="82867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5225893" y="2108363"/>
            <a:ext cx="1619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w Cen MT" panose="020B0602020104020603" pitchFamily="34" charset="0"/>
              </a:rPr>
              <a:t>SSL Accelerator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296" y="3685363"/>
            <a:ext cx="7620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750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40042E-6 C -0.00382 0.01458 -0.00659 0.03123 -0.01302 0.04395 C -0.01458 0.05529 -0.01302 0.0495 -0.01892 0.06107 C -0.02083 0.06477 -0.02587 0.07056 -0.02587 0.07056 C -0.02864 0.08143 -0.0375 0.09531 -0.04357 0.1034 C -0.04392 0.10502 -0.04409 0.10664 -0.04479 0.10803 C -0.04566 0.10942 -0.04757 0.10965 -0.04826 0.11127 C -0.05503 0.12584 -0.04652 0.11705 -0.05416 0.12376 C -0.05555 0.12885 -0.05694 0.13417 -0.05764 0.13949 C -0.05816 0.14319 -0.05781 0.14712 -0.05885 0.15036 C -0.05937 0.15198 -0.06111 0.15244 -0.06232 0.1536 C -0.08316 0.15105 -0.08142 0.15059 -0.10833 0.15198 C -0.12482 0.15522 -0.14097 0.15823 -0.15764 0.15984 C -0.24427 0.1573 -0.33107 0.16308 -0.41771 0.16308 " pathEditMode="relative" ptsTypes="fffffffffffffA">
                                      <p:cBhvr>
                                        <p:cTn id="6" dur="1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/>
          <p:cNvSpPr/>
          <p:nvPr/>
        </p:nvSpPr>
        <p:spPr>
          <a:xfrm>
            <a:off x="985553" y="3380570"/>
            <a:ext cx="1366221" cy="1366221"/>
          </a:xfrm>
          <a:prstGeom prst="ellipse">
            <a:avLst/>
          </a:prstGeom>
          <a:solidFill>
            <a:srgbClr val="FFC000">
              <a:alpha val="69804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SSL Accelerator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761" y="3493273"/>
            <a:ext cx="1007807" cy="955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>
            <a:stCxn id="4" idx="3"/>
            <a:endCxn id="8" idx="1"/>
          </p:cNvCxnSpPr>
          <p:nvPr/>
        </p:nvCxnSpPr>
        <p:spPr>
          <a:xfrm>
            <a:off x="2172568" y="3971113"/>
            <a:ext cx="25117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873" y="3054356"/>
            <a:ext cx="793135" cy="913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193" y="3516786"/>
            <a:ext cx="793135" cy="913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473" y="3973758"/>
            <a:ext cx="793135" cy="913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613" y="3022118"/>
            <a:ext cx="793135" cy="913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279" y="3149737"/>
            <a:ext cx="793135" cy="913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0374" y="4117471"/>
            <a:ext cx="793135" cy="913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870" y="3603361"/>
            <a:ext cx="793135" cy="913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502" y="4117471"/>
            <a:ext cx="793135" cy="913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/>
          <p:cNvCxnSpPr>
            <a:stCxn id="8" idx="3"/>
            <a:endCxn id="10" idx="1"/>
          </p:cNvCxnSpPr>
          <p:nvPr/>
        </p:nvCxnSpPr>
        <p:spPr>
          <a:xfrm>
            <a:off x="5446296" y="3971113"/>
            <a:ext cx="1002897" cy="26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652873" y="3786447"/>
            <a:ext cx="1676421" cy="369332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w Cen MT" panose="020B0602020104020603" pitchFamily="34" charset="0"/>
              </a:rPr>
              <a:t>Giant Web Host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87656" y="4296667"/>
            <a:ext cx="1688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w Cen MT" panose="020B0602020104020603" pitchFamily="34" charset="0"/>
              </a:rPr>
              <a:t>Gateway Router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71948" y="4352428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w Cen MT" panose="020B0602020104020603" pitchFamily="34" charset="0"/>
              </a:rPr>
              <a:t>User</a:t>
            </a:r>
          </a:p>
        </p:txBody>
      </p:sp>
      <p:sp>
        <p:nvSpPr>
          <p:cNvPr id="24" name="Rounded Rectangular Callout 23"/>
          <p:cNvSpPr/>
          <p:nvPr/>
        </p:nvSpPr>
        <p:spPr>
          <a:xfrm>
            <a:off x="1804010" y="1129553"/>
            <a:ext cx="2649656" cy="2159527"/>
          </a:xfrm>
          <a:prstGeom prst="wedgeRoundRectCallout">
            <a:avLst>
              <a:gd name="adj1" fmla="val -33419"/>
              <a:gd name="adj2" fmla="val 65489"/>
              <a:gd name="adj3" fmla="val 16667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w Cen MT" panose="020B0602020104020603" pitchFamily="34" charset="0"/>
              </a:rPr>
              <a:t>Got it.</a:t>
            </a:r>
            <a:br>
              <a:rPr lang="en-US" sz="2400" dirty="0">
                <a:solidFill>
                  <a:schemeClr val="tx1"/>
                </a:solidFill>
                <a:latin typeface="Tw Cen MT" panose="020B0602020104020603" pitchFamily="34" charset="0"/>
              </a:rPr>
            </a:br>
            <a:r>
              <a:rPr lang="en-US" sz="2400" dirty="0">
                <a:solidFill>
                  <a:schemeClr val="tx1"/>
                </a:solidFill>
                <a:latin typeface="Tw Cen MT" panose="020B0602020104020603" pitchFamily="34" charset="0"/>
              </a:rPr>
              <a:t>Here’s an encrypted request using your key.</a:t>
            </a:r>
            <a:br>
              <a:rPr lang="en-US" sz="2400" dirty="0">
                <a:solidFill>
                  <a:schemeClr val="tx1"/>
                </a:solidFill>
                <a:latin typeface="Tw Cen MT" panose="020B0602020104020603" pitchFamily="34" charset="0"/>
              </a:rPr>
            </a:br>
            <a:endParaRPr lang="en-US" sz="2400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5065297" y="2775801"/>
            <a:ext cx="485649" cy="108831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893" y="2447189"/>
            <a:ext cx="82867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5225893" y="2108363"/>
            <a:ext cx="1619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w Cen MT" panose="020B0602020104020603" pitchFamily="34" charset="0"/>
              </a:rPr>
              <a:t>SSL Accelerator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296" y="3685363"/>
            <a:ext cx="7620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0246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46981E-8 L 0.37291 -0.0134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46" y="-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{CD351333-EDE0-594C-9ED9-5E48C971125A}tf10001119</Template>
  <TotalTime>2278</TotalTime>
  <Words>1135</Words>
  <Application>Microsoft Macintosh PowerPoint</Application>
  <PresentationFormat>On-screen Show (4:3)</PresentationFormat>
  <Paragraphs>239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Circe Light</vt:lpstr>
      <vt:lpstr>Courier</vt:lpstr>
      <vt:lpstr>Gill Sans MT</vt:lpstr>
      <vt:lpstr>Tw Cen MT</vt:lpstr>
      <vt:lpstr>Gallery</vt:lpstr>
      <vt:lpstr>PowerPoint Presentation</vt:lpstr>
      <vt:lpstr>Time synchronization</vt:lpstr>
      <vt:lpstr>Example NTP Servers</vt:lpstr>
      <vt:lpstr>SSL and Certificates</vt:lpstr>
      <vt:lpstr>SSL Accelerator</vt:lpstr>
      <vt:lpstr>SSL Accelerator</vt:lpstr>
      <vt:lpstr>SSL Accelerator</vt:lpstr>
      <vt:lpstr>SSL Accelerator</vt:lpstr>
      <vt:lpstr>SSL Accelerator</vt:lpstr>
      <vt:lpstr>SSL Accelerator</vt:lpstr>
      <vt:lpstr>SSL Accelerator</vt:lpstr>
      <vt:lpstr>SSL Decryptor</vt:lpstr>
      <vt:lpstr>SSL Proxy</vt:lpstr>
      <vt:lpstr>SSL Proxy</vt:lpstr>
      <vt:lpstr>SSL Proxy</vt:lpstr>
      <vt:lpstr>SSL Proxy</vt:lpstr>
      <vt:lpstr>SSL Proxy</vt:lpstr>
      <vt:lpstr>SSL Proxy</vt:lpstr>
      <vt:lpstr>SSL Proxy</vt:lpstr>
      <vt:lpstr>SSL Proxy</vt:lpstr>
      <vt:lpstr>SSL Proxy</vt:lpstr>
      <vt:lpstr>SSL Proxy</vt:lpstr>
      <vt:lpstr>SSL Proxy</vt:lpstr>
      <vt:lpstr>SSL Proxy</vt:lpstr>
      <vt:lpstr>SSL Proxy</vt:lpstr>
      <vt:lpstr>SSL Proxy</vt:lpstr>
      <vt:lpstr>SSL Proxy</vt:lpstr>
      <vt:lpstr>Media gateways</vt:lpstr>
      <vt:lpstr>Hardware Security Module (HSM)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Gober</dc:creator>
  <cp:keywords>cybersecurity, education</cp:keywords>
  <cp:lastModifiedBy>Richard Greene</cp:lastModifiedBy>
  <cp:revision>80</cp:revision>
  <dcterms:created xsi:type="dcterms:W3CDTF">2019-04-17T19:12:48Z</dcterms:created>
  <dcterms:modified xsi:type="dcterms:W3CDTF">2021-03-02T22:51:10Z</dcterms:modified>
  <cp:category>pptx, curriculum, cyber</cp:category>
</cp:coreProperties>
</file>