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7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1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4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F408428-9588-4140-A989-10A9AA6AF749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FECE-4211-4108-9ED6-1B021E8359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0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FC64-62BF-B245-A0AB-F6385E734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564B8-BBF4-5C48-BEEA-709ED07C4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Private Networks</a:t>
            </a:r>
          </a:p>
        </p:txBody>
      </p:sp>
    </p:spTree>
    <p:extLst>
      <p:ext uri="{BB962C8B-B14F-4D97-AF65-F5344CB8AC3E}">
        <p14:creationId xmlns:p14="http://schemas.microsoft.com/office/powerpoint/2010/main" val="146633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44486" cy="1325563"/>
          </a:xfrm>
        </p:spPr>
        <p:txBody>
          <a:bodyPr/>
          <a:lstStyle/>
          <a:p>
            <a:r>
              <a:rPr lang="en-US" dirty="0"/>
              <a:t>Encapsulation Security Payload (ESP)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599"/>
            <a:ext cx="8366760" cy="1871831"/>
          </a:xfrm>
        </p:spPr>
        <p:txBody>
          <a:bodyPr/>
          <a:lstStyle/>
          <a:p>
            <a:r>
              <a:rPr lang="en-US" dirty="0"/>
              <a:t>Encrypts packet</a:t>
            </a:r>
          </a:p>
          <a:p>
            <a:pPr lvl="1"/>
            <a:r>
              <a:rPr lang="en-US" dirty="0"/>
              <a:t>MD5, SHA-1, or SHA-2 for hash</a:t>
            </a:r>
          </a:p>
          <a:p>
            <a:pPr lvl="1"/>
            <a:r>
              <a:rPr lang="en-US" dirty="0"/>
              <a:t>3DES or AES for encryption</a:t>
            </a:r>
          </a:p>
          <a:p>
            <a:r>
              <a:rPr lang="en-US" dirty="0"/>
              <a:t>Adds header, trailer and </a:t>
            </a:r>
            <a:r>
              <a:rPr lang="en-US" i="1" dirty="0"/>
              <a:t>Integrity Check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9863"/>
              </p:ext>
            </p:extLst>
          </p:nvPr>
        </p:nvGraphicFramePr>
        <p:xfrm>
          <a:off x="68579" y="4968564"/>
          <a:ext cx="90068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New IP Header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ESP </a:t>
                      </a:r>
                      <a:r>
                        <a:rPr lang="en-US" sz="1800" b="0" baseline="0" dirty="0">
                          <a:latin typeface="Tw Cen MT" panose="020B0602020104020603" pitchFamily="34" charset="0"/>
                        </a:rPr>
                        <a:t>Header</a:t>
                      </a:r>
                      <a:endParaRPr lang="en-US" sz="18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IP Header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Data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ESP Trailer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Check Val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971394" y="4763796"/>
            <a:ext cx="3723939" cy="161365"/>
            <a:chOff x="2990626" y="4401670"/>
            <a:chExt cx="3723939" cy="161365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990626" y="4401670"/>
              <a:ext cx="0" cy="16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714565" y="4401670"/>
              <a:ext cx="0" cy="16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90626" y="4401670"/>
              <a:ext cx="3723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V="1">
            <a:off x="1671511" y="5378760"/>
            <a:ext cx="6237644" cy="132683"/>
            <a:chOff x="2990626" y="4401670"/>
            <a:chExt cx="3723939" cy="16136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990626" y="4401670"/>
              <a:ext cx="0" cy="16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714565" y="4401670"/>
              <a:ext cx="0" cy="16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990626" y="4401670"/>
              <a:ext cx="3723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348373" y="4394464"/>
            <a:ext cx="113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Encrypted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6124" y="551323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Authenticated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55990" y="3856617"/>
            <a:ext cx="5268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w Cen MT" panose="020B0602020104020603" pitchFamily="34" charset="0"/>
              </a:rPr>
              <a:t>IPSec</a:t>
            </a:r>
            <a:r>
              <a:rPr lang="en-US" sz="2400" b="1" dirty="0">
                <a:latin typeface="Tw Cen MT" panose="020B0602020104020603" pitchFamily="34" charset="0"/>
              </a:rPr>
              <a:t> Datagram with ESP (tunnel mode)</a:t>
            </a:r>
          </a:p>
        </p:txBody>
      </p:sp>
    </p:spTree>
    <p:extLst>
      <p:ext uri="{BB962C8B-B14F-4D97-AF65-F5344CB8AC3E}">
        <p14:creationId xmlns:p14="http://schemas.microsoft.com/office/powerpoint/2010/main" val="326014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pn concentrator 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24" y="4972745"/>
            <a:ext cx="3408376" cy="12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Private Network</a:t>
            </a:r>
          </a:p>
          <a:p>
            <a:pPr lvl="1"/>
            <a:r>
              <a:rPr lang="en-US" dirty="0"/>
              <a:t>Encrypted data over untrusted, public network</a:t>
            </a:r>
          </a:p>
          <a:p>
            <a:r>
              <a:rPr lang="en-US" dirty="0"/>
              <a:t>Concentrator</a:t>
            </a:r>
          </a:p>
          <a:p>
            <a:pPr lvl="1"/>
            <a:r>
              <a:rPr lang="en-US" dirty="0"/>
              <a:t>Device that handles encryption/decryption</a:t>
            </a:r>
          </a:p>
          <a:p>
            <a:pPr lvl="1"/>
            <a:r>
              <a:rPr lang="en-US" dirty="0"/>
              <a:t>Sometimes standalone, sometimes integrated in firewall</a:t>
            </a:r>
          </a:p>
          <a:p>
            <a:r>
              <a:rPr lang="en-US" dirty="0"/>
              <a:t>Hardware- or Software-based</a:t>
            </a:r>
          </a:p>
          <a:p>
            <a:r>
              <a:rPr lang="en-US" dirty="0"/>
              <a:t>Client software used to connect remotely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access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049" y="1861212"/>
            <a:ext cx="8366760" cy="1516828"/>
          </a:xfrm>
        </p:spPr>
        <p:txBody>
          <a:bodyPr/>
          <a:lstStyle/>
          <a:p>
            <a:r>
              <a:rPr lang="en-US" dirty="0"/>
              <a:t>Remote device connects to VPN concentrator</a:t>
            </a:r>
          </a:p>
          <a:p>
            <a:pPr lvl="1"/>
            <a:r>
              <a:rPr lang="en-US" dirty="0"/>
              <a:t>Provides private link to company network from afar</a:t>
            </a:r>
          </a:p>
          <a:p>
            <a:pPr lvl="1"/>
            <a:r>
              <a:rPr lang="en-US" dirty="0"/>
              <a:t>Trusted connection over untrusted network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61" y="370291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50" y="3429000"/>
            <a:ext cx="1045199" cy="120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02" y="4556792"/>
            <a:ext cx="632719" cy="8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7"/>
          <p:cNvSpPr/>
          <p:nvPr/>
        </p:nvSpPr>
        <p:spPr>
          <a:xfrm>
            <a:off x="5396881" y="3008729"/>
            <a:ext cx="3410174" cy="2743911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10" descr="C:\Users\ecoffey\AppData\Local\Temp\Rar$DRa0.443\30064_Device_rf_modem_default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27" y="3978583"/>
            <a:ext cx="772643" cy="7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 flipV="1">
            <a:off x="2261486" y="4364905"/>
            <a:ext cx="219194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968" y="4017799"/>
            <a:ext cx="1317478" cy="114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stCxn id="9" idx="3"/>
            <a:endCxn id="8" idx="2"/>
          </p:cNvCxnSpPr>
          <p:nvPr/>
        </p:nvCxnSpPr>
        <p:spPr>
          <a:xfrm>
            <a:off x="5226070" y="4364905"/>
            <a:ext cx="181389" cy="15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2035" y="5026893"/>
            <a:ext cx="855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Remote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Laptop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7830" y="4588706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VPN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Concentrator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77607" y="5375685"/>
            <a:ext cx="10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Company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Network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433814" y="3558301"/>
            <a:ext cx="1555336" cy="1555336"/>
            <a:chOff x="2031275" y="3105125"/>
            <a:chExt cx="1786697" cy="1786697"/>
          </a:xfrm>
        </p:grpSpPr>
        <p:pic>
          <p:nvPicPr>
            <p:cNvPr id="17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275" y="3105125"/>
              <a:ext cx="1786697" cy="178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452090" y="384704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73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SSL VPN (Secure Sockets Layer VPN)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common SSL/TLS protocol (</a:t>
            </a:r>
            <a:r>
              <a:rPr lang="en-US" dirty="0" err="1"/>
              <a:t>tcp</a:t>
            </a:r>
            <a:r>
              <a:rPr lang="en-US" dirty="0"/>
              <a:t>/443)</a:t>
            </a:r>
          </a:p>
          <a:p>
            <a:pPr lvl="1"/>
            <a:r>
              <a:rPr lang="en-US" dirty="0"/>
              <a:t>Common port, fewer connectivity issues</a:t>
            </a:r>
          </a:p>
          <a:p>
            <a:r>
              <a:rPr lang="en-US" dirty="0"/>
              <a:t>Authenticates users</a:t>
            </a:r>
          </a:p>
          <a:p>
            <a:pPr lvl="1"/>
            <a:r>
              <a:rPr lang="en-US" dirty="0"/>
              <a:t>No requirement for digital certificates or shared passwords (like </a:t>
            </a:r>
            <a:r>
              <a:rPr lang="en-US" dirty="0" err="1"/>
              <a:t>IPSec</a:t>
            </a:r>
            <a:r>
              <a:rPr lang="en-US" dirty="0"/>
              <a:t>)</a:t>
            </a:r>
          </a:p>
          <a:p>
            <a:r>
              <a:rPr lang="en-US" dirty="0"/>
              <a:t>Browser-based or VPN client software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74" y="4525956"/>
            <a:ext cx="3867150" cy="15144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0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13" idx="2"/>
          </p:cNvCxnSpPr>
          <p:nvPr/>
        </p:nvCxnSpPr>
        <p:spPr>
          <a:xfrm flipH="1">
            <a:off x="2823651" y="2805257"/>
            <a:ext cx="1" cy="76676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39828" y="3142159"/>
            <a:ext cx="1555336" cy="1555336"/>
            <a:chOff x="2031275" y="3179273"/>
            <a:chExt cx="1786697" cy="1786697"/>
          </a:xfrm>
        </p:grpSpPr>
        <p:pic>
          <p:nvPicPr>
            <p:cNvPr id="11" name="Picture 4" descr="C:\Users\ecoffey\AppData\Local\Temp\Rar$DRa0.400\30009_Device_cloud_white_default_256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275" y="3179273"/>
              <a:ext cx="1786697" cy="178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439731" y="3871765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Internet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tunnel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95313" y="3766495"/>
            <a:ext cx="3496235" cy="298849"/>
          </a:xfrm>
          <a:prstGeom prst="rect">
            <a:avLst/>
          </a:prstGeom>
          <a:solidFill>
            <a:srgbClr val="92D05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83621" y="4916511"/>
            <a:ext cx="10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Company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Network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39" y="1481282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>
            <a:endCxn id="11" idx="1"/>
          </p:cNvCxnSpPr>
          <p:nvPr/>
        </p:nvCxnSpPr>
        <p:spPr>
          <a:xfrm>
            <a:off x="1420009" y="3915919"/>
            <a:ext cx="519819" cy="3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7" idx="2"/>
          </p:cNvCxnSpPr>
          <p:nvPr/>
        </p:nvCxnSpPr>
        <p:spPr>
          <a:xfrm>
            <a:off x="3495164" y="3919827"/>
            <a:ext cx="1418309" cy="1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5" y="3254502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6"/>
          <p:cNvSpPr/>
          <p:nvPr/>
        </p:nvSpPr>
        <p:spPr>
          <a:xfrm>
            <a:off x="4902895" y="2549555"/>
            <a:ext cx="3410174" cy="274391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16" y="4097618"/>
            <a:ext cx="632719" cy="8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82" y="3558625"/>
            <a:ext cx="1317478" cy="114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64" y="2969826"/>
            <a:ext cx="1045199" cy="120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7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345630" y="3442121"/>
            <a:ext cx="2721684" cy="191302"/>
          </a:xfrm>
          <a:prstGeom prst="rect">
            <a:avLst/>
          </a:prstGeom>
          <a:solidFill>
            <a:srgbClr val="92D05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Site-to-Site </a:t>
            </a:r>
            <a:r>
              <a:rPr lang="en-US" dirty="0"/>
              <a:t>VPN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9256" y="2275435"/>
            <a:ext cx="12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Remote Site</a:t>
            </a:r>
          </a:p>
        </p:txBody>
      </p:sp>
      <p:sp>
        <p:nvSpPr>
          <p:cNvPr id="5" name="Cloud 4"/>
          <p:cNvSpPr/>
          <p:nvPr/>
        </p:nvSpPr>
        <p:spPr>
          <a:xfrm>
            <a:off x="6520918" y="2728392"/>
            <a:ext cx="2450889" cy="1972046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573" y="3332327"/>
            <a:ext cx="932874" cy="80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82" y="3288011"/>
            <a:ext cx="740080" cy="85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0556" y="4700438"/>
            <a:ext cx="193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Company Network</a:t>
            </a:r>
          </a:p>
        </p:txBody>
      </p:sp>
      <p:sp>
        <p:nvSpPr>
          <p:cNvPr id="10" name="Cloud 9"/>
          <p:cNvSpPr/>
          <p:nvPr/>
        </p:nvSpPr>
        <p:spPr>
          <a:xfrm>
            <a:off x="214957" y="2631528"/>
            <a:ext cx="2571274" cy="2068911"/>
          </a:xfrm>
          <a:prstGeom prst="clou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82" y="2825344"/>
            <a:ext cx="477071" cy="64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3" y="3452879"/>
            <a:ext cx="788081" cy="90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64" y="3216506"/>
            <a:ext cx="788081" cy="90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 descr="C:\Users\ecoffey\AppData\Local\Temp\Rar$DRa0.443\30064_Device_rf_modem_default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03" y="3148210"/>
            <a:ext cx="772643" cy="7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15406" y="3758333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VPN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Concentrator</a:t>
            </a:r>
          </a:p>
        </p:txBody>
      </p:sp>
      <p:pic>
        <p:nvPicPr>
          <p:cNvPr id="17" name="Picture 10" descr="C:\Users\ecoffey\AppData\Local\Temp\Rar$DRa0.443\30064_Device_rf_modem_default_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81" y="3147840"/>
            <a:ext cx="772643" cy="7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04483" y="2681531"/>
            <a:ext cx="136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VPN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Concentrator</a:t>
            </a:r>
          </a:p>
        </p:txBody>
      </p:sp>
      <p:cxnSp>
        <p:nvCxnSpPr>
          <p:cNvPr id="20" name="Straight Connector 19"/>
          <p:cNvCxnSpPr>
            <a:stCxn id="15" idx="3"/>
            <a:endCxn id="17" idx="1"/>
          </p:cNvCxnSpPr>
          <p:nvPr/>
        </p:nvCxnSpPr>
        <p:spPr>
          <a:xfrm flipV="1">
            <a:off x="3883646" y="3534162"/>
            <a:ext cx="1616435" cy="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17" idx="3"/>
          </p:cNvCxnSpPr>
          <p:nvPr/>
        </p:nvCxnSpPr>
        <p:spPr>
          <a:xfrm flipH="1" flipV="1">
            <a:off x="6272724" y="3534162"/>
            <a:ext cx="255796" cy="180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15" idx="1"/>
          </p:cNvCxnSpPr>
          <p:nvPr/>
        </p:nvCxnSpPr>
        <p:spPr>
          <a:xfrm flipV="1">
            <a:off x="2784088" y="3534532"/>
            <a:ext cx="326915" cy="131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8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err="1"/>
              <a:t>IPSec</a:t>
            </a:r>
            <a:r>
              <a:rPr lang="en-US" dirty="0"/>
              <a:t> (Internet Protocol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OSI Layer 3 Security</a:t>
            </a:r>
          </a:p>
          <a:p>
            <a:pPr lvl="1"/>
            <a:r>
              <a:rPr lang="en-US" dirty="0"/>
              <a:t>Encrypts every packet</a:t>
            </a:r>
          </a:p>
          <a:p>
            <a:r>
              <a:rPr lang="en-US" dirty="0"/>
              <a:t>Confidentiality and integrity</a:t>
            </a:r>
          </a:p>
          <a:p>
            <a:pPr lvl="1"/>
            <a:r>
              <a:rPr lang="en-US" dirty="0"/>
              <a:t>Encryption and packet signing</a:t>
            </a:r>
          </a:p>
          <a:p>
            <a:pPr lvl="2"/>
            <a:r>
              <a:rPr lang="en-US" dirty="0"/>
              <a:t>No “replay attack” possible (packets signed </a:t>
            </a:r>
            <a:r>
              <a:rPr lang="en-US"/>
              <a:t>and timestamped)</a:t>
            </a:r>
            <a:endParaRPr lang="en-US" dirty="0"/>
          </a:p>
          <a:p>
            <a:r>
              <a:rPr lang="en-US" dirty="0"/>
              <a:t>Standardized</a:t>
            </a:r>
          </a:p>
          <a:p>
            <a:pPr lvl="1"/>
            <a:r>
              <a:rPr lang="en-US" dirty="0"/>
              <a:t>Supported by most vendors</a:t>
            </a:r>
          </a:p>
          <a:p>
            <a:r>
              <a:rPr lang="en-US" dirty="0"/>
              <a:t>Two underlying </a:t>
            </a:r>
            <a:r>
              <a:rPr lang="en-US" dirty="0" err="1"/>
              <a:t>IPSec</a:t>
            </a:r>
            <a:r>
              <a:rPr lang="en-US" dirty="0"/>
              <a:t> protocols</a:t>
            </a:r>
          </a:p>
          <a:p>
            <a:pPr lvl="1"/>
            <a:r>
              <a:rPr lang="en-US" dirty="0"/>
              <a:t>Authentication Header (AH)</a:t>
            </a:r>
          </a:p>
          <a:p>
            <a:pPr lvl="1"/>
            <a:r>
              <a:rPr lang="en-US" dirty="0"/>
              <a:t>Encapsulation Security Payload (ESP)</a:t>
            </a:r>
          </a:p>
        </p:txBody>
      </p:sp>
    </p:spTree>
    <p:extLst>
      <p:ext uri="{BB962C8B-B14F-4D97-AF65-F5344CB8AC3E}">
        <p14:creationId xmlns:p14="http://schemas.microsoft.com/office/powerpoint/2010/main" val="184205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mode and tunnel mode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1497"/>
              </p:ext>
            </p:extLst>
          </p:nvPr>
        </p:nvGraphicFramePr>
        <p:xfrm>
          <a:off x="3238075" y="2225324"/>
          <a:ext cx="4297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w Cen MT" panose="020B0602020104020603" pitchFamily="34" charset="0"/>
                        </a:rPr>
                        <a:t>IP</a:t>
                      </a:r>
                      <a:r>
                        <a:rPr lang="en-US" b="0" baseline="0" dirty="0">
                          <a:latin typeface="Tw Cen MT" panose="020B0602020104020603" pitchFamily="34" charset="0"/>
                        </a:rPr>
                        <a:t> Header</a:t>
                      </a:r>
                      <a:endParaRPr lang="en-US" b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w Cen MT" panose="020B0602020104020603" pitchFamily="34" charset="0"/>
                        </a:rPr>
                        <a:t>Data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27560"/>
              </p:ext>
            </p:extLst>
          </p:nvPr>
        </p:nvGraphicFramePr>
        <p:xfrm>
          <a:off x="1688948" y="3426639"/>
          <a:ext cx="7406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IP</a:t>
                      </a:r>
                      <a:r>
                        <a:rPr lang="en-US" sz="1800" b="0" baseline="0" dirty="0">
                          <a:latin typeface="Tw Cen MT" panose="020B0602020104020603" pitchFamily="34" charset="0"/>
                        </a:rPr>
                        <a:t> Header</a:t>
                      </a:r>
                      <a:endParaRPr lang="en-US" sz="18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w Cen MT" panose="020B0602020104020603" pitchFamily="34" charset="0"/>
                        </a:rPr>
                        <a:t>IPSec</a:t>
                      </a:r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 Headers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Data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w Cen MT" panose="020B0602020104020603" pitchFamily="34" charset="0"/>
                        </a:rPr>
                        <a:t>IPSec</a:t>
                      </a:r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 Trailers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05804"/>
              </p:ext>
            </p:extLst>
          </p:nvPr>
        </p:nvGraphicFramePr>
        <p:xfrm>
          <a:off x="87811" y="4670986"/>
          <a:ext cx="9006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New IP Header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w Cen MT" panose="020B0602020104020603" pitchFamily="34" charset="0"/>
                        </a:rPr>
                        <a:t>IPSec</a:t>
                      </a:r>
                      <a:r>
                        <a:rPr lang="en-US" sz="1800" b="0" baseline="0" dirty="0">
                          <a:latin typeface="Tw Cen MT" panose="020B0602020104020603" pitchFamily="34" charset="0"/>
                        </a:rPr>
                        <a:t> Header</a:t>
                      </a:r>
                      <a:endParaRPr lang="en-US" sz="18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IP Header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Data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w Cen MT" panose="020B0602020104020603" pitchFamily="34" charset="0"/>
                        </a:rPr>
                        <a:t>IPSec</a:t>
                      </a:r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 Trailers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9567" y="1859287"/>
            <a:ext cx="16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Original Packet: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9709" y="3055187"/>
            <a:ext cx="17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Transport Mode: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820" y="4303074"/>
            <a:ext cx="14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Tunnel Mode:</a:t>
            </a:r>
          </a:p>
        </p:txBody>
      </p:sp>
    </p:spTree>
    <p:extLst>
      <p:ext uri="{BB962C8B-B14F-4D97-AF65-F5344CB8AC3E}">
        <p14:creationId xmlns:p14="http://schemas.microsoft.com/office/powerpoint/2010/main" val="417822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 (AH)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0695"/>
            <a:ext cx="8366760" cy="1570616"/>
          </a:xfrm>
        </p:spPr>
        <p:txBody>
          <a:bodyPr/>
          <a:lstStyle/>
          <a:p>
            <a:r>
              <a:rPr lang="en-US" dirty="0"/>
              <a:t>Hash of the packet and shared key</a:t>
            </a:r>
          </a:p>
          <a:p>
            <a:pPr lvl="1"/>
            <a:r>
              <a:rPr lang="en-US" dirty="0"/>
              <a:t>MD5, SHA-1, or SHA-2 are common</a:t>
            </a:r>
          </a:p>
          <a:p>
            <a:pPr lvl="1"/>
            <a:r>
              <a:rPr lang="en-US" dirty="0"/>
              <a:t>Adds the AH to the packet header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29519"/>
              </p:ext>
            </p:extLst>
          </p:nvPr>
        </p:nvGraphicFramePr>
        <p:xfrm>
          <a:off x="862387" y="3756556"/>
          <a:ext cx="7452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New IP Header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AH Header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IP Header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w Cen MT" panose="020B0602020104020603" pitchFamily="34" charset="0"/>
                        </a:rPr>
                        <a:t>Data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 flipV="1">
            <a:off x="883920" y="4175715"/>
            <a:ext cx="7410226" cy="134476"/>
            <a:chOff x="2990626" y="4401670"/>
            <a:chExt cx="3723939" cy="16136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990626" y="4401670"/>
              <a:ext cx="0" cy="16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714565" y="4401670"/>
              <a:ext cx="0" cy="161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90626" y="4401670"/>
              <a:ext cx="37239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95705" y="4322702"/>
            <a:ext cx="178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Authenticated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5100" y="2990619"/>
            <a:ext cx="578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IP Packet with Authentication (tunnel mode)</a:t>
            </a:r>
          </a:p>
        </p:txBody>
      </p:sp>
    </p:spTree>
    <p:extLst>
      <p:ext uri="{BB962C8B-B14F-4D97-AF65-F5344CB8AC3E}">
        <p14:creationId xmlns:p14="http://schemas.microsoft.com/office/powerpoint/2010/main" val="31581194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1984</TotalTime>
  <Words>313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Tw Cen MT</vt:lpstr>
      <vt:lpstr>Gallery</vt:lpstr>
      <vt:lpstr>Cybersecurity</vt:lpstr>
      <vt:lpstr>VPN</vt:lpstr>
      <vt:lpstr>Remote access VPN</vt:lpstr>
      <vt:lpstr>SSL VPN (Secure Sockets Layer VPN)</vt:lpstr>
      <vt:lpstr>Full tunnel</vt:lpstr>
      <vt:lpstr>Site-to-Site VPN</vt:lpstr>
      <vt:lpstr>IPSec (Internet Protocol Security)</vt:lpstr>
      <vt:lpstr>Transport mode and tunnel mode</vt:lpstr>
      <vt:lpstr>Authentication Header (AH)</vt:lpstr>
      <vt:lpstr>Encapsulation Security Payload (ESP)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65</cp:revision>
  <dcterms:created xsi:type="dcterms:W3CDTF">2019-04-17T19:12:48Z</dcterms:created>
  <dcterms:modified xsi:type="dcterms:W3CDTF">2021-01-24T18:27:30Z</dcterms:modified>
  <cp:category>pptx, curriculum, cyber</cp:category>
</cp:coreProperties>
</file>