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8"/>
  </p:notesMasterIdLst>
  <p:sldIdLst>
    <p:sldId id="274" r:id="rId2"/>
    <p:sldId id="257" r:id="rId3"/>
    <p:sldId id="268" r:id="rId4"/>
    <p:sldId id="258" r:id="rId5"/>
    <p:sldId id="265" r:id="rId6"/>
    <p:sldId id="267" r:id="rId7"/>
    <p:sldId id="259" r:id="rId8"/>
    <p:sldId id="269" r:id="rId9"/>
    <p:sldId id="261" r:id="rId10"/>
    <p:sldId id="272" r:id="rId11"/>
    <p:sldId id="271" r:id="rId12"/>
    <p:sldId id="260" r:id="rId13"/>
    <p:sldId id="270" r:id="rId14"/>
    <p:sldId id="262" r:id="rId15"/>
    <p:sldId id="263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94014" autoAdjust="0"/>
  </p:normalViewPr>
  <p:slideViewPr>
    <p:cSldViewPr snapToGrid="0">
      <p:cViewPr varScale="1">
        <p:scale>
          <a:sx n="91" d="100"/>
          <a:sy n="91" d="100"/>
        </p:scale>
        <p:origin x="37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F7F7D-C72F-49CC-B337-BA21CA700550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9C1D5DB1-C6B4-4F8F-87ED-82478EF0F8C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498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F7F7D-C72F-49CC-B337-BA21CA700550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5DB1-C6B4-4F8F-87ED-82478EF0F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77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F7F7D-C72F-49CC-B337-BA21CA700550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5DB1-C6B4-4F8F-87ED-82478EF0F8C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956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F7F7D-C72F-49CC-B337-BA21CA700550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5DB1-C6B4-4F8F-87ED-82478EF0F8C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37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F7F7D-C72F-49CC-B337-BA21CA700550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5DB1-C6B4-4F8F-87ED-82478EF0F8C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694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F7F7D-C72F-49CC-B337-BA21CA700550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5DB1-C6B4-4F8F-87ED-82478EF0F8C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26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F7F7D-C72F-49CC-B337-BA21CA700550}" type="datetimeFigureOut">
              <a:rPr lang="en-US" smtClean="0"/>
              <a:t>1/24/21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5DB1-C6B4-4F8F-87ED-82478EF0F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64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F7F7D-C72F-49CC-B337-BA21CA700550}" type="datetimeFigureOut">
              <a:rPr lang="en-US" smtClean="0"/>
              <a:t>1/24/21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5DB1-C6B4-4F8F-87ED-82478EF0F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95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F7F7D-C72F-49CC-B337-BA21CA700550}" type="datetimeFigureOut">
              <a:rPr lang="en-US" smtClean="0"/>
              <a:t>1/24/21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5DB1-C6B4-4F8F-87ED-82478EF0F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F7F7D-C72F-49CC-B337-BA21CA700550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5DB1-C6B4-4F8F-87ED-82478EF0F8C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31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8C9F7F7D-C72F-49CC-B337-BA21CA700550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5DB1-C6B4-4F8F-87ED-82478EF0F8C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11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85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380BE-4BA7-F84C-8A7A-AE53FCE2F2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661D8-F9D2-2443-9A15-35D1C88C87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Network Intrusion Detection and Prevention</a:t>
            </a:r>
          </a:p>
        </p:txBody>
      </p:sp>
    </p:spTree>
    <p:extLst>
      <p:ext uri="{BB962C8B-B14F-4D97-AF65-F5344CB8AC3E}">
        <p14:creationId xmlns:p14="http://schemas.microsoft.com/office/powerpoint/2010/main" val="1947419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Rule-based</a:t>
            </a:r>
          </a:p>
          <a:p>
            <a:pPr lvl="1"/>
            <a:r>
              <a:rPr lang="en-US" dirty="0"/>
              <a:t>Manually created set of rules</a:t>
            </a:r>
          </a:p>
          <a:p>
            <a:pPr lvl="1"/>
            <a:r>
              <a:rPr lang="en-US" dirty="0"/>
              <a:t>Requires constant tweaking and updating</a:t>
            </a:r>
          </a:p>
          <a:p>
            <a:pPr lvl="1"/>
            <a:r>
              <a:rPr lang="en-US" dirty="0"/>
              <a:t>Easily outdated</a:t>
            </a:r>
          </a:p>
          <a:p>
            <a:pPr lvl="1"/>
            <a:r>
              <a:rPr lang="en-US" dirty="0"/>
              <a:t>May require </a:t>
            </a:r>
            <a:r>
              <a:rPr lang="en-US" i="1" dirty="0"/>
              <a:t>thousands</a:t>
            </a:r>
            <a:r>
              <a:rPr lang="en-US" dirty="0"/>
              <a:t> of rules</a:t>
            </a:r>
          </a:p>
        </p:txBody>
      </p:sp>
      <p:pic>
        <p:nvPicPr>
          <p:cNvPr id="5" name="Picture 2" descr="Image result for rules">
            <a:extLst>
              <a:ext uri="{FF2B5EF4-FFF2-40B4-BE49-F238E27FC236}">
                <a16:creationId xmlns:a16="http://schemas.microsoft.com/office/drawing/2014/main" id="{DA6C928D-FAFA-4D53-9993-1FCAB8C63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9896">
            <a:off x="6948784" y="2979627"/>
            <a:ext cx="2059816" cy="310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00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Image result for blocks square ho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4" b="13332"/>
          <a:stretch/>
        </p:blipFill>
        <p:spPr bwMode="auto">
          <a:xfrm>
            <a:off x="2947482" y="4052689"/>
            <a:ext cx="3884172" cy="280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Signature-based</a:t>
            </a:r>
          </a:p>
          <a:p>
            <a:pPr lvl="1"/>
            <a:r>
              <a:rPr lang="en-US" dirty="0"/>
              <a:t>Uses pre-defined databases of known attacks (signatures)</a:t>
            </a:r>
          </a:p>
          <a:p>
            <a:pPr lvl="1"/>
            <a:r>
              <a:rPr lang="en-US" dirty="0"/>
              <a:t>Evaluates possible attacks based on matches</a:t>
            </a:r>
          </a:p>
          <a:p>
            <a:pPr lvl="1"/>
            <a:r>
              <a:rPr lang="en-US" dirty="0"/>
              <a:t>Requires signature database to be updated</a:t>
            </a:r>
          </a:p>
          <a:p>
            <a:pPr lvl="2"/>
            <a:r>
              <a:rPr lang="en-US" dirty="0"/>
              <a:t>Only as good as last update!</a:t>
            </a:r>
          </a:p>
        </p:txBody>
      </p:sp>
    </p:spTree>
    <p:extLst>
      <p:ext uri="{BB962C8B-B14F-4D97-AF65-F5344CB8AC3E}">
        <p14:creationId xmlns:p14="http://schemas.microsoft.com/office/powerpoint/2010/main" val="204400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135" y="2960542"/>
            <a:ext cx="3216421" cy="32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Behavior-/Anomaly-based</a:t>
            </a:r>
          </a:p>
          <a:p>
            <a:pPr lvl="1"/>
            <a:r>
              <a:rPr lang="en-US" dirty="0"/>
              <a:t>Does not start with signature database</a:t>
            </a:r>
          </a:p>
          <a:p>
            <a:pPr lvl="1"/>
            <a:r>
              <a:rPr lang="en-US" dirty="0"/>
              <a:t>Establishes what “normal” looks like</a:t>
            </a:r>
          </a:p>
          <a:p>
            <a:pPr lvl="1"/>
            <a:r>
              <a:rPr lang="en-US" dirty="0"/>
              <a:t>Any activity out of the norm is suspect and reported/learned</a:t>
            </a:r>
          </a:p>
          <a:p>
            <a:pPr lvl="1"/>
            <a:r>
              <a:rPr lang="en-US" dirty="0"/>
              <a:t>Become more effective over time</a:t>
            </a:r>
          </a:p>
          <a:p>
            <a:pPr lvl="1"/>
            <a:r>
              <a:rPr lang="en-US" dirty="0"/>
              <a:t>Quickly, easily adapt to changes</a:t>
            </a:r>
          </a:p>
          <a:p>
            <a:pPr lvl="1"/>
            <a:r>
              <a:rPr lang="en-US" dirty="0"/>
              <a:t>Constantly learning, evolving</a:t>
            </a:r>
          </a:p>
        </p:txBody>
      </p:sp>
    </p:spTree>
    <p:extLst>
      <p:ext uri="{BB962C8B-B14F-4D97-AF65-F5344CB8AC3E}">
        <p14:creationId xmlns:p14="http://schemas.microsoft.com/office/powerpoint/2010/main" val="1142168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Image result for toy robot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3" t="7020" r="18079" b="4883"/>
          <a:stretch/>
        </p:blipFill>
        <p:spPr bwMode="auto">
          <a:xfrm>
            <a:off x="6766559" y="1997612"/>
            <a:ext cx="2108499" cy="418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23402"/>
            <a:ext cx="6562165" cy="4800600"/>
          </a:xfrm>
        </p:spPr>
        <p:txBody>
          <a:bodyPr/>
          <a:lstStyle/>
          <a:p>
            <a:r>
              <a:rPr lang="en-US" dirty="0"/>
              <a:t>Heuristic-based</a:t>
            </a:r>
          </a:p>
          <a:p>
            <a:pPr lvl="1"/>
            <a:r>
              <a:rPr lang="en-US" dirty="0"/>
              <a:t>Similar to behavior / anomaly</a:t>
            </a:r>
          </a:p>
          <a:p>
            <a:pPr lvl="1"/>
            <a:r>
              <a:rPr lang="en-US" dirty="0"/>
              <a:t>Starts with predefined signatures</a:t>
            </a:r>
          </a:p>
          <a:p>
            <a:pPr lvl="1"/>
            <a:r>
              <a:rPr lang="en-US" dirty="0"/>
              <a:t>Dynamically alters signatures based on learning what “normal” looks like</a:t>
            </a:r>
          </a:p>
          <a:p>
            <a:pPr lvl="1"/>
            <a:r>
              <a:rPr lang="en-US" dirty="0"/>
              <a:t>Constantly learning, evolving</a:t>
            </a:r>
          </a:p>
        </p:txBody>
      </p:sp>
    </p:spTree>
    <p:extLst>
      <p:ext uri="{BB962C8B-B14F-4D97-AF65-F5344CB8AC3E}">
        <p14:creationId xmlns:p14="http://schemas.microsoft.com/office/powerpoint/2010/main" val="204400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IPS Rules</a:t>
            </a:r>
          </a:p>
        </p:txBody>
      </p:sp>
      <p:pic>
        <p:nvPicPr>
          <p:cNvPr id="15362" name="Picture 2" descr="Image result for IPS rules palo al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310" y="1945453"/>
            <a:ext cx="7566324" cy="43107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758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Image result for alarm bel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2" t="7341" r="7860" b="7469"/>
          <a:stretch/>
        </p:blipFill>
        <p:spPr bwMode="auto">
          <a:xfrm>
            <a:off x="5554495" y="2067951"/>
            <a:ext cx="3589506" cy="3549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positives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report that isn’t true</a:t>
            </a:r>
          </a:p>
          <a:p>
            <a:pPr lvl="1"/>
            <a:r>
              <a:rPr lang="en-US" dirty="0"/>
              <a:t>False alarm</a:t>
            </a:r>
          </a:p>
          <a:p>
            <a:pPr lvl="1"/>
            <a:r>
              <a:rPr lang="en-US" dirty="0"/>
              <a:t>Mistaken identity</a:t>
            </a:r>
          </a:p>
          <a:p>
            <a:r>
              <a:rPr lang="en-US" dirty="0"/>
              <a:t>Too often, leads to desensitization</a:t>
            </a:r>
          </a:p>
          <a:p>
            <a:pPr lvl="1"/>
            <a:r>
              <a:rPr lang="en-US" dirty="0"/>
              <a:t>“Crying wolf”</a:t>
            </a:r>
          </a:p>
          <a:p>
            <a:pPr lvl="1"/>
            <a:r>
              <a:rPr lang="en-US" dirty="0"/>
              <a:t>Ignoring alerts</a:t>
            </a:r>
          </a:p>
        </p:txBody>
      </p:sp>
    </p:spTree>
    <p:extLst>
      <p:ext uri="{BB962C8B-B14F-4D97-AF65-F5344CB8AC3E}">
        <p14:creationId xmlns:p14="http://schemas.microsoft.com/office/powerpoint/2010/main" val="3216528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Image result for watch tow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93" t="14369" r="31415" b="2987"/>
          <a:stretch/>
        </p:blipFill>
        <p:spPr bwMode="auto">
          <a:xfrm>
            <a:off x="7650518" y="2475914"/>
            <a:ext cx="1493481" cy="359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negatives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Missed identifying something that should’ve been caught</a:t>
            </a:r>
          </a:p>
          <a:p>
            <a:r>
              <a:rPr lang="en-US" dirty="0"/>
              <a:t>Malicious traffic got through</a:t>
            </a:r>
          </a:p>
          <a:p>
            <a:r>
              <a:rPr lang="en-US" dirty="0"/>
              <a:t>Difficult to detect false negatives</a:t>
            </a:r>
          </a:p>
          <a:p>
            <a:pPr lvl="1"/>
            <a:r>
              <a:rPr lang="en-US" dirty="0"/>
              <a:t>It’s silent. There’s no alert something went wrong!</a:t>
            </a:r>
          </a:p>
          <a:p>
            <a:r>
              <a:rPr lang="en-US" dirty="0"/>
              <a:t>Industry can provide catch/miss rate tests</a:t>
            </a:r>
          </a:p>
        </p:txBody>
      </p:sp>
    </p:spTree>
    <p:extLst>
      <p:ext uri="{BB962C8B-B14F-4D97-AF65-F5344CB8AC3E}">
        <p14:creationId xmlns:p14="http://schemas.microsoft.com/office/powerpoint/2010/main" val="2660394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752" y="2876715"/>
            <a:ext cx="3300248" cy="330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NIDS and NIPS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Network Intrusion Detection System</a:t>
            </a:r>
          </a:p>
          <a:p>
            <a:pPr lvl="1"/>
            <a:r>
              <a:rPr lang="en-US" dirty="0"/>
              <a:t>Alert and notify network operations, sound the alarm</a:t>
            </a:r>
          </a:p>
          <a:p>
            <a:r>
              <a:rPr lang="en-US" dirty="0"/>
              <a:t>Network Intrusion Prevention System</a:t>
            </a:r>
          </a:p>
          <a:p>
            <a:pPr lvl="1"/>
            <a:r>
              <a:rPr lang="en-US" dirty="0"/>
              <a:t>Stop the risk from entering network</a:t>
            </a:r>
          </a:p>
          <a:p>
            <a:r>
              <a:rPr lang="en-US" dirty="0"/>
              <a:t>Intrusions</a:t>
            </a:r>
          </a:p>
          <a:p>
            <a:pPr lvl="1"/>
            <a:r>
              <a:rPr lang="en-US" dirty="0"/>
              <a:t>OS exploits</a:t>
            </a:r>
          </a:p>
          <a:p>
            <a:pPr lvl="1"/>
            <a:r>
              <a:rPr lang="en-US" dirty="0"/>
              <a:t>Application exploits</a:t>
            </a:r>
          </a:p>
          <a:p>
            <a:pPr lvl="1"/>
            <a:r>
              <a:rPr lang="en-US" dirty="0"/>
              <a:t>Buffer overflows</a:t>
            </a:r>
          </a:p>
          <a:p>
            <a:pPr lvl="1"/>
            <a:r>
              <a:rPr lang="en-US" dirty="0"/>
              <a:t>Cross-site scripting</a:t>
            </a:r>
          </a:p>
          <a:p>
            <a:pPr lvl="1"/>
            <a:r>
              <a:rPr lang="en-US" dirty="0"/>
              <a:t>Remote access tools</a:t>
            </a:r>
          </a:p>
        </p:txBody>
      </p:sp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Image result for rubber b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662" y="4416253"/>
            <a:ext cx="4714875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In-Band versus Out-of-Band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In-Band</a:t>
            </a:r>
          </a:p>
          <a:p>
            <a:pPr lvl="1"/>
            <a:r>
              <a:rPr lang="en-US" dirty="0"/>
              <a:t>NIDS/NIPS in the traffic flow</a:t>
            </a:r>
          </a:p>
          <a:p>
            <a:pPr lvl="1"/>
            <a:r>
              <a:rPr lang="en-US" dirty="0"/>
              <a:t>Packets must traverse IDS/IPS</a:t>
            </a:r>
          </a:p>
          <a:p>
            <a:r>
              <a:rPr lang="en-US" dirty="0"/>
              <a:t>Out-of-Band</a:t>
            </a:r>
          </a:p>
          <a:p>
            <a:pPr lvl="1"/>
            <a:r>
              <a:rPr lang="en-US" dirty="0"/>
              <a:t>NIDS/NIPS </a:t>
            </a:r>
            <a:r>
              <a:rPr lang="en-US" u="sng" dirty="0"/>
              <a:t>not</a:t>
            </a:r>
            <a:r>
              <a:rPr lang="en-US" dirty="0"/>
              <a:t> in traffic flow</a:t>
            </a:r>
          </a:p>
          <a:p>
            <a:pPr lvl="1"/>
            <a:r>
              <a:rPr lang="en-US" dirty="0"/>
              <a:t>Copy of each packet is sent to IDS/IPS</a:t>
            </a:r>
          </a:p>
        </p:txBody>
      </p:sp>
    </p:spTree>
    <p:extLst>
      <p:ext uri="{BB962C8B-B14F-4D97-AF65-F5344CB8AC3E}">
        <p14:creationId xmlns:p14="http://schemas.microsoft.com/office/powerpoint/2010/main" val="4069354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Out-of-band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3319"/>
            <a:ext cx="8875059" cy="23149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Out-of-band</a:t>
            </a:r>
          </a:p>
          <a:p>
            <a:pPr lvl="1"/>
            <a:r>
              <a:rPr lang="en-US" dirty="0"/>
              <a:t>IPS not in traffic flow, receives copy of packets</a:t>
            </a:r>
          </a:p>
          <a:p>
            <a:r>
              <a:rPr lang="en-US" dirty="0"/>
              <a:t>IPS sends TCP RST (reset) to hosts when malicious traffic is found</a:t>
            </a:r>
          </a:p>
          <a:p>
            <a:pPr lvl="1"/>
            <a:r>
              <a:rPr lang="en-US" dirty="0"/>
              <a:t>Done after-the-fact</a:t>
            </a:r>
          </a:p>
          <a:p>
            <a:pPr lvl="1"/>
            <a:r>
              <a:rPr lang="en-US" dirty="0"/>
              <a:t>UDP has no reset</a:t>
            </a:r>
          </a:p>
          <a:p>
            <a:pPr lvl="2"/>
            <a:r>
              <a:rPr lang="en-US" dirty="0"/>
              <a:t>Prevents timely response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476" y="5717937"/>
            <a:ext cx="1053608" cy="999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285" y="4580346"/>
            <a:ext cx="853786" cy="84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>
            <a:stCxn id="7" idx="3"/>
            <a:endCxn id="5" idx="1"/>
          </p:cNvCxnSpPr>
          <p:nvPr/>
        </p:nvCxnSpPr>
        <p:spPr>
          <a:xfrm>
            <a:off x="6012262" y="4996086"/>
            <a:ext cx="514023" cy="5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0"/>
            <a:endCxn id="7" idx="2"/>
          </p:cNvCxnSpPr>
          <p:nvPr/>
        </p:nvCxnSpPr>
        <p:spPr>
          <a:xfrm flipV="1">
            <a:off x="5582280" y="5358036"/>
            <a:ext cx="6120" cy="3599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2"/>
            <a:endCxn id="7" idx="0"/>
          </p:cNvCxnSpPr>
          <p:nvPr/>
        </p:nvCxnSpPr>
        <p:spPr>
          <a:xfrm>
            <a:off x="5585934" y="4250076"/>
            <a:ext cx="2466" cy="3840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4141500" y="4634136"/>
            <a:ext cx="1870762" cy="723900"/>
            <a:chOff x="2892873" y="3667819"/>
            <a:chExt cx="1870762" cy="723900"/>
          </a:xfrm>
        </p:grpSpPr>
        <p:pic>
          <p:nvPicPr>
            <p:cNvPr id="7" name="Picture 10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5910" y="3667819"/>
              <a:ext cx="847725" cy="723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2892873" y="3722286"/>
              <a:ext cx="1023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w Cen MT" panose="020B0602020104020603" pitchFamily="34" charset="0"/>
                </a:rPr>
                <a:t>Switch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181121" y="3159063"/>
            <a:ext cx="809625" cy="1091013"/>
            <a:chOff x="1542421" y="3249110"/>
            <a:chExt cx="809625" cy="1091013"/>
          </a:xfrm>
        </p:grpSpPr>
        <p:pic>
          <p:nvPicPr>
            <p:cNvPr id="8" name="Picture 9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2421" y="3720998"/>
              <a:ext cx="809625" cy="619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1660135" y="3249110"/>
              <a:ext cx="5741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w Cen MT" panose="020B0602020104020603" pitchFamily="34" charset="0"/>
                </a:rPr>
                <a:t>IPS</a:t>
              </a:r>
            </a:p>
          </p:txBody>
        </p:sp>
      </p:grpSp>
      <p:sp>
        <p:nvSpPr>
          <p:cNvPr id="71" name="Oval 70"/>
          <p:cNvSpPr/>
          <p:nvPr/>
        </p:nvSpPr>
        <p:spPr>
          <a:xfrm>
            <a:off x="6727267" y="4795629"/>
            <a:ext cx="451821" cy="41111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1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57298E-7 L -0.14948 -0.00069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8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Out-of-band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63239"/>
            <a:ext cx="8875059" cy="2043953"/>
          </a:xfrm>
        </p:spPr>
        <p:txBody>
          <a:bodyPr>
            <a:normAutofit/>
          </a:bodyPr>
          <a:lstStyle/>
          <a:p>
            <a:r>
              <a:rPr lang="en-US" dirty="0"/>
              <a:t>IPS is not in traffic flow, switch sends copy of packets</a:t>
            </a:r>
          </a:p>
          <a:p>
            <a:r>
              <a:rPr lang="en-US" dirty="0"/>
              <a:t>IPS sends TCP RST (reset) to hosts when malicious traffic is found</a:t>
            </a:r>
          </a:p>
          <a:p>
            <a:pPr lvl="1"/>
            <a:r>
              <a:rPr lang="en-US" dirty="0"/>
              <a:t>Done after-the-fact</a:t>
            </a:r>
          </a:p>
          <a:p>
            <a:pPr lvl="1"/>
            <a:r>
              <a:rPr lang="en-US" dirty="0"/>
              <a:t>UDP has no reset</a:t>
            </a:r>
          </a:p>
          <a:p>
            <a:pPr lvl="2"/>
            <a:r>
              <a:rPr lang="en-US" dirty="0"/>
              <a:t>Prevents timely response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E845C8C-0DBC-4175-A7D1-EF5FB051A117}"/>
              </a:ext>
            </a:extLst>
          </p:cNvPr>
          <p:cNvGrpSpPr/>
          <p:nvPr/>
        </p:nvGrpSpPr>
        <p:grpSpPr>
          <a:xfrm>
            <a:off x="4141969" y="3157564"/>
            <a:ext cx="3238571" cy="3557985"/>
            <a:chOff x="4141969" y="3157564"/>
            <a:chExt cx="3238571" cy="3557985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5945" y="5716438"/>
              <a:ext cx="1053608" cy="999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6754" y="4578847"/>
              <a:ext cx="853786" cy="841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" name="Straight Connector 9"/>
            <p:cNvCxnSpPr>
              <a:stCxn id="7" idx="3"/>
              <a:endCxn id="5" idx="1"/>
            </p:cNvCxnSpPr>
            <p:nvPr/>
          </p:nvCxnSpPr>
          <p:spPr>
            <a:xfrm>
              <a:off x="6012731" y="4994587"/>
              <a:ext cx="514023" cy="50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0"/>
              <a:endCxn id="7" idx="2"/>
            </p:cNvCxnSpPr>
            <p:nvPr/>
          </p:nvCxnSpPr>
          <p:spPr>
            <a:xfrm flipV="1">
              <a:off x="5582749" y="5356537"/>
              <a:ext cx="6120" cy="3599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2"/>
              <a:endCxn id="7" idx="0"/>
            </p:cNvCxnSpPr>
            <p:nvPr/>
          </p:nvCxnSpPr>
          <p:spPr>
            <a:xfrm>
              <a:off x="5586403" y="4248577"/>
              <a:ext cx="2466" cy="3840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4141969" y="4632637"/>
              <a:ext cx="1870762" cy="723900"/>
              <a:chOff x="2892873" y="3667819"/>
              <a:chExt cx="1870762" cy="723900"/>
            </a:xfrm>
          </p:grpSpPr>
          <p:pic>
            <p:nvPicPr>
              <p:cNvPr id="7" name="Picture 10"/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15910" y="3667819"/>
                <a:ext cx="847725" cy="723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892873" y="3722286"/>
                <a:ext cx="10230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Tw Cen MT" panose="020B0602020104020603" pitchFamily="34" charset="0"/>
                  </a:rPr>
                  <a:t>Switch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5181590" y="3157564"/>
              <a:ext cx="809625" cy="1091013"/>
              <a:chOff x="1542421" y="3249110"/>
              <a:chExt cx="809625" cy="1091013"/>
            </a:xfrm>
          </p:grpSpPr>
          <p:pic>
            <p:nvPicPr>
              <p:cNvPr id="8" name="Picture 9"/>
              <p:cNvPicPr>
                <a:picLocks noChangeAspect="1" noChangeArrowheads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2421" y="3720998"/>
                <a:ext cx="809625" cy="619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1660135" y="3249110"/>
                <a:ext cx="5741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Tw Cen MT" panose="020B0602020104020603" pitchFamily="34" charset="0"/>
                  </a:rPr>
                  <a:t>IPS</a:t>
                </a:r>
              </a:p>
            </p:txBody>
          </p:sp>
        </p:grpSp>
        <p:sp>
          <p:nvSpPr>
            <p:cNvPr id="71" name="Oval 70"/>
            <p:cNvSpPr/>
            <p:nvPr/>
          </p:nvSpPr>
          <p:spPr>
            <a:xfrm>
              <a:off x="5354519" y="4794130"/>
              <a:ext cx="451821" cy="41111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356838" y="4794130"/>
              <a:ext cx="451821" cy="41111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0758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Out-of-band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4430"/>
            <a:ext cx="8875059" cy="2043953"/>
          </a:xfrm>
        </p:spPr>
        <p:txBody>
          <a:bodyPr>
            <a:normAutofit/>
          </a:bodyPr>
          <a:lstStyle/>
          <a:p>
            <a:r>
              <a:rPr lang="en-US" dirty="0"/>
              <a:t>IPS is not in traffic flow, switch sends copy of packets</a:t>
            </a:r>
          </a:p>
          <a:p>
            <a:r>
              <a:rPr lang="en-US" dirty="0"/>
              <a:t>IPS sends TCP RST (reset) to hosts when malicious traffic is found</a:t>
            </a:r>
          </a:p>
          <a:p>
            <a:pPr lvl="1"/>
            <a:r>
              <a:rPr lang="en-US" dirty="0"/>
              <a:t>Done after-the-fact</a:t>
            </a:r>
          </a:p>
          <a:p>
            <a:pPr lvl="1"/>
            <a:r>
              <a:rPr lang="en-US" dirty="0"/>
              <a:t>UDP has no reset</a:t>
            </a:r>
          </a:p>
          <a:p>
            <a:pPr lvl="2"/>
            <a:r>
              <a:rPr lang="en-US" dirty="0"/>
              <a:t>Prevents timely response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74B4AF2-9630-4A0D-B4EA-DB7D02FAC97D}"/>
              </a:ext>
            </a:extLst>
          </p:cNvPr>
          <p:cNvGrpSpPr/>
          <p:nvPr/>
        </p:nvGrpSpPr>
        <p:grpSpPr>
          <a:xfrm>
            <a:off x="4141969" y="3173506"/>
            <a:ext cx="3238571" cy="3557985"/>
            <a:chOff x="3694173" y="2161414"/>
            <a:chExt cx="3238571" cy="3557985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149" y="4720288"/>
              <a:ext cx="1053608" cy="999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8958" y="3582697"/>
              <a:ext cx="853786" cy="841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" name="Straight Connector 9"/>
            <p:cNvCxnSpPr>
              <a:stCxn id="7" idx="3"/>
              <a:endCxn id="5" idx="1"/>
            </p:cNvCxnSpPr>
            <p:nvPr/>
          </p:nvCxnSpPr>
          <p:spPr>
            <a:xfrm>
              <a:off x="5564935" y="3998437"/>
              <a:ext cx="514023" cy="50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0"/>
              <a:endCxn id="7" idx="2"/>
            </p:cNvCxnSpPr>
            <p:nvPr/>
          </p:nvCxnSpPr>
          <p:spPr>
            <a:xfrm flipV="1">
              <a:off x="5134953" y="4360387"/>
              <a:ext cx="6120" cy="3599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2"/>
              <a:endCxn id="7" idx="0"/>
            </p:cNvCxnSpPr>
            <p:nvPr/>
          </p:nvCxnSpPr>
          <p:spPr>
            <a:xfrm>
              <a:off x="5138607" y="3252427"/>
              <a:ext cx="2466" cy="3840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3694173" y="3636487"/>
              <a:ext cx="1870762" cy="723900"/>
              <a:chOff x="2892873" y="3667819"/>
              <a:chExt cx="1870762" cy="723900"/>
            </a:xfrm>
          </p:grpSpPr>
          <p:pic>
            <p:nvPicPr>
              <p:cNvPr id="7" name="Picture 10"/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15910" y="3667819"/>
                <a:ext cx="847725" cy="723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892873" y="3722286"/>
                <a:ext cx="10230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Tw Cen MT" panose="020B0602020104020603" pitchFamily="34" charset="0"/>
                  </a:rPr>
                  <a:t>Switch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4733794" y="2161414"/>
              <a:ext cx="809625" cy="1091013"/>
              <a:chOff x="1542421" y="3249110"/>
              <a:chExt cx="809625" cy="1091013"/>
            </a:xfrm>
          </p:grpSpPr>
          <p:pic>
            <p:nvPicPr>
              <p:cNvPr id="8" name="Picture 9"/>
              <p:cNvPicPr>
                <a:picLocks noChangeAspect="1" noChangeArrowheads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2421" y="3720998"/>
                <a:ext cx="809625" cy="619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1660135" y="3249110"/>
                <a:ext cx="5741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Tw Cen MT" panose="020B0602020104020603" pitchFamily="34" charset="0"/>
                  </a:rPr>
                  <a:t>IPS</a:t>
                </a:r>
              </a:p>
            </p:txBody>
          </p:sp>
        </p:grpSp>
        <p:pic>
          <p:nvPicPr>
            <p:cNvPr id="18" name="Picture 2" descr="Image result for alert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2258" y="2508055"/>
              <a:ext cx="474338" cy="434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Oval 18"/>
            <p:cNvSpPr/>
            <p:nvPr/>
          </p:nvSpPr>
          <p:spPr>
            <a:xfrm>
              <a:off x="4909042" y="2737310"/>
              <a:ext cx="451821" cy="41111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909042" y="2739768"/>
              <a:ext cx="451821" cy="41111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1073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In-band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91757"/>
            <a:ext cx="8366760" cy="2102624"/>
          </a:xfrm>
        </p:spPr>
        <p:txBody>
          <a:bodyPr>
            <a:normAutofit/>
          </a:bodyPr>
          <a:lstStyle/>
          <a:p>
            <a:r>
              <a:rPr lang="en-US" dirty="0"/>
              <a:t>In-band</a:t>
            </a:r>
          </a:p>
          <a:p>
            <a:pPr lvl="1"/>
            <a:r>
              <a:rPr lang="en-US" dirty="0"/>
              <a:t>IPS is in traffic flow</a:t>
            </a:r>
          </a:p>
          <a:p>
            <a:r>
              <a:rPr lang="en-US" dirty="0"/>
              <a:t>Malicious traffic identified</a:t>
            </a:r>
          </a:p>
          <a:p>
            <a:pPr lvl="1"/>
            <a:r>
              <a:rPr lang="en-US" dirty="0"/>
              <a:t>Packet not allowed on network</a:t>
            </a:r>
          </a:p>
          <a:p>
            <a:pPr lvl="1"/>
            <a:r>
              <a:rPr lang="en-US" dirty="0"/>
              <a:t>Killed at the IPS</a:t>
            </a: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914" y="3775006"/>
            <a:ext cx="11811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C:\Users\ecoffey\AppData\Local\Temp\Rar$DRa0.400\30009_Device_cloud_white_default_256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01" y="3625824"/>
            <a:ext cx="1889039" cy="188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470" y="4208393"/>
            <a:ext cx="8477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510" y="4260781"/>
            <a:ext cx="8096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194815" y="3801196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Switch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07224" y="3787491"/>
            <a:ext cx="574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IPS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24204" y="5211117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Firewall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52783" y="4425575"/>
            <a:ext cx="1146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Internet</a:t>
            </a:r>
          </a:p>
        </p:txBody>
      </p:sp>
      <p:cxnSp>
        <p:nvCxnSpPr>
          <p:cNvPr id="13" name="Straight Connector 12"/>
          <p:cNvCxnSpPr>
            <a:stCxn id="5" idx="3"/>
            <a:endCxn id="4" idx="1"/>
          </p:cNvCxnSpPr>
          <p:nvPr/>
        </p:nvCxnSpPr>
        <p:spPr>
          <a:xfrm>
            <a:off x="2870440" y="4570344"/>
            <a:ext cx="6944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3"/>
            <a:endCxn id="7" idx="1"/>
          </p:cNvCxnSpPr>
          <p:nvPr/>
        </p:nvCxnSpPr>
        <p:spPr>
          <a:xfrm>
            <a:off x="4746014" y="4570344"/>
            <a:ext cx="8434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3"/>
            <a:endCxn id="6" idx="1"/>
          </p:cNvCxnSpPr>
          <p:nvPr/>
        </p:nvCxnSpPr>
        <p:spPr>
          <a:xfrm flipV="1">
            <a:off x="6399135" y="4570343"/>
            <a:ext cx="883335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553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In-band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4683"/>
            <a:ext cx="8366760" cy="2102624"/>
          </a:xfrm>
        </p:spPr>
        <p:txBody>
          <a:bodyPr>
            <a:normAutofit/>
          </a:bodyPr>
          <a:lstStyle/>
          <a:p>
            <a:r>
              <a:rPr lang="en-US" dirty="0"/>
              <a:t>In-band</a:t>
            </a:r>
          </a:p>
          <a:p>
            <a:pPr lvl="1"/>
            <a:r>
              <a:rPr lang="en-US" dirty="0"/>
              <a:t>IPS is in traffic flow</a:t>
            </a:r>
          </a:p>
          <a:p>
            <a:r>
              <a:rPr lang="en-US" dirty="0"/>
              <a:t>Malicious traffic identified</a:t>
            </a:r>
          </a:p>
          <a:p>
            <a:pPr lvl="1"/>
            <a:r>
              <a:rPr lang="en-US" dirty="0"/>
              <a:t>Packet not allowed on network</a:t>
            </a:r>
          </a:p>
          <a:p>
            <a:pPr lvl="1"/>
            <a:r>
              <a:rPr lang="en-US" dirty="0"/>
              <a:t>Killed at the IPS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FAF848-26F1-482A-8613-59446D197AA1}"/>
              </a:ext>
            </a:extLst>
          </p:cNvPr>
          <p:cNvGrpSpPr/>
          <p:nvPr/>
        </p:nvGrpSpPr>
        <p:grpSpPr>
          <a:xfrm>
            <a:off x="982958" y="3617614"/>
            <a:ext cx="7236451" cy="2046958"/>
            <a:chOff x="1039767" y="3578702"/>
            <a:chExt cx="7236451" cy="2046958"/>
          </a:xfrm>
        </p:grpSpPr>
        <p:pic>
          <p:nvPicPr>
            <p:cNvPr id="5" name="Picture 4" descr="C:\Users\ecoffey\AppData\Local\Temp\Rar$DRa0.400\30009_Device_cloud_white_default_256.pn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767" y="3578702"/>
              <a:ext cx="1889039" cy="1889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DED11E5-1B5A-4E60-A362-A1AA9EA657CA}"/>
                </a:ext>
              </a:extLst>
            </p:cNvPr>
            <p:cNvGrpSpPr/>
            <p:nvPr/>
          </p:nvGrpSpPr>
          <p:grpSpPr>
            <a:xfrm>
              <a:off x="1411149" y="3727884"/>
              <a:ext cx="6865069" cy="1897776"/>
              <a:chOff x="1411149" y="3727884"/>
              <a:chExt cx="6865069" cy="1897776"/>
            </a:xfrm>
          </p:grpSpPr>
          <p:pic>
            <p:nvPicPr>
              <p:cNvPr id="4" name="Picture 8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3280" y="3727884"/>
                <a:ext cx="1181100" cy="1590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" name="Picture 10"/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40836" y="4161271"/>
                <a:ext cx="847725" cy="723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" name="Picture 9"/>
              <p:cNvPicPr>
                <a:picLocks noChangeAspect="1" noChangeArrowheads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47876" y="4213659"/>
                <a:ext cx="809625" cy="619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7253181" y="3754074"/>
                <a:ext cx="10230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Tw Cen MT" panose="020B0602020104020603" pitchFamily="34" charset="0"/>
                  </a:rPr>
                  <a:t>Switch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765590" y="3740369"/>
                <a:ext cx="5741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Tw Cen MT" panose="020B0602020104020603" pitchFamily="34" charset="0"/>
                  </a:rPr>
                  <a:t>IPS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582570" y="5163995"/>
                <a:ext cx="12218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Tw Cen MT" panose="020B0602020104020603" pitchFamily="34" charset="0"/>
                  </a:rPr>
                  <a:t>Firewall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411149" y="4378453"/>
                <a:ext cx="11462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Tw Cen MT" panose="020B0602020104020603" pitchFamily="34" charset="0"/>
                  </a:rPr>
                  <a:t>Internet</a:t>
                </a:r>
              </a:p>
            </p:txBody>
          </p:sp>
          <p:cxnSp>
            <p:nvCxnSpPr>
              <p:cNvPr id="13" name="Straight Connector 12"/>
              <p:cNvCxnSpPr>
                <a:stCxn id="5" idx="3"/>
                <a:endCxn id="4" idx="1"/>
              </p:cNvCxnSpPr>
              <p:nvPr/>
            </p:nvCxnSpPr>
            <p:spPr>
              <a:xfrm>
                <a:off x="2928806" y="4523222"/>
                <a:ext cx="6944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4" idx="3"/>
                <a:endCxn id="7" idx="1"/>
              </p:cNvCxnSpPr>
              <p:nvPr/>
            </p:nvCxnSpPr>
            <p:spPr>
              <a:xfrm>
                <a:off x="4804380" y="4523222"/>
                <a:ext cx="84349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7" idx="3"/>
                <a:endCxn id="6" idx="1"/>
              </p:cNvCxnSpPr>
              <p:nvPr/>
            </p:nvCxnSpPr>
            <p:spPr>
              <a:xfrm flipV="1">
                <a:off x="6457501" y="4523221"/>
                <a:ext cx="883335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7"/>
              <p:cNvSpPr/>
              <p:nvPr/>
            </p:nvSpPr>
            <p:spPr>
              <a:xfrm>
                <a:off x="3967563" y="4339182"/>
                <a:ext cx="451821" cy="41111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2" descr="Image result for alert icon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20332" y="3998334"/>
                <a:ext cx="474338" cy="4348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Oval 19"/>
              <p:cNvSpPr/>
              <p:nvPr/>
            </p:nvSpPr>
            <p:spPr>
              <a:xfrm>
                <a:off x="5790592" y="4317666"/>
                <a:ext cx="451821" cy="41111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758376" y="4328424"/>
                <a:ext cx="451821" cy="41111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2187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Image result for ru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9896">
            <a:off x="6948784" y="2979627"/>
            <a:ext cx="2059816" cy="310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IPS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61090"/>
            <a:ext cx="7498080" cy="4800600"/>
          </a:xfrm>
        </p:spPr>
        <p:txBody>
          <a:bodyPr/>
          <a:lstStyle/>
          <a:p>
            <a:r>
              <a:rPr lang="en-US" dirty="0"/>
              <a:t>Rules determine fate of unwanted traffic</a:t>
            </a:r>
          </a:p>
          <a:p>
            <a:pPr lvl="1"/>
            <a:r>
              <a:rPr lang="en-US" dirty="0">
                <a:latin typeface="Courier" panose="02060409020205020404" pitchFamily="49" charset="0"/>
              </a:rPr>
              <a:t>block</a:t>
            </a:r>
            <a:r>
              <a:rPr lang="en-US" dirty="0"/>
              <a:t>, </a:t>
            </a:r>
            <a:r>
              <a:rPr lang="en-US" dirty="0">
                <a:latin typeface="Courier" panose="02060409020205020404" pitchFamily="49" charset="0"/>
              </a:rPr>
              <a:t>allow</a:t>
            </a:r>
            <a:r>
              <a:rPr lang="en-US" dirty="0"/>
              <a:t>, send alert</a:t>
            </a:r>
          </a:p>
          <a:p>
            <a:r>
              <a:rPr lang="en-US" dirty="0"/>
              <a:t>Time consuming to manually create/maintain rules</a:t>
            </a:r>
          </a:p>
          <a:p>
            <a:pPr lvl="1"/>
            <a:r>
              <a:rPr lang="en-US" dirty="0"/>
              <a:t>False positives</a:t>
            </a:r>
          </a:p>
          <a:p>
            <a:pPr lvl="1"/>
            <a:r>
              <a:rPr lang="en-US" dirty="0"/>
              <a:t>False negatives</a:t>
            </a:r>
          </a:p>
          <a:p>
            <a:pPr lvl="1"/>
            <a:r>
              <a:rPr lang="en-US" dirty="0"/>
              <a:t>Disruption of service to users</a:t>
            </a:r>
          </a:p>
          <a:p>
            <a:pPr lvl="1"/>
            <a:r>
              <a:rPr lang="en-US" dirty="0"/>
              <a:t>Requires constant vigilance to catch any </a:t>
            </a:r>
            <a:br>
              <a:rPr lang="en-US" dirty="0"/>
            </a:br>
            <a:r>
              <a:rPr lang="en-US" dirty="0"/>
              <a:t>new/emerging threats</a:t>
            </a:r>
          </a:p>
        </p:txBody>
      </p:sp>
    </p:spTree>
    <p:extLst>
      <p:ext uri="{BB962C8B-B14F-4D97-AF65-F5344CB8AC3E}">
        <p14:creationId xmlns:p14="http://schemas.microsoft.com/office/powerpoint/2010/main" val="94944836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{A9484407-C88A-F544-A752-619E0C8B454D}tf10001119</Template>
  <TotalTime>2089</TotalTime>
  <Words>472</Words>
  <Application>Microsoft Macintosh PowerPoint</Application>
  <PresentationFormat>On-screen Show (4:3)</PresentationFormat>
  <Paragraphs>113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</vt:lpstr>
      <vt:lpstr>Gill Sans MT</vt:lpstr>
      <vt:lpstr>Tw Cen MT</vt:lpstr>
      <vt:lpstr>Gallery</vt:lpstr>
      <vt:lpstr>Cybersecurity</vt:lpstr>
      <vt:lpstr>NIDS and NIPS</vt:lpstr>
      <vt:lpstr>In-Band versus Out-of-Band</vt:lpstr>
      <vt:lpstr>Out-of-band Response</vt:lpstr>
      <vt:lpstr>Out-of-band Response</vt:lpstr>
      <vt:lpstr>Out-of-band Response</vt:lpstr>
      <vt:lpstr>In-band Response</vt:lpstr>
      <vt:lpstr>In-band Response</vt:lpstr>
      <vt:lpstr>IPS rules</vt:lpstr>
      <vt:lpstr>Identification technologies</vt:lpstr>
      <vt:lpstr>Identification technologies</vt:lpstr>
      <vt:lpstr>Identification technologies</vt:lpstr>
      <vt:lpstr>Identification technologies</vt:lpstr>
      <vt:lpstr>Example of IPS Rules</vt:lpstr>
      <vt:lpstr>False positives</vt:lpstr>
      <vt:lpstr>False negatives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73</cp:revision>
  <dcterms:created xsi:type="dcterms:W3CDTF">2019-04-17T19:12:48Z</dcterms:created>
  <dcterms:modified xsi:type="dcterms:W3CDTF">2021-01-24T18:29:52Z</dcterms:modified>
  <cp:category>pptx, curriculum, cyber</cp:category>
</cp:coreProperties>
</file>