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77" r:id="rId2"/>
    <p:sldId id="267" r:id="rId3"/>
    <p:sldId id="268" r:id="rId4"/>
    <p:sldId id="257" r:id="rId5"/>
    <p:sldId id="269" r:id="rId6"/>
    <p:sldId id="258" r:id="rId7"/>
    <p:sldId id="259" r:id="rId8"/>
    <p:sldId id="260" r:id="rId9"/>
    <p:sldId id="262" r:id="rId10"/>
    <p:sldId id="263" r:id="rId11"/>
    <p:sldId id="264" r:id="rId12"/>
    <p:sldId id="272" r:id="rId13"/>
    <p:sldId id="273" r:id="rId14"/>
    <p:sldId id="275" r:id="rId15"/>
    <p:sldId id="270" r:id="rId16"/>
    <p:sldId id="271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542" autoAdjust="0"/>
  </p:normalViewPr>
  <p:slideViewPr>
    <p:cSldViewPr snapToGrid="0">
      <p:cViewPr varScale="1">
        <p:scale>
          <a:sx n="92" d="100"/>
          <a:sy n="92" d="100"/>
        </p:scale>
        <p:origin x="3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8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AA0C923-15AD-4131-BFA5-0A73F256B37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063E-7B48-42E2-A153-A302CFE2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2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E28A-5EFF-8641-8E44-6892BA46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CA64-A7E8-ED49-A1B0-1DF4B67B5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 and Switch Security</a:t>
            </a:r>
          </a:p>
        </p:txBody>
      </p:sp>
    </p:spTree>
    <p:extLst>
      <p:ext uri="{BB962C8B-B14F-4D97-AF65-F5344CB8AC3E}">
        <p14:creationId xmlns:p14="http://schemas.microsoft.com/office/powerpoint/2010/main" val="20112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Control (NAC)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802.1X – Port-based Network Access Control</a:t>
            </a:r>
          </a:p>
          <a:p>
            <a:pPr lvl="1"/>
            <a:r>
              <a:rPr lang="en-US" dirty="0"/>
              <a:t>Users must authenticate to get on network</a:t>
            </a:r>
          </a:p>
          <a:p>
            <a:pPr lvl="1"/>
            <a:r>
              <a:rPr lang="en-US" dirty="0"/>
              <a:t>Use of EAP and RADIUS</a:t>
            </a:r>
          </a:p>
          <a:p>
            <a:pPr lvl="2"/>
            <a:r>
              <a:rPr lang="en-US" dirty="0"/>
              <a:t>EAP - </a:t>
            </a:r>
            <a:r>
              <a:rPr lang="en-US" u="sng" dirty="0"/>
              <a:t>E</a:t>
            </a:r>
            <a:r>
              <a:rPr lang="en-US" dirty="0"/>
              <a:t>xtensible </a:t>
            </a:r>
            <a:r>
              <a:rPr lang="en-US" u="sng" dirty="0"/>
              <a:t>A</a:t>
            </a:r>
            <a:r>
              <a:rPr lang="en-US" dirty="0"/>
              <a:t>uthentication </a:t>
            </a:r>
            <a:r>
              <a:rPr lang="en-US" u="sng" dirty="0"/>
              <a:t>P</a:t>
            </a:r>
            <a:r>
              <a:rPr lang="en-US" dirty="0"/>
              <a:t>rotocol</a:t>
            </a:r>
          </a:p>
          <a:p>
            <a:pPr lvl="2"/>
            <a:r>
              <a:rPr lang="en-US" dirty="0"/>
              <a:t>RADIUS - </a:t>
            </a:r>
            <a:r>
              <a:rPr lang="en-US" u="sng" dirty="0"/>
              <a:t>R</a:t>
            </a:r>
            <a:r>
              <a:rPr lang="en-US" dirty="0"/>
              <a:t>emote </a:t>
            </a:r>
            <a:r>
              <a:rPr lang="en-US" u="sng" dirty="0"/>
              <a:t>A</a:t>
            </a:r>
            <a:r>
              <a:rPr lang="en-US" dirty="0"/>
              <a:t>uthentication </a:t>
            </a:r>
            <a:r>
              <a:rPr lang="en-US" u="sng" dirty="0"/>
              <a:t>D</a:t>
            </a:r>
            <a:r>
              <a:rPr lang="en-US" dirty="0"/>
              <a:t>ial-</a:t>
            </a:r>
            <a:r>
              <a:rPr lang="en-US" u="sng" dirty="0"/>
              <a:t>I</a:t>
            </a:r>
            <a:r>
              <a:rPr lang="en-US" dirty="0"/>
              <a:t>n </a:t>
            </a:r>
            <a:r>
              <a:rPr lang="en-US" u="sng" dirty="0"/>
              <a:t>U</a:t>
            </a:r>
            <a:r>
              <a:rPr lang="en-US" dirty="0"/>
              <a:t>ser </a:t>
            </a:r>
            <a:r>
              <a:rPr lang="en-US" u="sng" dirty="0"/>
              <a:t>S</a:t>
            </a:r>
            <a:r>
              <a:rPr lang="en-US" dirty="0"/>
              <a:t>ervice</a:t>
            </a:r>
          </a:p>
          <a:p>
            <a:r>
              <a:rPr lang="en-US" dirty="0"/>
              <a:t>Disable network ports not in use (physical ports)</a:t>
            </a:r>
          </a:p>
          <a:p>
            <a:r>
              <a:rPr lang="en-US" dirty="0"/>
              <a:t>Check for duplicate MAC addresses</a:t>
            </a:r>
          </a:p>
        </p:txBody>
      </p:sp>
    </p:spTree>
    <p:extLst>
      <p:ext uri="{BB962C8B-B14F-4D97-AF65-F5344CB8AC3E}">
        <p14:creationId xmlns:p14="http://schemas.microsoft.com/office/powerpoint/2010/main" val="215951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Connect two switches to each other</a:t>
            </a:r>
          </a:p>
          <a:p>
            <a:pPr lvl="1"/>
            <a:r>
              <a:rPr lang="en-US" dirty="0"/>
              <a:t>Each will send broadcast traffic back and forth forever</a:t>
            </a:r>
          </a:p>
          <a:p>
            <a:pPr lvl="2"/>
            <a:r>
              <a:rPr lang="en-US" dirty="0"/>
              <a:t>“That MAC isn’t here, I’m passing it on.”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“That MAC isn’t here, I’m passing it on.”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“That MAC isn’t here, I’m passing it on.”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“That MAC isn’t here, I’m passing it on.”</a:t>
            </a:r>
          </a:p>
          <a:p>
            <a:pPr lvl="1"/>
            <a:r>
              <a:rPr lang="en-US" dirty="0"/>
              <a:t>Layer 2 has no “counting” mechanism for hops</a:t>
            </a:r>
          </a:p>
          <a:p>
            <a:r>
              <a:rPr lang="en-US" dirty="0"/>
              <a:t>Easy way to bring down a network</a:t>
            </a:r>
          </a:p>
          <a:p>
            <a:pPr lvl="1"/>
            <a:r>
              <a:rPr lang="en-US" dirty="0"/>
              <a:t>Easy to resolve, just unplug loop</a:t>
            </a:r>
          </a:p>
          <a:p>
            <a:pPr lvl="1"/>
            <a:r>
              <a:rPr lang="en-US" dirty="0"/>
              <a:t>Hard to spot</a:t>
            </a:r>
          </a:p>
          <a:p>
            <a:r>
              <a:rPr lang="en-US" dirty="0"/>
              <a:t>Spanning Tree Protocol</a:t>
            </a:r>
          </a:p>
          <a:p>
            <a:pPr lvl="1"/>
            <a:r>
              <a:rPr lang="en-US" dirty="0"/>
              <a:t>IEEE Standard 802.1D</a:t>
            </a:r>
          </a:p>
          <a:p>
            <a:pPr lvl="1"/>
            <a:r>
              <a:rPr lang="en-US" dirty="0"/>
              <a:t>Prevents loops in switched networks</a:t>
            </a:r>
          </a:p>
          <a:p>
            <a:pPr lvl="1"/>
            <a:r>
              <a:rPr lang="en-US" dirty="0"/>
              <a:t>Even home networking equipment features STP</a:t>
            </a:r>
          </a:p>
        </p:txBody>
      </p:sp>
    </p:spTree>
    <p:extLst>
      <p:ext uri="{BB962C8B-B14F-4D97-AF65-F5344CB8AC3E}">
        <p14:creationId xmlns:p14="http://schemas.microsoft.com/office/powerpoint/2010/main" val="2164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in action</a:t>
            </a:r>
          </a:p>
        </p:txBody>
      </p:sp>
      <p:pic>
        <p:nvPicPr>
          <p:cNvPr id="5" name="Picture 4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70" y="487336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93" y="323311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49" y="170332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stCxn id="51" idx="2"/>
            <a:endCxn id="32" idx="0"/>
          </p:cNvCxnSpPr>
          <p:nvPr/>
        </p:nvCxnSpPr>
        <p:spPr>
          <a:xfrm flipH="1">
            <a:off x="7610712" y="1494812"/>
            <a:ext cx="561458" cy="1697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32" idx="2"/>
          </p:cNvCxnSpPr>
          <p:nvPr/>
        </p:nvCxnSpPr>
        <p:spPr>
          <a:xfrm flipV="1">
            <a:off x="6515258" y="3639306"/>
            <a:ext cx="1095454" cy="1457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4483" y="2863785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B</a:t>
            </a:r>
          </a:p>
        </p:txBody>
      </p:sp>
      <p:cxnSp>
        <p:nvCxnSpPr>
          <p:cNvPr id="29" name="Straight Connector 28"/>
          <p:cNvCxnSpPr>
            <a:stCxn id="6" idx="3"/>
            <a:endCxn id="32" idx="1"/>
          </p:cNvCxnSpPr>
          <p:nvPr/>
        </p:nvCxnSpPr>
        <p:spPr>
          <a:xfrm flipV="1">
            <a:off x="4889381" y="3416044"/>
            <a:ext cx="2229287" cy="4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34" y="1836964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49" y="438017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68" y="3192781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>
            <a:stCxn id="30" idx="3"/>
            <a:endCxn id="7" idx="1"/>
          </p:cNvCxnSpPr>
          <p:nvPr/>
        </p:nvCxnSpPr>
        <p:spPr>
          <a:xfrm flipV="1">
            <a:off x="2554022" y="1926583"/>
            <a:ext cx="2811827" cy="133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6" idx="1"/>
          </p:cNvCxnSpPr>
          <p:nvPr/>
        </p:nvCxnSpPr>
        <p:spPr>
          <a:xfrm>
            <a:off x="2061978" y="2283489"/>
            <a:ext cx="1843315" cy="1172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1" idx="3"/>
            <a:endCxn id="31" idx="1"/>
          </p:cNvCxnSpPr>
          <p:nvPr/>
        </p:nvCxnSpPr>
        <p:spPr>
          <a:xfrm>
            <a:off x="1311268" y="3581388"/>
            <a:ext cx="1393881" cy="1022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 flipH="1">
            <a:off x="3197193" y="3679642"/>
            <a:ext cx="1200144" cy="70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3"/>
            <a:endCxn id="5" idx="1"/>
          </p:cNvCxnSpPr>
          <p:nvPr/>
        </p:nvCxnSpPr>
        <p:spPr>
          <a:xfrm>
            <a:off x="3689237" y="4603433"/>
            <a:ext cx="1841933" cy="493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26" y="104828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>
            <a:stCxn id="7" idx="3"/>
            <a:endCxn id="51" idx="1"/>
          </p:cNvCxnSpPr>
          <p:nvPr/>
        </p:nvCxnSpPr>
        <p:spPr>
          <a:xfrm flipV="1">
            <a:off x="6349937" y="1271550"/>
            <a:ext cx="1330189" cy="655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31170" y="5319892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58009" y="4826695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1268" y="147462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8139" y="133398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9316" y="678955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2756" y="3212056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G</a:t>
            </a:r>
          </a:p>
        </p:txBody>
      </p:sp>
      <p:cxnSp>
        <p:nvCxnSpPr>
          <p:cNvPr id="64" name="Straight Connector 63"/>
          <p:cNvCxnSpPr>
            <a:stCxn id="7" idx="2"/>
            <a:endCxn id="5" idx="0"/>
          </p:cNvCxnSpPr>
          <p:nvPr/>
        </p:nvCxnSpPr>
        <p:spPr>
          <a:xfrm>
            <a:off x="5857893" y="2149845"/>
            <a:ext cx="165321" cy="2723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0" y="3358125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81" idx="0"/>
            <a:endCxn id="30" idx="1"/>
          </p:cNvCxnSpPr>
          <p:nvPr/>
        </p:nvCxnSpPr>
        <p:spPr>
          <a:xfrm flipV="1">
            <a:off x="819224" y="2060227"/>
            <a:ext cx="750710" cy="1297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3043" y="3804650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X</a:t>
            </a:r>
          </a:p>
        </p:txBody>
      </p:sp>
    </p:spTree>
    <p:extLst>
      <p:ext uri="{BB962C8B-B14F-4D97-AF65-F5344CB8AC3E}">
        <p14:creationId xmlns:p14="http://schemas.microsoft.com/office/powerpoint/2010/main" val="40684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in action</a:t>
            </a:r>
          </a:p>
        </p:txBody>
      </p:sp>
      <p:pic>
        <p:nvPicPr>
          <p:cNvPr id="5" name="Picture 4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70" y="487336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93" y="323311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49" y="170332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stCxn id="51" idx="2"/>
            <a:endCxn id="32" idx="0"/>
          </p:cNvCxnSpPr>
          <p:nvPr/>
        </p:nvCxnSpPr>
        <p:spPr>
          <a:xfrm flipH="1">
            <a:off x="7610712" y="1494812"/>
            <a:ext cx="561458" cy="1697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32" idx="2"/>
          </p:cNvCxnSpPr>
          <p:nvPr/>
        </p:nvCxnSpPr>
        <p:spPr>
          <a:xfrm flipV="1">
            <a:off x="6515258" y="3639306"/>
            <a:ext cx="1095454" cy="1457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4483" y="2863785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B</a:t>
            </a:r>
          </a:p>
        </p:txBody>
      </p:sp>
      <p:cxnSp>
        <p:nvCxnSpPr>
          <p:cNvPr id="29" name="Straight Connector 28"/>
          <p:cNvCxnSpPr>
            <a:stCxn id="6" idx="3"/>
            <a:endCxn id="32" idx="1"/>
          </p:cNvCxnSpPr>
          <p:nvPr/>
        </p:nvCxnSpPr>
        <p:spPr>
          <a:xfrm flipV="1">
            <a:off x="4889381" y="3416044"/>
            <a:ext cx="2229287" cy="4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34" y="1836964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49" y="438017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68" y="3192781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>
            <a:stCxn id="30" idx="3"/>
            <a:endCxn id="7" idx="1"/>
          </p:cNvCxnSpPr>
          <p:nvPr/>
        </p:nvCxnSpPr>
        <p:spPr>
          <a:xfrm flipV="1">
            <a:off x="2554022" y="1926583"/>
            <a:ext cx="2811827" cy="133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6" idx="1"/>
          </p:cNvCxnSpPr>
          <p:nvPr/>
        </p:nvCxnSpPr>
        <p:spPr>
          <a:xfrm>
            <a:off x="2061978" y="2283489"/>
            <a:ext cx="1843315" cy="1172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1" idx="3"/>
            <a:endCxn id="31" idx="1"/>
          </p:cNvCxnSpPr>
          <p:nvPr/>
        </p:nvCxnSpPr>
        <p:spPr>
          <a:xfrm>
            <a:off x="1311268" y="3581388"/>
            <a:ext cx="1393881" cy="1022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 flipH="1">
            <a:off x="3197193" y="3679642"/>
            <a:ext cx="1200144" cy="70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3"/>
            <a:endCxn id="5" idx="1"/>
          </p:cNvCxnSpPr>
          <p:nvPr/>
        </p:nvCxnSpPr>
        <p:spPr>
          <a:xfrm>
            <a:off x="3689237" y="4603433"/>
            <a:ext cx="1841933" cy="493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26" y="104828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>
            <a:stCxn id="7" idx="3"/>
            <a:endCxn id="51" idx="1"/>
          </p:cNvCxnSpPr>
          <p:nvPr/>
        </p:nvCxnSpPr>
        <p:spPr>
          <a:xfrm flipV="1">
            <a:off x="6349937" y="1271550"/>
            <a:ext cx="1330189" cy="655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31170" y="5319892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58009" y="4826695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1268" y="147462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8139" y="133398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9316" y="678955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2756" y="3212056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G</a:t>
            </a:r>
          </a:p>
        </p:txBody>
      </p:sp>
      <p:cxnSp>
        <p:nvCxnSpPr>
          <p:cNvPr id="64" name="Straight Connector 63"/>
          <p:cNvCxnSpPr>
            <a:stCxn id="7" idx="2"/>
            <a:endCxn id="5" idx="0"/>
          </p:cNvCxnSpPr>
          <p:nvPr/>
        </p:nvCxnSpPr>
        <p:spPr>
          <a:xfrm>
            <a:off x="5857893" y="2149845"/>
            <a:ext cx="165321" cy="2723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0" y="3358125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81" idx="0"/>
            <a:endCxn id="30" idx="1"/>
          </p:cNvCxnSpPr>
          <p:nvPr/>
        </p:nvCxnSpPr>
        <p:spPr>
          <a:xfrm flipV="1">
            <a:off x="819224" y="2060227"/>
            <a:ext cx="750710" cy="1297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3043" y="3804650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X</a:t>
            </a:r>
          </a:p>
        </p:txBody>
      </p:sp>
      <p:sp>
        <p:nvSpPr>
          <p:cNvPr id="33" name="Donut 32"/>
          <p:cNvSpPr/>
          <p:nvPr/>
        </p:nvSpPr>
        <p:spPr>
          <a:xfrm>
            <a:off x="3652445" y="3511606"/>
            <a:ext cx="4046871" cy="1403317"/>
          </a:xfrm>
          <a:prstGeom prst="donut">
            <a:avLst>
              <a:gd name="adj" fmla="val 89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LOOP</a:t>
            </a:r>
          </a:p>
        </p:txBody>
      </p:sp>
      <p:sp>
        <p:nvSpPr>
          <p:cNvPr id="34" name="Donut 33"/>
          <p:cNvSpPr/>
          <p:nvPr/>
        </p:nvSpPr>
        <p:spPr>
          <a:xfrm rot="20534111">
            <a:off x="1629009" y="2333230"/>
            <a:ext cx="4046871" cy="1403317"/>
          </a:xfrm>
          <a:prstGeom prst="donut">
            <a:avLst>
              <a:gd name="adj" fmla="val 89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LOOP</a:t>
            </a:r>
          </a:p>
        </p:txBody>
      </p:sp>
      <p:sp>
        <p:nvSpPr>
          <p:cNvPr id="35" name="Donut 34"/>
          <p:cNvSpPr/>
          <p:nvPr/>
        </p:nvSpPr>
        <p:spPr>
          <a:xfrm rot="18130570">
            <a:off x="5976750" y="1736354"/>
            <a:ext cx="2172470" cy="1403317"/>
          </a:xfrm>
          <a:prstGeom prst="donut">
            <a:avLst>
              <a:gd name="adj" fmla="val 89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LOOP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7" name="Donut 36"/>
          <p:cNvSpPr/>
          <p:nvPr/>
        </p:nvSpPr>
        <p:spPr>
          <a:xfrm>
            <a:off x="781507" y="1333988"/>
            <a:ext cx="7070209" cy="3733335"/>
          </a:xfrm>
          <a:prstGeom prst="donut">
            <a:avLst>
              <a:gd name="adj" fmla="val 256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LOOP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8570" y="183898"/>
            <a:ext cx="404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Lots of loops. Unstable network.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Will easily get flooded and crash.</a:t>
            </a:r>
          </a:p>
        </p:txBody>
      </p:sp>
    </p:spTree>
    <p:extLst>
      <p:ext uri="{BB962C8B-B14F-4D97-AF65-F5344CB8AC3E}">
        <p14:creationId xmlns:p14="http://schemas.microsoft.com/office/powerpoint/2010/main" val="37615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in action</a:t>
            </a:r>
          </a:p>
        </p:txBody>
      </p:sp>
      <p:pic>
        <p:nvPicPr>
          <p:cNvPr id="5" name="Picture 4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70" y="487336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93" y="323311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49" y="170332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stCxn id="51" idx="2"/>
            <a:endCxn id="32" idx="0"/>
          </p:cNvCxnSpPr>
          <p:nvPr/>
        </p:nvCxnSpPr>
        <p:spPr>
          <a:xfrm flipH="1">
            <a:off x="7610712" y="1494812"/>
            <a:ext cx="561458" cy="1697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32" idx="2"/>
          </p:cNvCxnSpPr>
          <p:nvPr/>
        </p:nvCxnSpPr>
        <p:spPr>
          <a:xfrm flipV="1">
            <a:off x="6515258" y="3639306"/>
            <a:ext cx="1095454" cy="1457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4483" y="2863785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B</a:t>
            </a:r>
          </a:p>
        </p:txBody>
      </p:sp>
      <p:cxnSp>
        <p:nvCxnSpPr>
          <p:cNvPr id="29" name="Straight Connector 28"/>
          <p:cNvCxnSpPr>
            <a:stCxn id="6" idx="3"/>
            <a:endCxn id="32" idx="1"/>
          </p:cNvCxnSpPr>
          <p:nvPr/>
        </p:nvCxnSpPr>
        <p:spPr>
          <a:xfrm flipV="1">
            <a:off x="4889381" y="3416044"/>
            <a:ext cx="2229287" cy="4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34" y="1836964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49" y="438017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68" y="3192781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>
            <a:stCxn id="30" idx="3"/>
            <a:endCxn id="7" idx="1"/>
          </p:cNvCxnSpPr>
          <p:nvPr/>
        </p:nvCxnSpPr>
        <p:spPr>
          <a:xfrm flipV="1">
            <a:off x="2554022" y="1926583"/>
            <a:ext cx="2811827" cy="133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6" idx="1"/>
          </p:cNvCxnSpPr>
          <p:nvPr/>
        </p:nvCxnSpPr>
        <p:spPr>
          <a:xfrm>
            <a:off x="2061978" y="2283489"/>
            <a:ext cx="1843315" cy="1172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1" idx="3"/>
            <a:endCxn id="31" idx="1"/>
          </p:cNvCxnSpPr>
          <p:nvPr/>
        </p:nvCxnSpPr>
        <p:spPr>
          <a:xfrm>
            <a:off x="1311268" y="3581388"/>
            <a:ext cx="1393881" cy="1022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 flipH="1">
            <a:off x="3197193" y="3679642"/>
            <a:ext cx="1200144" cy="70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3"/>
            <a:endCxn id="5" idx="1"/>
          </p:cNvCxnSpPr>
          <p:nvPr/>
        </p:nvCxnSpPr>
        <p:spPr>
          <a:xfrm>
            <a:off x="3689237" y="4603433"/>
            <a:ext cx="1841933" cy="493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26" y="104828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>
            <a:stCxn id="7" idx="3"/>
            <a:endCxn id="51" idx="1"/>
          </p:cNvCxnSpPr>
          <p:nvPr/>
        </p:nvCxnSpPr>
        <p:spPr>
          <a:xfrm flipV="1">
            <a:off x="6349937" y="1271550"/>
            <a:ext cx="1330189" cy="655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31170" y="5319892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58009" y="4826695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1268" y="147462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8139" y="133398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9316" y="678955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2756" y="3212056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G</a:t>
            </a:r>
          </a:p>
        </p:txBody>
      </p:sp>
      <p:cxnSp>
        <p:nvCxnSpPr>
          <p:cNvPr id="64" name="Straight Connector 63"/>
          <p:cNvCxnSpPr>
            <a:stCxn id="7" idx="2"/>
            <a:endCxn id="5" idx="0"/>
          </p:cNvCxnSpPr>
          <p:nvPr/>
        </p:nvCxnSpPr>
        <p:spPr>
          <a:xfrm>
            <a:off x="5857893" y="2149845"/>
            <a:ext cx="165321" cy="2723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0" y="3358125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81" idx="0"/>
            <a:endCxn id="30" idx="1"/>
          </p:cNvCxnSpPr>
          <p:nvPr/>
        </p:nvCxnSpPr>
        <p:spPr>
          <a:xfrm flipV="1">
            <a:off x="819224" y="2060227"/>
            <a:ext cx="750710" cy="1297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3043" y="3804650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4128" y="88055"/>
            <a:ext cx="404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STP seeks out other switches downstream and counts hops to that switch. Ports are disabled so no loops exist</a:t>
            </a:r>
          </a:p>
        </p:txBody>
      </p:sp>
    </p:spTree>
    <p:extLst>
      <p:ext uri="{BB962C8B-B14F-4D97-AF65-F5344CB8AC3E}">
        <p14:creationId xmlns:p14="http://schemas.microsoft.com/office/powerpoint/2010/main" val="55708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in action</a:t>
            </a:r>
          </a:p>
        </p:txBody>
      </p:sp>
      <p:pic>
        <p:nvPicPr>
          <p:cNvPr id="5" name="Picture 4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70" y="487336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93" y="323311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49" y="170332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stCxn id="51" idx="2"/>
            <a:endCxn id="32" idx="0"/>
          </p:cNvCxnSpPr>
          <p:nvPr/>
        </p:nvCxnSpPr>
        <p:spPr>
          <a:xfrm flipH="1">
            <a:off x="7610712" y="1494812"/>
            <a:ext cx="561458" cy="1697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32" idx="2"/>
          </p:cNvCxnSpPr>
          <p:nvPr/>
        </p:nvCxnSpPr>
        <p:spPr>
          <a:xfrm flipV="1">
            <a:off x="6515258" y="3639306"/>
            <a:ext cx="1095454" cy="1457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4483" y="2863785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B</a:t>
            </a:r>
          </a:p>
        </p:txBody>
      </p:sp>
      <p:cxnSp>
        <p:nvCxnSpPr>
          <p:cNvPr id="29" name="Straight Connector 28"/>
          <p:cNvCxnSpPr>
            <a:stCxn id="6" idx="3"/>
            <a:endCxn id="32" idx="1"/>
          </p:cNvCxnSpPr>
          <p:nvPr/>
        </p:nvCxnSpPr>
        <p:spPr>
          <a:xfrm flipV="1">
            <a:off x="4889381" y="3416044"/>
            <a:ext cx="2229287" cy="4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34" y="1836964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49" y="438017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68" y="3192781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>
            <a:stCxn id="30" idx="3"/>
            <a:endCxn id="7" idx="1"/>
          </p:cNvCxnSpPr>
          <p:nvPr/>
        </p:nvCxnSpPr>
        <p:spPr>
          <a:xfrm flipV="1">
            <a:off x="2554022" y="1926583"/>
            <a:ext cx="2811827" cy="133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6" idx="1"/>
          </p:cNvCxnSpPr>
          <p:nvPr/>
        </p:nvCxnSpPr>
        <p:spPr>
          <a:xfrm>
            <a:off x="2061978" y="2283489"/>
            <a:ext cx="1843315" cy="1172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1" idx="3"/>
            <a:endCxn id="31" idx="1"/>
          </p:cNvCxnSpPr>
          <p:nvPr/>
        </p:nvCxnSpPr>
        <p:spPr>
          <a:xfrm>
            <a:off x="1311268" y="3581388"/>
            <a:ext cx="1393881" cy="1022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 flipH="1">
            <a:off x="3197193" y="3679642"/>
            <a:ext cx="1200144" cy="70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3"/>
            <a:endCxn id="5" idx="1"/>
          </p:cNvCxnSpPr>
          <p:nvPr/>
        </p:nvCxnSpPr>
        <p:spPr>
          <a:xfrm>
            <a:off x="3689237" y="4603433"/>
            <a:ext cx="1841933" cy="493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26" y="104828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>
            <a:stCxn id="7" idx="3"/>
            <a:endCxn id="51" idx="1"/>
          </p:cNvCxnSpPr>
          <p:nvPr/>
        </p:nvCxnSpPr>
        <p:spPr>
          <a:xfrm flipV="1">
            <a:off x="6349937" y="1271550"/>
            <a:ext cx="1330189" cy="655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31170" y="5319892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58009" y="4826695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1268" y="147462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8139" y="133398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9316" y="678955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2756" y="3212056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G</a:t>
            </a:r>
          </a:p>
        </p:txBody>
      </p:sp>
      <p:cxnSp>
        <p:nvCxnSpPr>
          <p:cNvPr id="64" name="Straight Connector 63"/>
          <p:cNvCxnSpPr>
            <a:stCxn id="7" idx="2"/>
            <a:endCxn id="5" idx="0"/>
          </p:cNvCxnSpPr>
          <p:nvPr/>
        </p:nvCxnSpPr>
        <p:spPr>
          <a:xfrm>
            <a:off x="5857893" y="2149845"/>
            <a:ext cx="165321" cy="2723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0" y="3358125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81" idx="0"/>
            <a:endCxn id="30" idx="1"/>
          </p:cNvCxnSpPr>
          <p:nvPr/>
        </p:nvCxnSpPr>
        <p:spPr>
          <a:xfrm flipV="1">
            <a:off x="819224" y="2060227"/>
            <a:ext cx="750710" cy="1297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3043" y="3804650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X</a:t>
            </a:r>
          </a:p>
        </p:txBody>
      </p:sp>
      <p:sp>
        <p:nvSpPr>
          <p:cNvPr id="33" name="Flowchart: Summing Junction 32"/>
          <p:cNvSpPr/>
          <p:nvPr/>
        </p:nvSpPr>
        <p:spPr>
          <a:xfrm>
            <a:off x="6299035" y="1771326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Summing Junction 33"/>
          <p:cNvSpPr/>
          <p:nvPr/>
        </p:nvSpPr>
        <p:spPr>
          <a:xfrm>
            <a:off x="4711538" y="3277759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/>
          <p:cNvSpPr/>
          <p:nvPr/>
        </p:nvSpPr>
        <p:spPr>
          <a:xfrm>
            <a:off x="1925336" y="2127011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/>
          <p:cNvSpPr/>
          <p:nvPr/>
        </p:nvSpPr>
        <p:spPr>
          <a:xfrm>
            <a:off x="641381" y="3099916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in action</a:t>
            </a:r>
          </a:p>
        </p:txBody>
      </p:sp>
      <p:pic>
        <p:nvPicPr>
          <p:cNvPr id="5" name="Picture 4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70" y="487336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93" y="323311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49" y="170332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stCxn id="51" idx="2"/>
            <a:endCxn id="32" idx="0"/>
          </p:cNvCxnSpPr>
          <p:nvPr/>
        </p:nvCxnSpPr>
        <p:spPr>
          <a:xfrm flipH="1">
            <a:off x="7610712" y="1494812"/>
            <a:ext cx="561458" cy="1697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32" idx="2"/>
          </p:cNvCxnSpPr>
          <p:nvPr/>
        </p:nvCxnSpPr>
        <p:spPr>
          <a:xfrm flipV="1">
            <a:off x="6515258" y="3639306"/>
            <a:ext cx="1095454" cy="1457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4483" y="2863785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B</a:t>
            </a:r>
          </a:p>
        </p:txBody>
      </p:sp>
      <p:cxnSp>
        <p:nvCxnSpPr>
          <p:cNvPr id="29" name="Straight Connector 28"/>
          <p:cNvCxnSpPr>
            <a:stCxn id="6" idx="3"/>
            <a:endCxn id="32" idx="1"/>
          </p:cNvCxnSpPr>
          <p:nvPr/>
        </p:nvCxnSpPr>
        <p:spPr>
          <a:xfrm flipV="1">
            <a:off x="4889381" y="3416044"/>
            <a:ext cx="2229287" cy="4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34" y="1836964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49" y="4380170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68" y="3192781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>
            <a:stCxn id="30" idx="3"/>
            <a:endCxn id="7" idx="1"/>
          </p:cNvCxnSpPr>
          <p:nvPr/>
        </p:nvCxnSpPr>
        <p:spPr>
          <a:xfrm flipV="1">
            <a:off x="2554022" y="1926583"/>
            <a:ext cx="2811827" cy="133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6" idx="1"/>
          </p:cNvCxnSpPr>
          <p:nvPr/>
        </p:nvCxnSpPr>
        <p:spPr>
          <a:xfrm>
            <a:off x="2061978" y="2283489"/>
            <a:ext cx="1843315" cy="1172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1" idx="3"/>
            <a:endCxn id="31" idx="1"/>
          </p:cNvCxnSpPr>
          <p:nvPr/>
        </p:nvCxnSpPr>
        <p:spPr>
          <a:xfrm>
            <a:off x="1311268" y="3581388"/>
            <a:ext cx="1393881" cy="1022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 flipH="1">
            <a:off x="3197193" y="3679642"/>
            <a:ext cx="1200144" cy="70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3"/>
            <a:endCxn id="5" idx="1"/>
          </p:cNvCxnSpPr>
          <p:nvPr/>
        </p:nvCxnSpPr>
        <p:spPr>
          <a:xfrm>
            <a:off x="3689237" y="4603433"/>
            <a:ext cx="1841933" cy="493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26" y="1048287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>
            <a:stCxn id="7" idx="3"/>
            <a:endCxn id="51" idx="1"/>
          </p:cNvCxnSpPr>
          <p:nvPr/>
        </p:nvCxnSpPr>
        <p:spPr>
          <a:xfrm flipV="1">
            <a:off x="6349937" y="1271550"/>
            <a:ext cx="1330189" cy="655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31170" y="5319892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58009" y="4826695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1268" y="147462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8139" y="133398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9316" y="678955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2756" y="3212056"/>
            <a:ext cx="10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G</a:t>
            </a:r>
          </a:p>
        </p:txBody>
      </p:sp>
      <p:cxnSp>
        <p:nvCxnSpPr>
          <p:cNvPr id="64" name="Straight Connector 63"/>
          <p:cNvCxnSpPr>
            <a:stCxn id="7" idx="2"/>
            <a:endCxn id="5" idx="0"/>
          </p:cNvCxnSpPr>
          <p:nvPr/>
        </p:nvCxnSpPr>
        <p:spPr>
          <a:xfrm>
            <a:off x="5857893" y="2149845"/>
            <a:ext cx="165321" cy="2723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0" y="3358125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81" idx="0"/>
            <a:endCxn id="30" idx="1"/>
          </p:cNvCxnSpPr>
          <p:nvPr/>
        </p:nvCxnSpPr>
        <p:spPr>
          <a:xfrm flipV="1">
            <a:off x="819224" y="2060227"/>
            <a:ext cx="750710" cy="1297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3043" y="3804650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 X</a:t>
            </a:r>
          </a:p>
        </p:txBody>
      </p:sp>
      <p:sp>
        <p:nvSpPr>
          <p:cNvPr id="33" name="Flowchart: Summing Junction 32"/>
          <p:cNvSpPr/>
          <p:nvPr/>
        </p:nvSpPr>
        <p:spPr>
          <a:xfrm>
            <a:off x="6299035" y="1771326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Summing Junction 33"/>
          <p:cNvSpPr/>
          <p:nvPr/>
        </p:nvSpPr>
        <p:spPr>
          <a:xfrm>
            <a:off x="4711538" y="3277759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/>
          <p:cNvSpPr/>
          <p:nvPr/>
        </p:nvSpPr>
        <p:spPr>
          <a:xfrm>
            <a:off x="1925336" y="2127011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/>
          <p:cNvSpPr/>
          <p:nvPr/>
        </p:nvSpPr>
        <p:spPr>
          <a:xfrm>
            <a:off x="641381" y="3099916"/>
            <a:ext cx="355685" cy="355685"/>
          </a:xfrm>
          <a:prstGeom prst="flowChartSummingJunction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53468" y="70626"/>
            <a:ext cx="404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If a link goes down, STP reactivates disabled port so service is uninterrupted.</a:t>
            </a:r>
          </a:p>
        </p:txBody>
      </p:sp>
    </p:spTree>
    <p:extLst>
      <p:ext uri="{BB962C8B-B14F-4D97-AF65-F5344CB8AC3E}">
        <p14:creationId xmlns:p14="http://schemas.microsoft.com/office/powerpoint/2010/main" val="258635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number of MAC addresses on an interface</a:t>
            </a:r>
          </a:p>
          <a:p>
            <a:pPr lvl="1"/>
            <a:r>
              <a:rPr lang="en-US" dirty="0"/>
              <a:t>Only allow specific MAC addresses</a:t>
            </a:r>
          </a:p>
          <a:p>
            <a:r>
              <a:rPr lang="en-US" dirty="0"/>
              <a:t>Switch monitors number of unique MAC addresses</a:t>
            </a:r>
          </a:p>
          <a:p>
            <a:pPr lvl="1"/>
            <a:r>
              <a:rPr lang="en-US" dirty="0"/>
              <a:t>Maintains MAC address list</a:t>
            </a:r>
          </a:p>
          <a:p>
            <a:r>
              <a:rPr lang="en-US" dirty="0"/>
              <a:t>Port security activates after MAC limit is reached</a:t>
            </a:r>
          </a:p>
          <a:p>
            <a:pPr lvl="1"/>
            <a:r>
              <a:rPr lang="en-US" dirty="0"/>
              <a:t>Lock it down! (Usually disables physical port)</a:t>
            </a:r>
          </a:p>
        </p:txBody>
      </p:sp>
    </p:spTree>
    <p:extLst>
      <p:ext uri="{BB962C8B-B14F-4D97-AF65-F5344CB8AC3E}">
        <p14:creationId xmlns:p14="http://schemas.microsoft.com/office/powerpoint/2010/main" val="25868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99" y="2791924"/>
            <a:ext cx="3907346" cy="214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Layer 1 device</a:t>
            </a:r>
          </a:p>
          <a:p>
            <a:r>
              <a:rPr lang="en-US" dirty="0"/>
              <a:t>Replicates packets to </a:t>
            </a:r>
            <a:r>
              <a:rPr lang="en-US" i="1" dirty="0"/>
              <a:t>all</a:t>
            </a:r>
            <a:r>
              <a:rPr lang="en-US" dirty="0"/>
              <a:t> ports</a:t>
            </a:r>
          </a:p>
          <a:p>
            <a:pPr lvl="1"/>
            <a:r>
              <a:rPr lang="en-US" dirty="0"/>
              <a:t>No logic involved</a:t>
            </a:r>
          </a:p>
          <a:p>
            <a:r>
              <a:rPr lang="en-US" dirty="0"/>
              <a:t>Simple, unsophisticated</a:t>
            </a:r>
          </a:p>
          <a:p>
            <a:r>
              <a:rPr lang="en-US" dirty="0"/>
              <a:t>Does not segment network</a:t>
            </a:r>
          </a:p>
          <a:p>
            <a:r>
              <a:rPr lang="en-US" dirty="0"/>
              <a:t>Allows for many problems</a:t>
            </a:r>
          </a:p>
          <a:p>
            <a:pPr lvl="1"/>
            <a:r>
              <a:rPr lang="en-US" dirty="0"/>
              <a:t>Broadcast storms</a:t>
            </a:r>
          </a:p>
          <a:p>
            <a:pPr lvl="1"/>
            <a:r>
              <a:rPr lang="en-US" dirty="0"/>
              <a:t>Packet collisions</a:t>
            </a:r>
          </a:p>
          <a:p>
            <a:pPr lvl="1"/>
            <a:r>
              <a:rPr lang="en-US" dirty="0"/>
              <a:t>Network snooping</a:t>
            </a:r>
          </a:p>
          <a:p>
            <a:r>
              <a:rPr lang="en-US" dirty="0"/>
              <a:t>Hard to find, most devices are switches now</a:t>
            </a:r>
          </a:p>
        </p:txBody>
      </p:sp>
      <p:pic>
        <p:nvPicPr>
          <p:cNvPr id="6" name="Picture 10" descr="C:\Users\ecoffey\AppData\Local\Temp\Rar$DRa0.076\Device_100base_T_hub_3141_default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70" y="2639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8 port netgear swi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95" y="3950829"/>
            <a:ext cx="4874591" cy="210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2 device</a:t>
            </a:r>
          </a:p>
          <a:p>
            <a:pPr lvl="1"/>
            <a:r>
              <a:rPr lang="en-US" dirty="0"/>
              <a:t>Forwards traffic based on MAC address</a:t>
            </a:r>
          </a:p>
          <a:p>
            <a:pPr lvl="1"/>
            <a:r>
              <a:rPr lang="en-US" dirty="0"/>
              <a:t>Create/store MAC address tables</a:t>
            </a:r>
          </a:p>
          <a:p>
            <a:r>
              <a:rPr lang="en-US" i="1" dirty="0"/>
              <a:t>Physically</a:t>
            </a:r>
            <a:r>
              <a:rPr lang="en-US" dirty="0"/>
              <a:t> similar to a hub</a:t>
            </a:r>
          </a:p>
          <a:p>
            <a:pPr lvl="1"/>
            <a:r>
              <a:rPr lang="en-US" dirty="0"/>
              <a:t>Functionally smarter</a:t>
            </a:r>
          </a:p>
          <a:p>
            <a:r>
              <a:rPr lang="en-US" dirty="0"/>
              <a:t>Many ports</a:t>
            </a:r>
          </a:p>
          <a:p>
            <a:r>
              <a:rPr lang="en-US" dirty="0"/>
              <a:t>High throughput</a:t>
            </a:r>
          </a:p>
        </p:txBody>
      </p:sp>
      <p:pic>
        <p:nvPicPr>
          <p:cNvPr id="4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603211" y="387274"/>
            <a:ext cx="2286000" cy="10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6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3 Device</a:t>
            </a:r>
          </a:p>
          <a:p>
            <a:r>
              <a:rPr lang="en-US" dirty="0"/>
              <a:t>Routes traffic between networks</a:t>
            </a:r>
          </a:p>
          <a:p>
            <a:r>
              <a:rPr lang="en-US" dirty="0"/>
              <a:t>Often connects differing network types</a:t>
            </a:r>
          </a:p>
          <a:p>
            <a:pPr lvl="1"/>
            <a:r>
              <a:rPr lang="en-US" dirty="0"/>
              <a:t>LAN, WAN, copper, fiber, wireless</a:t>
            </a:r>
          </a:p>
          <a:p>
            <a:r>
              <a:rPr lang="en-US" dirty="0"/>
              <a:t>Directs traffic based on IP address (Layer 3)</a:t>
            </a:r>
          </a:p>
        </p:txBody>
      </p:sp>
      <p:pic>
        <p:nvPicPr>
          <p:cNvPr id="4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090726" y="300991"/>
            <a:ext cx="2286000" cy="13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cisco.com/c/dam/assets/prod/product-selector/routers/img/ASR-1001-HX-series-6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0" y="3091031"/>
            <a:ext cx="5525595" cy="36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and switch together in one box</a:t>
            </a:r>
          </a:p>
          <a:p>
            <a:r>
              <a:rPr lang="en-US" dirty="0"/>
              <a:t>Switching still happens at OSI Layer 2</a:t>
            </a:r>
          </a:p>
          <a:p>
            <a:r>
              <a:rPr lang="en-US" dirty="0"/>
              <a:t>Routing still happens at OSI Layer 3</a:t>
            </a:r>
          </a:p>
          <a:p>
            <a:r>
              <a:rPr lang="en-US" dirty="0"/>
              <a:t>Just one box for easier deployment</a:t>
            </a:r>
          </a:p>
        </p:txBody>
      </p:sp>
      <p:pic>
        <p:nvPicPr>
          <p:cNvPr id="4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60" y="2011355"/>
            <a:ext cx="1746985" cy="174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0" b="26421"/>
          <a:stretch/>
        </p:blipFill>
        <p:spPr bwMode="auto">
          <a:xfrm>
            <a:off x="1560961" y="4132067"/>
            <a:ext cx="6022078" cy="191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to </a:t>
            </a:r>
            <a:r>
              <a:rPr lang="en-US" dirty="0">
                <a:latin typeface="Courier" panose="02060409020205020404" pitchFamily="49" charset="0"/>
              </a:rPr>
              <a:t>allow</a:t>
            </a:r>
            <a:r>
              <a:rPr lang="en-US" dirty="0"/>
              <a:t> or </a:t>
            </a:r>
            <a:r>
              <a:rPr lang="en-US" dirty="0">
                <a:latin typeface="Courier" panose="02060409020205020404" pitchFamily="49" charset="0"/>
              </a:rPr>
              <a:t>deny</a:t>
            </a:r>
            <a:r>
              <a:rPr lang="en-US" dirty="0"/>
              <a:t> traffic</a:t>
            </a:r>
          </a:p>
          <a:p>
            <a:pPr lvl="1"/>
            <a:r>
              <a:rPr lang="en-US" dirty="0"/>
              <a:t>Also used for NAT, </a:t>
            </a:r>
            <a:r>
              <a:rPr lang="en-US" dirty="0" err="1"/>
              <a:t>QoS</a:t>
            </a:r>
            <a:r>
              <a:rPr lang="en-US" dirty="0"/>
              <a:t>, IDS/IPS, etc.</a:t>
            </a:r>
          </a:p>
          <a:p>
            <a:r>
              <a:rPr lang="en-US" dirty="0"/>
              <a:t>Defined for Incoming or Outgoing ports</a:t>
            </a:r>
          </a:p>
          <a:p>
            <a:r>
              <a:rPr lang="en-US" dirty="0"/>
              <a:t>ACLs evaluate certain criteria</a:t>
            </a:r>
          </a:p>
          <a:p>
            <a:pPr lvl="1"/>
            <a:r>
              <a:rPr lang="en-US" dirty="0"/>
              <a:t>Source IP, Destination IP, TCP port, UDP port, ICMP</a:t>
            </a:r>
          </a:p>
        </p:txBody>
      </p:sp>
      <p:pic>
        <p:nvPicPr>
          <p:cNvPr id="8194" name="Picture 2" descr="Image result for r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4217">
            <a:off x="4723502" y="4023690"/>
            <a:ext cx="1774539" cy="26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5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an ACL</a:t>
            </a:r>
          </a:p>
        </p:txBody>
      </p:sp>
      <p:pic>
        <p:nvPicPr>
          <p:cNvPr id="4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1" y="3195475"/>
            <a:ext cx="973497" cy="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10" y="4427311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35" y="3247282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35" y="1785846"/>
            <a:ext cx="984088" cy="4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02" y="1430529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41" y="417846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385" y="4427311"/>
            <a:ext cx="985443" cy="113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stCxn id="9" idx="2"/>
            <a:endCxn id="7" idx="1"/>
          </p:cNvCxnSpPr>
          <p:nvPr/>
        </p:nvCxnSpPr>
        <p:spPr>
          <a:xfrm>
            <a:off x="2200515" y="2754504"/>
            <a:ext cx="816420" cy="71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8" idx="2"/>
          </p:cNvCxnSpPr>
          <p:nvPr/>
        </p:nvCxnSpPr>
        <p:spPr>
          <a:xfrm flipV="1">
            <a:off x="6006648" y="2232371"/>
            <a:ext cx="785331" cy="1238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  <a:endCxn id="6" idx="0"/>
          </p:cNvCxnSpPr>
          <p:nvPr/>
        </p:nvCxnSpPr>
        <p:spPr>
          <a:xfrm>
            <a:off x="6006648" y="3470808"/>
            <a:ext cx="715706" cy="956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  <a:endCxn id="10" idx="2"/>
          </p:cNvCxnSpPr>
          <p:nvPr/>
        </p:nvCxnSpPr>
        <p:spPr>
          <a:xfrm flipV="1">
            <a:off x="7284023" y="1741821"/>
            <a:ext cx="768731" cy="267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11" idx="1"/>
          </p:cNvCxnSpPr>
          <p:nvPr/>
        </p:nvCxnSpPr>
        <p:spPr>
          <a:xfrm>
            <a:off x="7214398" y="4650574"/>
            <a:ext cx="818987" cy="344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30" y="421184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>
            <a:stCxn id="27" idx="3"/>
            <a:endCxn id="7" idx="1"/>
          </p:cNvCxnSpPr>
          <p:nvPr/>
        </p:nvCxnSpPr>
        <p:spPr>
          <a:xfrm flipV="1">
            <a:off x="2241355" y="3470545"/>
            <a:ext cx="775580" cy="1403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3926" y="144648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192.168.1.15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9436" y="548300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192.168.1.13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33153" y="375045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192.168.1.10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99935" y="322853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192.168.0.1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6108" y="485421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192.168.0.10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09471" y="139603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192.168.0.100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39073" y="4851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192.168.0.101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65710" y="551535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192.168.0.15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5214" y="28058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192.168.1.1</a:t>
            </a: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26" y="262508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86940" y="389533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192.168.1.18</a:t>
            </a:r>
          </a:p>
        </p:txBody>
      </p:sp>
      <p:cxnSp>
        <p:nvCxnSpPr>
          <p:cNvPr id="48" name="Straight Connector 47"/>
          <p:cNvCxnSpPr>
            <a:stCxn id="46" idx="3"/>
            <a:endCxn id="7" idx="1"/>
          </p:cNvCxnSpPr>
          <p:nvPr/>
        </p:nvCxnSpPr>
        <p:spPr>
          <a:xfrm>
            <a:off x="1756751" y="3287072"/>
            <a:ext cx="1260184" cy="183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3"/>
            <a:endCxn id="4" idx="1"/>
          </p:cNvCxnSpPr>
          <p:nvPr/>
        </p:nvCxnSpPr>
        <p:spPr>
          <a:xfrm>
            <a:off x="4001023" y="3470545"/>
            <a:ext cx="1032128" cy="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Anti-spoofing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Spoofing – using another host’s address</a:t>
            </a:r>
          </a:p>
          <a:p>
            <a:r>
              <a:rPr lang="en-US" dirty="0"/>
              <a:t>Anti-spoofing prevents many types of attacks</a:t>
            </a:r>
          </a:p>
          <a:p>
            <a:pPr lvl="1"/>
            <a:r>
              <a:rPr lang="en-US" dirty="0"/>
              <a:t>Man-in-the-middle, DDoS,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Detect duplicate MAC addresses/IP addresses</a:t>
            </a:r>
          </a:p>
          <a:p>
            <a:r>
              <a:rPr lang="en-US" dirty="0"/>
              <a:t>Filtering reserved IP addresses</a:t>
            </a:r>
          </a:p>
          <a:p>
            <a:pPr lvl="1"/>
            <a:r>
              <a:rPr lang="en-US" dirty="0"/>
              <a:t>Private address should not route to or from internet</a:t>
            </a:r>
          </a:p>
          <a:p>
            <a:r>
              <a:rPr lang="en-US" dirty="0"/>
              <a:t>Reverse Path Forwarding (RPF)</a:t>
            </a:r>
          </a:p>
          <a:p>
            <a:pPr lvl="1"/>
            <a:r>
              <a:rPr lang="en-US" dirty="0"/>
              <a:t>Response to inbound packet should return via same path</a:t>
            </a:r>
          </a:p>
          <a:p>
            <a:pPr lvl="1"/>
            <a:r>
              <a:rPr lang="en-US" dirty="0"/>
              <a:t>If not then drop the packet</a:t>
            </a:r>
          </a:p>
        </p:txBody>
      </p:sp>
    </p:spTree>
    <p:extLst>
      <p:ext uri="{BB962C8B-B14F-4D97-AF65-F5344CB8AC3E}">
        <p14:creationId xmlns:p14="http://schemas.microsoft.com/office/powerpoint/2010/main" val="129966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port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Protection is usually at the perimeter</a:t>
            </a:r>
          </a:p>
          <a:p>
            <a:pPr lvl="1"/>
            <a:r>
              <a:rPr lang="en-US" dirty="0"/>
              <a:t>Once inside, network is largely wide open</a:t>
            </a:r>
          </a:p>
          <a:p>
            <a:r>
              <a:rPr lang="en-US" dirty="0"/>
              <a:t>Often easy to get on the network</a:t>
            </a:r>
          </a:p>
          <a:p>
            <a:pPr lvl="1"/>
            <a:r>
              <a:rPr lang="en-US" dirty="0"/>
              <a:t>Lobby, conference rooms, public meeting spaces</a:t>
            </a:r>
          </a:p>
          <a:p>
            <a:pPr lvl="1"/>
            <a:r>
              <a:rPr lang="en-US" dirty="0"/>
              <a:t>Protect (and limit) those connections routes</a:t>
            </a:r>
          </a:p>
          <a:p>
            <a:r>
              <a:rPr lang="en-US" dirty="0"/>
              <a:t>Disable network ports not in use</a:t>
            </a:r>
          </a:p>
          <a:p>
            <a:r>
              <a:rPr lang="en-US" dirty="0"/>
              <a:t>Disable network drops not in use</a:t>
            </a:r>
          </a:p>
          <a:p>
            <a:r>
              <a:rPr lang="en-US" dirty="0"/>
              <a:t>Monitor wireless range</a:t>
            </a:r>
          </a:p>
          <a:p>
            <a:pPr lvl="1"/>
            <a:r>
              <a:rPr lang="en-US" dirty="0"/>
              <a:t>Use minimum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34526404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2256</TotalTime>
  <Words>665</Words>
  <Application>Microsoft Macintosh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Gill Sans MT</vt:lpstr>
      <vt:lpstr>Tw Cen MT</vt:lpstr>
      <vt:lpstr>Gallery</vt:lpstr>
      <vt:lpstr>Cybersecurity</vt:lpstr>
      <vt:lpstr>Hub</vt:lpstr>
      <vt:lpstr>Switches</vt:lpstr>
      <vt:lpstr>Routers</vt:lpstr>
      <vt:lpstr>Layer 3 Switch</vt:lpstr>
      <vt:lpstr>Access Control Lists (ACLs)</vt:lpstr>
      <vt:lpstr>Configuring an ACL</vt:lpstr>
      <vt:lpstr>Anti-spoofing techniques</vt:lpstr>
      <vt:lpstr>Switch port security</vt:lpstr>
      <vt:lpstr>Network Access Control (NAC)</vt:lpstr>
      <vt:lpstr>Loop Prevention</vt:lpstr>
      <vt:lpstr>STP in action</vt:lpstr>
      <vt:lpstr>STP in action</vt:lpstr>
      <vt:lpstr>STP in action</vt:lpstr>
      <vt:lpstr>STP in action</vt:lpstr>
      <vt:lpstr>STP in action</vt:lpstr>
      <vt:lpstr>Flood guard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72</cp:revision>
  <dcterms:created xsi:type="dcterms:W3CDTF">2019-04-17T19:12:48Z</dcterms:created>
  <dcterms:modified xsi:type="dcterms:W3CDTF">2021-01-24T18:31:26Z</dcterms:modified>
  <cp:category>pptx, curriculum, cyber</cp:category>
</cp:coreProperties>
</file>