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8"/>
  </p:notesMasterIdLst>
  <p:sldIdLst>
    <p:sldId id="262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Y_2gElt3SA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handing off computing load, sometimes application needs to be synchronized.</a:t>
            </a:r>
            <a:endParaRPr lang="en-US" baseline="0" dirty="0"/>
          </a:p>
          <a:p>
            <a:r>
              <a:rPr lang="en-US" baseline="0" dirty="0"/>
              <a:t>Great explanation video: </a:t>
            </a:r>
            <a:r>
              <a:rPr lang="en-US" dirty="0">
                <a:hlinkClick r:id="rId3"/>
              </a:rPr>
              <a:t>https://www.youtube.com/watch?v=RY_2gElt3SA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0AA08-7D18-46CB-8EB5-4526728AA6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0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748-4575-4768-9AC3-896A6F38D930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066B08BE-CFAE-49CB-9570-BDA8418DD56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10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748-4575-4768-9AC3-896A6F38D930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08BE-CFAE-49CB-9570-BDA8418D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4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748-4575-4768-9AC3-896A6F38D930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08BE-CFAE-49CB-9570-BDA8418DD56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266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5662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748-4575-4768-9AC3-896A6F38D930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08BE-CFAE-49CB-9570-BDA8418DD56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97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748-4575-4768-9AC3-896A6F38D930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08BE-CFAE-49CB-9570-BDA8418DD56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04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748-4575-4768-9AC3-896A6F38D930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08BE-CFAE-49CB-9570-BDA8418DD56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76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748-4575-4768-9AC3-896A6F38D930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08BE-CFAE-49CB-9570-BDA8418D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7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748-4575-4768-9AC3-896A6F38D930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08BE-CFAE-49CB-9570-BDA8418D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4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748-4575-4768-9AC3-896A6F38D930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08BE-CFAE-49CB-9570-BDA8418D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9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748-4575-4768-9AC3-896A6F38D930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08BE-CFAE-49CB-9570-BDA8418DD56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44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16FE2748-4575-4768-9AC3-896A6F38D930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08BE-CFAE-49CB-9570-BDA8418DD56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22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7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87257" y="4962298"/>
            <a:ext cx="466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w Cen MT" pitchFamily="34" charset="0"/>
              </a:rPr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EE6F82-AA7B-4390-ADFD-88AF31041F62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Load Balancers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" y="1826642"/>
            <a:ext cx="8661923" cy="4800600"/>
          </a:xfrm>
        </p:spPr>
        <p:txBody>
          <a:bodyPr/>
          <a:lstStyle/>
          <a:p>
            <a:r>
              <a:rPr lang="en-US" dirty="0"/>
              <a:t>Distributes load</a:t>
            </a:r>
          </a:p>
          <a:p>
            <a:pPr lvl="1"/>
            <a:r>
              <a:rPr lang="en-US" dirty="0"/>
              <a:t>Multiple servers</a:t>
            </a:r>
          </a:p>
          <a:p>
            <a:pPr lvl="1"/>
            <a:r>
              <a:rPr lang="en-US" dirty="0"/>
              <a:t>Transparent to users</a:t>
            </a:r>
          </a:p>
          <a:p>
            <a:r>
              <a:rPr lang="en-US" dirty="0"/>
              <a:t>Redundancy</a:t>
            </a:r>
          </a:p>
          <a:p>
            <a:pPr lvl="1"/>
            <a:r>
              <a:rPr lang="en-US" dirty="0"/>
              <a:t>No perceived server outages</a:t>
            </a:r>
          </a:p>
          <a:p>
            <a:pPr lvl="1"/>
            <a:r>
              <a:rPr lang="en-US" dirty="0"/>
              <a:t>Fast correction</a:t>
            </a:r>
          </a:p>
          <a:p>
            <a:r>
              <a:rPr lang="en-US" dirty="0"/>
              <a:t>High bandwidth applications</a:t>
            </a:r>
          </a:p>
          <a:p>
            <a:pPr lvl="1"/>
            <a:r>
              <a:rPr lang="en-US" dirty="0"/>
              <a:t>High use web hosting</a:t>
            </a:r>
          </a:p>
          <a:p>
            <a:pPr lvl="1"/>
            <a:r>
              <a:rPr lang="en-US" dirty="0"/>
              <a:t>High use databases</a:t>
            </a:r>
          </a:p>
        </p:txBody>
      </p:sp>
      <p:pic>
        <p:nvPicPr>
          <p:cNvPr id="1026" name="Picture 2" descr="Image result for navy seals carrying lo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666" y="2074750"/>
            <a:ext cx="4459586" cy="297305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1257"/>
            <a:ext cx="4547820" cy="4800600"/>
          </a:xfrm>
        </p:spPr>
        <p:txBody>
          <a:bodyPr>
            <a:normAutofit/>
          </a:bodyPr>
          <a:lstStyle/>
          <a:p>
            <a:r>
              <a:rPr lang="en-US" dirty="0"/>
              <a:t>Burden of service is shared</a:t>
            </a:r>
          </a:p>
          <a:p>
            <a:r>
              <a:rPr lang="en-US" dirty="0"/>
              <a:t>Faster response for users</a:t>
            </a:r>
          </a:p>
          <a:p>
            <a:pPr lvl="1"/>
            <a:r>
              <a:rPr lang="en-US" dirty="0"/>
              <a:t>Server under less strain</a:t>
            </a:r>
          </a:p>
          <a:p>
            <a:pPr lvl="1"/>
            <a:r>
              <a:rPr lang="en-US" dirty="0"/>
              <a:t>Handle more concurrent users</a:t>
            </a:r>
          </a:p>
          <a:p>
            <a:r>
              <a:rPr lang="en-US" dirty="0"/>
              <a:t>Things </a:t>
            </a:r>
            <a:r>
              <a:rPr lang="en-US" u="sng" dirty="0"/>
              <a:t>can</a:t>
            </a:r>
            <a:r>
              <a:rPr lang="en-US" dirty="0"/>
              <a:t> get out of sync across</a:t>
            </a:r>
            <a:br>
              <a:rPr lang="en-US" dirty="0"/>
            </a:br>
            <a:r>
              <a:rPr lang="en-US" dirty="0"/>
              <a:t>multiple servers</a:t>
            </a:r>
          </a:p>
          <a:p>
            <a:pPr lvl="1"/>
            <a:r>
              <a:rPr lang="en-US" dirty="0"/>
              <a:t>Ex: YouTube, Twitter activity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AB4FE8-FA21-4848-A57E-E9122EEC73E0}"/>
              </a:ext>
            </a:extLst>
          </p:cNvPr>
          <p:cNvGrpSpPr/>
          <p:nvPr/>
        </p:nvGrpSpPr>
        <p:grpSpPr>
          <a:xfrm>
            <a:off x="4704260" y="365126"/>
            <a:ext cx="4439740" cy="5789919"/>
            <a:chOff x="4704260" y="365126"/>
            <a:chExt cx="4439740" cy="5789919"/>
          </a:xfrm>
        </p:grpSpPr>
        <p:grpSp>
          <p:nvGrpSpPr>
            <p:cNvPr id="4" name="Group 3"/>
            <p:cNvGrpSpPr/>
            <p:nvPr/>
          </p:nvGrpSpPr>
          <p:grpSpPr>
            <a:xfrm>
              <a:off x="5823992" y="365126"/>
              <a:ext cx="2200276" cy="1858116"/>
              <a:chOff x="5644930" y="2320709"/>
              <a:chExt cx="2200276" cy="1858116"/>
            </a:xfrm>
          </p:grpSpPr>
          <p:pic>
            <p:nvPicPr>
              <p:cNvPr id="5" name="Picture 4" descr="C:\Users\ecoffey\AppData\Local\Temp\Rar$DRa0.400\30009_Device_cloud_white_default_256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551"/>
              <a:stretch/>
            </p:blipFill>
            <p:spPr bwMode="auto">
              <a:xfrm>
                <a:off x="5644930" y="2320709"/>
                <a:ext cx="2200276" cy="18581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6171930" y="3065300"/>
                <a:ext cx="11462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Tw Cen MT" panose="020B0602020104020603" pitchFamily="34" charset="0"/>
                  </a:rPr>
                  <a:t>Internet</a:t>
                </a:r>
              </a:p>
            </p:txBody>
          </p:sp>
        </p:grpSp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260" y="4191557"/>
              <a:ext cx="143827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4993" y="4191557"/>
              <a:ext cx="143827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5725" y="4191557"/>
              <a:ext cx="143827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0" descr="C:\Users\ecoffey\AppData\Local\Temp\Rar$DRa0.443\30064_Device_rf_modem_default_256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4472" y="2276844"/>
              <a:ext cx="1359316" cy="1359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705725" y="2541003"/>
              <a:ext cx="12843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Tw Cen MT" panose="020B0602020104020603" pitchFamily="34" charset="0"/>
                </a:rPr>
                <a:t>Load</a:t>
              </a:r>
            </a:p>
            <a:p>
              <a:pPr algn="ctr"/>
              <a:r>
                <a:rPr lang="en-US" sz="2400" b="1" dirty="0">
                  <a:latin typeface="Tw Cen MT" panose="020B0602020104020603" pitchFamily="34" charset="0"/>
                </a:rPr>
                <a:t>Balancer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4472" y="5693380"/>
              <a:ext cx="1277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w Cen MT" panose="020B0602020104020603" pitchFamily="34" charset="0"/>
                </a:rPr>
                <a:t>Server 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9250" y="5682624"/>
              <a:ext cx="1229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w Cen MT" panose="020B0602020104020603" pitchFamily="34" charset="0"/>
                </a:rPr>
                <a:t>Server 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85937" y="5682625"/>
              <a:ext cx="1277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w Cen MT" panose="020B0602020104020603" pitchFamily="34" charset="0"/>
                </a:rPr>
                <a:t>Server C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6924130" y="1766836"/>
              <a:ext cx="0" cy="7741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8" idx="0"/>
            </p:cNvCxnSpPr>
            <p:nvPr/>
          </p:nvCxnSpPr>
          <p:spPr>
            <a:xfrm flipV="1">
              <a:off x="5423398" y="3372000"/>
              <a:ext cx="885852" cy="8195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0" idx="0"/>
            </p:cNvCxnSpPr>
            <p:nvPr/>
          </p:nvCxnSpPr>
          <p:spPr>
            <a:xfrm flipH="1" flipV="1">
              <a:off x="7539010" y="3372000"/>
              <a:ext cx="885853" cy="8195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9" idx="0"/>
            </p:cNvCxnSpPr>
            <p:nvPr/>
          </p:nvCxnSpPr>
          <p:spPr>
            <a:xfrm>
              <a:off x="6924130" y="3372000"/>
              <a:ext cx="1" cy="8195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302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80871A33-1AFA-47E7-9162-309B2ED84F1D}"/>
              </a:ext>
            </a:extLst>
          </p:cNvPr>
          <p:cNvGrpSpPr/>
          <p:nvPr/>
        </p:nvGrpSpPr>
        <p:grpSpPr>
          <a:xfrm>
            <a:off x="4704260" y="365126"/>
            <a:ext cx="4439740" cy="5789919"/>
            <a:chOff x="4704260" y="365126"/>
            <a:chExt cx="4439740" cy="578991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E9D3D83-57AD-4557-AC9E-7E1F987B8EDF}"/>
                </a:ext>
              </a:extLst>
            </p:cNvPr>
            <p:cNvGrpSpPr/>
            <p:nvPr/>
          </p:nvGrpSpPr>
          <p:grpSpPr>
            <a:xfrm>
              <a:off x="5823992" y="365126"/>
              <a:ext cx="2200276" cy="1858116"/>
              <a:chOff x="5644930" y="2320709"/>
              <a:chExt cx="2200276" cy="1858116"/>
            </a:xfrm>
          </p:grpSpPr>
          <p:pic>
            <p:nvPicPr>
              <p:cNvPr id="64" name="Picture 63" descr="C:\Users\ecoffey\AppData\Local\Temp\Rar$DRa0.400\30009_Device_cloud_white_default_256.png">
                <a:extLst>
                  <a:ext uri="{FF2B5EF4-FFF2-40B4-BE49-F238E27FC236}">
                    <a16:creationId xmlns:a16="http://schemas.microsoft.com/office/drawing/2014/main" id="{0EB1E0EF-AD76-43AD-BBB5-DDCE253180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551"/>
              <a:stretch/>
            </p:blipFill>
            <p:spPr bwMode="auto">
              <a:xfrm>
                <a:off x="5644930" y="2320709"/>
                <a:ext cx="2200276" cy="18581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C505021-22C3-40B1-A4BA-DA12A0D3A9BC}"/>
                  </a:ext>
                </a:extLst>
              </p:cNvPr>
              <p:cNvSpPr txBox="1"/>
              <p:nvPr/>
            </p:nvSpPr>
            <p:spPr>
              <a:xfrm>
                <a:off x="6171930" y="3065300"/>
                <a:ext cx="11462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Tw Cen MT" panose="020B0602020104020603" pitchFamily="34" charset="0"/>
                  </a:rPr>
                  <a:t>Internet</a:t>
                </a:r>
              </a:p>
            </p:txBody>
          </p:sp>
        </p:grpSp>
        <p:pic>
          <p:nvPicPr>
            <p:cNvPr id="52" name="Picture 4">
              <a:extLst>
                <a:ext uri="{FF2B5EF4-FFF2-40B4-BE49-F238E27FC236}">
                  <a16:creationId xmlns:a16="http://schemas.microsoft.com/office/drawing/2014/main" id="{259807FA-360B-4758-A2BC-25FA95D227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260" y="4191557"/>
              <a:ext cx="143827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4">
              <a:extLst>
                <a:ext uri="{FF2B5EF4-FFF2-40B4-BE49-F238E27FC236}">
                  <a16:creationId xmlns:a16="http://schemas.microsoft.com/office/drawing/2014/main" id="{991E2C3D-F24C-4C80-B286-581343D1B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4993" y="4191557"/>
              <a:ext cx="143827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4">
              <a:extLst>
                <a:ext uri="{FF2B5EF4-FFF2-40B4-BE49-F238E27FC236}">
                  <a16:creationId xmlns:a16="http://schemas.microsoft.com/office/drawing/2014/main" id="{A8330861-7E8B-4097-8738-BE29369DF0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5725" y="4191557"/>
              <a:ext cx="143827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Picture 54" descr="C:\Users\ecoffey\AppData\Local\Temp\Rar$DRa0.443\30064_Device_rf_modem_default_256.png">
              <a:extLst>
                <a:ext uri="{FF2B5EF4-FFF2-40B4-BE49-F238E27FC236}">
                  <a16:creationId xmlns:a16="http://schemas.microsoft.com/office/drawing/2014/main" id="{D41DD9A7-D1B6-4ECD-9FB2-94C2FD136C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4472" y="2276844"/>
              <a:ext cx="1359316" cy="1359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3B0BB2E-380B-4BDD-BD26-5862287DE59F}"/>
                </a:ext>
              </a:extLst>
            </p:cNvPr>
            <p:cNvSpPr txBox="1"/>
            <p:nvPr/>
          </p:nvSpPr>
          <p:spPr>
            <a:xfrm>
              <a:off x="7705725" y="2541003"/>
              <a:ext cx="12843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Tw Cen MT" panose="020B0602020104020603" pitchFamily="34" charset="0"/>
                </a:rPr>
                <a:t>Load</a:t>
              </a:r>
            </a:p>
            <a:p>
              <a:pPr algn="ctr"/>
              <a:r>
                <a:rPr lang="en-US" sz="2400" b="1" dirty="0">
                  <a:latin typeface="Tw Cen MT" panose="020B0602020104020603" pitchFamily="34" charset="0"/>
                </a:rPr>
                <a:t>Balancer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2CA7E15-3428-44C8-99E5-268839B2A88B}"/>
                </a:ext>
              </a:extLst>
            </p:cNvPr>
            <p:cNvSpPr txBox="1"/>
            <p:nvPr/>
          </p:nvSpPr>
          <p:spPr>
            <a:xfrm>
              <a:off x="4784472" y="5693380"/>
              <a:ext cx="1277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w Cen MT" panose="020B0602020104020603" pitchFamily="34" charset="0"/>
                </a:rPr>
                <a:t>Server A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8DE45C5-0D53-4BF5-BA91-044C5D3E5C18}"/>
                </a:ext>
              </a:extLst>
            </p:cNvPr>
            <p:cNvSpPr txBox="1"/>
            <p:nvPr/>
          </p:nvSpPr>
          <p:spPr>
            <a:xfrm>
              <a:off x="6309250" y="5682624"/>
              <a:ext cx="1229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w Cen MT" panose="020B0602020104020603" pitchFamily="34" charset="0"/>
                </a:rPr>
                <a:t>Server B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B8938D-721B-4ED3-8CCD-499B19E716E7}"/>
                </a:ext>
              </a:extLst>
            </p:cNvPr>
            <p:cNvSpPr txBox="1"/>
            <p:nvPr/>
          </p:nvSpPr>
          <p:spPr>
            <a:xfrm>
              <a:off x="7785937" y="5682625"/>
              <a:ext cx="1277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w Cen MT" panose="020B0602020104020603" pitchFamily="34" charset="0"/>
                </a:rPr>
                <a:t>Server C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0C2039B-13CE-4EA2-9542-B3D3004AB683}"/>
                </a:ext>
              </a:extLst>
            </p:cNvPr>
            <p:cNvCxnSpPr/>
            <p:nvPr/>
          </p:nvCxnSpPr>
          <p:spPr>
            <a:xfrm>
              <a:off x="6924130" y="1766836"/>
              <a:ext cx="0" cy="7741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28076A5-7A91-4DBE-9C89-686ECADC351F}"/>
                </a:ext>
              </a:extLst>
            </p:cNvPr>
            <p:cNvCxnSpPr>
              <a:stCxn id="52" idx="0"/>
            </p:cNvCxnSpPr>
            <p:nvPr/>
          </p:nvCxnSpPr>
          <p:spPr>
            <a:xfrm flipV="1">
              <a:off x="5423398" y="3372000"/>
              <a:ext cx="885852" cy="8195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C92A981-5FCE-470D-87A9-77D243EBF27B}"/>
                </a:ext>
              </a:extLst>
            </p:cNvPr>
            <p:cNvCxnSpPr>
              <a:stCxn id="54" idx="0"/>
            </p:cNvCxnSpPr>
            <p:nvPr/>
          </p:nvCxnSpPr>
          <p:spPr>
            <a:xfrm flipH="1" flipV="1">
              <a:off x="7539010" y="3372000"/>
              <a:ext cx="885853" cy="8195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B2D0FB1-EAB5-4FA3-A731-B5FF668770B1}"/>
                </a:ext>
              </a:extLst>
            </p:cNvPr>
            <p:cNvCxnSpPr>
              <a:endCxn id="53" idx="0"/>
            </p:cNvCxnSpPr>
            <p:nvPr/>
          </p:nvCxnSpPr>
          <p:spPr>
            <a:xfrm>
              <a:off x="6924130" y="3372000"/>
              <a:ext cx="1" cy="8195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749" y="1766836"/>
            <a:ext cx="5113885" cy="4162598"/>
          </a:xfrm>
        </p:spPr>
        <p:txBody>
          <a:bodyPr>
            <a:normAutofit/>
          </a:bodyPr>
          <a:lstStyle/>
          <a:p>
            <a:r>
              <a:rPr lang="en-US" dirty="0"/>
              <a:t>Round Robin</a:t>
            </a:r>
          </a:p>
          <a:p>
            <a:pPr lvl="1"/>
            <a:r>
              <a:rPr lang="en-US" dirty="0"/>
              <a:t>Each server in sequence</a:t>
            </a:r>
          </a:p>
          <a:p>
            <a:r>
              <a:rPr lang="en-US" dirty="0"/>
              <a:t>Round robin options</a:t>
            </a:r>
          </a:p>
          <a:p>
            <a:pPr lvl="1"/>
            <a:r>
              <a:rPr lang="en-US" dirty="0"/>
              <a:t>Dynamic round-robin</a:t>
            </a:r>
          </a:p>
          <a:p>
            <a:pPr lvl="2"/>
            <a:r>
              <a:rPr lang="en-US" dirty="0"/>
              <a:t>Monitor server load and distribute to the server with lowest utilization</a:t>
            </a:r>
          </a:p>
          <a:p>
            <a:pPr lvl="1"/>
            <a:r>
              <a:rPr lang="en-US" dirty="0"/>
              <a:t>Weighted round-robin</a:t>
            </a:r>
          </a:p>
          <a:p>
            <a:pPr lvl="2"/>
            <a:r>
              <a:rPr lang="en-US" dirty="0"/>
              <a:t>Prioritize server use</a:t>
            </a:r>
          </a:p>
          <a:p>
            <a:r>
              <a:rPr lang="en-US" dirty="0"/>
              <a:t>This configuration is Active/Active </a:t>
            </a:r>
          </a:p>
        </p:txBody>
      </p:sp>
      <p:sp>
        <p:nvSpPr>
          <p:cNvPr id="37" name="Oval 36"/>
          <p:cNvSpPr/>
          <p:nvPr/>
        </p:nvSpPr>
        <p:spPr>
          <a:xfrm>
            <a:off x="6701309" y="1616148"/>
            <a:ext cx="445642" cy="4456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05968E-6 C 0.00052 0.0162 1.11111E-6 0.04557 0.00503 0.06339 C 0.00642 0.07819 0.00955 0.09461 0.02066 0.10364 C 0.02309 0.10988 0.02483 0.11335 0.02951 0.11752 C 0.03455 0.12607 0.04097 0.13255 0.04635 0.14065 C 0.05521 0.15453 0.04913 0.14828 0.0566 0.15476 C 0.0592 0.16355 0.0559 0.15545 0.06302 0.16378 C 0.06406 0.16517 0.06458 0.16725 0.06562 0.16864 C 0.06788 0.17118 0.07326 0.17488 0.07326 0.17511 C 0.07413 0.17627 0.07517 0.17766 0.07587 0.17928 C 0.07656 0.18067 0.07656 0.18252 0.07726 0.1839 C 0.07917 0.18784 0.0816 0.19131 0.08368 0.19478 C 0.08472 0.19663 0.08628 0.19755 0.0875 0.1994 C 0.09271 0.20796 0.09132 0.21606 0.09913 0.22277 C 0.10121 0.23202 0.10486 0.24104 0.10937 0.24891 C 0.11146 0.25261 0.1158 0.25978 0.1158 0.26001 C 0.11753 0.26579 0.12118 0.2681 0.12361 0.27366 C 0.12778 0.28245 0.13385 0.29101 0.13767 0.30003 C 0.14045 0.3072 0.14236 0.31414 0.14792 0.31853 C 0.15017 0.32663 0.14861 0.32223 0.15434 0.33264 C 0.15538 0.33403 0.15712 0.33704 0.15712 0.33727 C 0.15833 0.3419 0.15972 0.35115 0.16493 0.35115 " pathEditMode="relative" rAng="0" ptsTypes="fffffffffffffffffffffA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47" y="175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7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D92A4E6E-0088-475C-A68F-B9BDEF058CC7}"/>
              </a:ext>
            </a:extLst>
          </p:cNvPr>
          <p:cNvGrpSpPr/>
          <p:nvPr/>
        </p:nvGrpSpPr>
        <p:grpSpPr>
          <a:xfrm>
            <a:off x="4704260" y="365126"/>
            <a:ext cx="4439740" cy="5789919"/>
            <a:chOff x="4704260" y="365126"/>
            <a:chExt cx="4439740" cy="578991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4B79433-513F-478E-9526-AFDF602F28DD}"/>
                </a:ext>
              </a:extLst>
            </p:cNvPr>
            <p:cNvGrpSpPr/>
            <p:nvPr/>
          </p:nvGrpSpPr>
          <p:grpSpPr>
            <a:xfrm>
              <a:off x="5823992" y="365126"/>
              <a:ext cx="2200276" cy="1858116"/>
              <a:chOff x="5644930" y="2320709"/>
              <a:chExt cx="2200276" cy="1858116"/>
            </a:xfrm>
          </p:grpSpPr>
          <p:pic>
            <p:nvPicPr>
              <p:cNvPr id="48" name="Picture 47" descr="C:\Users\ecoffey\AppData\Local\Temp\Rar$DRa0.400\30009_Device_cloud_white_default_256.png">
                <a:extLst>
                  <a:ext uri="{FF2B5EF4-FFF2-40B4-BE49-F238E27FC236}">
                    <a16:creationId xmlns:a16="http://schemas.microsoft.com/office/drawing/2014/main" id="{C5ABCD6A-A396-4069-9E96-D1462BBA84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551"/>
              <a:stretch/>
            </p:blipFill>
            <p:spPr bwMode="auto">
              <a:xfrm>
                <a:off x="5644930" y="2320709"/>
                <a:ext cx="2200276" cy="18581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A6E1593-D548-44EE-BF0F-24993182A188}"/>
                  </a:ext>
                </a:extLst>
              </p:cNvPr>
              <p:cNvSpPr txBox="1"/>
              <p:nvPr/>
            </p:nvSpPr>
            <p:spPr>
              <a:xfrm>
                <a:off x="6171930" y="3065300"/>
                <a:ext cx="11462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Tw Cen MT" panose="020B0602020104020603" pitchFamily="34" charset="0"/>
                  </a:rPr>
                  <a:t>Internet</a:t>
                </a:r>
              </a:p>
            </p:txBody>
          </p:sp>
        </p:grpSp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F2E8D4EA-6166-4BC5-A63F-36F51FDE22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260" y="4191557"/>
              <a:ext cx="143827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4">
              <a:extLst>
                <a:ext uri="{FF2B5EF4-FFF2-40B4-BE49-F238E27FC236}">
                  <a16:creationId xmlns:a16="http://schemas.microsoft.com/office/drawing/2014/main" id="{DF6DA44C-EF4E-4220-A5A8-72860E21E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4993" y="4191557"/>
              <a:ext cx="143827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4">
              <a:extLst>
                <a:ext uri="{FF2B5EF4-FFF2-40B4-BE49-F238E27FC236}">
                  <a16:creationId xmlns:a16="http://schemas.microsoft.com/office/drawing/2014/main" id="{B7C6F1A7-8148-4649-83AB-C17506D857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5725" y="4191557"/>
              <a:ext cx="143827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38" descr="C:\Users\ecoffey\AppData\Local\Temp\Rar$DRa0.443\30064_Device_rf_modem_default_256.png">
              <a:extLst>
                <a:ext uri="{FF2B5EF4-FFF2-40B4-BE49-F238E27FC236}">
                  <a16:creationId xmlns:a16="http://schemas.microsoft.com/office/drawing/2014/main" id="{5A5A0A12-A7A9-40A7-9260-05F14BFCD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4472" y="2276844"/>
              <a:ext cx="1359316" cy="1359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1D8F422-0963-416F-8423-ABCAC3A28CD2}"/>
                </a:ext>
              </a:extLst>
            </p:cNvPr>
            <p:cNvSpPr txBox="1"/>
            <p:nvPr/>
          </p:nvSpPr>
          <p:spPr>
            <a:xfrm>
              <a:off x="7705725" y="2541003"/>
              <a:ext cx="12843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Tw Cen MT" panose="020B0602020104020603" pitchFamily="34" charset="0"/>
                </a:rPr>
                <a:t>Load</a:t>
              </a:r>
            </a:p>
            <a:p>
              <a:pPr algn="ctr"/>
              <a:r>
                <a:rPr lang="en-US" sz="2400" b="1" dirty="0">
                  <a:latin typeface="Tw Cen MT" panose="020B0602020104020603" pitchFamily="34" charset="0"/>
                </a:rPr>
                <a:t>Balancer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DF56766-BED1-4C62-ADC1-222E99E8FF82}"/>
                </a:ext>
              </a:extLst>
            </p:cNvPr>
            <p:cNvSpPr txBox="1"/>
            <p:nvPr/>
          </p:nvSpPr>
          <p:spPr>
            <a:xfrm>
              <a:off x="4784472" y="5693380"/>
              <a:ext cx="1277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w Cen MT" panose="020B0602020104020603" pitchFamily="34" charset="0"/>
                </a:rPr>
                <a:t>Server A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73DA95-92FA-40BF-A4D2-189E5F82D830}"/>
                </a:ext>
              </a:extLst>
            </p:cNvPr>
            <p:cNvSpPr txBox="1"/>
            <p:nvPr/>
          </p:nvSpPr>
          <p:spPr>
            <a:xfrm>
              <a:off x="6309250" y="5682624"/>
              <a:ext cx="1229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w Cen MT" panose="020B0602020104020603" pitchFamily="34" charset="0"/>
                </a:rPr>
                <a:t>Server B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A8BF16-C04F-4DAF-8FE0-C3669A32C192}"/>
                </a:ext>
              </a:extLst>
            </p:cNvPr>
            <p:cNvSpPr txBox="1"/>
            <p:nvPr/>
          </p:nvSpPr>
          <p:spPr>
            <a:xfrm>
              <a:off x="7785937" y="5682625"/>
              <a:ext cx="1277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w Cen MT" panose="020B0602020104020603" pitchFamily="34" charset="0"/>
                </a:rPr>
                <a:t>Server C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8938314-D291-4934-9CA7-FBA09F03FDEB}"/>
                </a:ext>
              </a:extLst>
            </p:cNvPr>
            <p:cNvCxnSpPr/>
            <p:nvPr/>
          </p:nvCxnSpPr>
          <p:spPr>
            <a:xfrm>
              <a:off x="6924130" y="1766836"/>
              <a:ext cx="0" cy="7741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606AF47-E357-4309-88AD-59E7D368450E}"/>
                </a:ext>
              </a:extLst>
            </p:cNvPr>
            <p:cNvCxnSpPr>
              <a:stCxn id="36" idx="0"/>
            </p:cNvCxnSpPr>
            <p:nvPr/>
          </p:nvCxnSpPr>
          <p:spPr>
            <a:xfrm flipV="1">
              <a:off x="5423398" y="3372000"/>
              <a:ext cx="885852" cy="8195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D2BB692-43A3-4A21-9F38-0342F2734C48}"/>
                </a:ext>
              </a:extLst>
            </p:cNvPr>
            <p:cNvCxnSpPr>
              <a:stCxn id="38" idx="0"/>
            </p:cNvCxnSpPr>
            <p:nvPr/>
          </p:nvCxnSpPr>
          <p:spPr>
            <a:xfrm flipH="1" flipV="1">
              <a:off x="7539010" y="3372000"/>
              <a:ext cx="885853" cy="8195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E21E1E2-26DD-4D63-9DB5-6C95AE1775E3}"/>
                </a:ext>
              </a:extLst>
            </p:cNvPr>
            <p:cNvCxnSpPr>
              <a:endCxn id="37" idx="0"/>
            </p:cNvCxnSpPr>
            <p:nvPr/>
          </p:nvCxnSpPr>
          <p:spPr>
            <a:xfrm>
              <a:off x="6924130" y="3372000"/>
              <a:ext cx="1" cy="8195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87" y="1783738"/>
            <a:ext cx="4595896" cy="4233348"/>
          </a:xfrm>
        </p:spPr>
        <p:txBody>
          <a:bodyPr>
            <a:normAutofit/>
          </a:bodyPr>
          <a:lstStyle/>
          <a:p>
            <a:r>
              <a:rPr lang="en-US" dirty="0"/>
              <a:t>Affinity scheduling</a:t>
            </a:r>
          </a:p>
          <a:p>
            <a:r>
              <a:rPr lang="en-US" dirty="0"/>
              <a:t>Some web apps require user to remain on same instance</a:t>
            </a:r>
          </a:p>
          <a:p>
            <a:pPr lvl="1"/>
            <a:r>
              <a:rPr lang="en-US" dirty="0"/>
              <a:t>Each user bound to same server</a:t>
            </a:r>
          </a:p>
          <a:p>
            <a:pPr lvl="1"/>
            <a:r>
              <a:rPr lang="en-US" dirty="0"/>
              <a:t>Based on user’s IP or session ID</a:t>
            </a:r>
          </a:p>
          <a:p>
            <a:pPr lvl="1"/>
            <a:r>
              <a:rPr lang="en-US" dirty="0"/>
              <a:t>Source affinity</a:t>
            </a:r>
          </a:p>
          <a:p>
            <a:pPr lvl="2"/>
            <a:r>
              <a:rPr lang="en-US" dirty="0"/>
              <a:t>Based on where you’re coming </a:t>
            </a:r>
            <a:r>
              <a:rPr lang="en-US" i="1" dirty="0"/>
              <a:t>from</a:t>
            </a:r>
          </a:p>
          <a:p>
            <a:r>
              <a:rPr lang="en-US" dirty="0"/>
              <a:t>This configuration is Active/Active </a:t>
            </a:r>
          </a:p>
        </p:txBody>
      </p:sp>
      <p:sp>
        <p:nvSpPr>
          <p:cNvPr id="35" name="Oval 34"/>
          <p:cNvSpPr/>
          <p:nvPr/>
        </p:nvSpPr>
        <p:spPr>
          <a:xfrm>
            <a:off x="6701309" y="1615559"/>
            <a:ext cx="445642" cy="44564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9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61948E-6 L 4.72222E-6 0.13555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5000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017 0.13741 L 0.175 0.36873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115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5" grpId="2" animBg="1"/>
      <p:bldP spid="35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F7C990F8-D92D-41A6-8FA1-540D61BA1719}"/>
              </a:ext>
            </a:extLst>
          </p:cNvPr>
          <p:cNvGrpSpPr/>
          <p:nvPr/>
        </p:nvGrpSpPr>
        <p:grpSpPr>
          <a:xfrm>
            <a:off x="4704260" y="365126"/>
            <a:ext cx="4439740" cy="5789919"/>
            <a:chOff x="4704260" y="365126"/>
            <a:chExt cx="4439740" cy="578991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7F6D28A-0620-4479-A76B-2F3FD90D7287}"/>
                </a:ext>
              </a:extLst>
            </p:cNvPr>
            <p:cNvGrpSpPr/>
            <p:nvPr/>
          </p:nvGrpSpPr>
          <p:grpSpPr>
            <a:xfrm>
              <a:off x="5823992" y="365126"/>
              <a:ext cx="2200276" cy="1858116"/>
              <a:chOff x="5644930" y="2320709"/>
              <a:chExt cx="2200276" cy="1858116"/>
            </a:xfrm>
          </p:grpSpPr>
          <p:pic>
            <p:nvPicPr>
              <p:cNvPr id="47" name="Picture 46" descr="C:\Users\ecoffey\AppData\Local\Temp\Rar$DRa0.400\30009_Device_cloud_white_default_256.png">
                <a:extLst>
                  <a:ext uri="{FF2B5EF4-FFF2-40B4-BE49-F238E27FC236}">
                    <a16:creationId xmlns:a16="http://schemas.microsoft.com/office/drawing/2014/main" id="{FE85E69F-140F-4313-B10A-42AE5374AD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551"/>
              <a:stretch/>
            </p:blipFill>
            <p:spPr bwMode="auto">
              <a:xfrm>
                <a:off x="5644930" y="2320709"/>
                <a:ext cx="2200276" cy="18581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101AD9F-038B-40D3-8C4F-0347543B5C6B}"/>
                  </a:ext>
                </a:extLst>
              </p:cNvPr>
              <p:cNvSpPr txBox="1"/>
              <p:nvPr/>
            </p:nvSpPr>
            <p:spPr>
              <a:xfrm>
                <a:off x="6171930" y="3065300"/>
                <a:ext cx="11462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Tw Cen MT" panose="020B0602020104020603" pitchFamily="34" charset="0"/>
                  </a:rPr>
                  <a:t>Internet</a:t>
                </a:r>
              </a:p>
            </p:txBody>
          </p:sp>
        </p:grpSp>
        <p:pic>
          <p:nvPicPr>
            <p:cNvPr id="35" name="Picture 4">
              <a:extLst>
                <a:ext uri="{FF2B5EF4-FFF2-40B4-BE49-F238E27FC236}">
                  <a16:creationId xmlns:a16="http://schemas.microsoft.com/office/drawing/2014/main" id="{54B39F08-3318-415D-ACEB-7C00CA71D4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260" y="4191557"/>
              <a:ext cx="143827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9826F6A6-EF26-43FE-BE7F-7729F98A0A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4993" y="4191557"/>
              <a:ext cx="143827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4">
              <a:extLst>
                <a:ext uri="{FF2B5EF4-FFF2-40B4-BE49-F238E27FC236}">
                  <a16:creationId xmlns:a16="http://schemas.microsoft.com/office/drawing/2014/main" id="{CBF34622-F6DB-420A-9079-C6FD191D4C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5725" y="4191557"/>
              <a:ext cx="143827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7" descr="C:\Users\ecoffey\AppData\Local\Temp\Rar$DRa0.443\30064_Device_rf_modem_default_256.png">
              <a:extLst>
                <a:ext uri="{FF2B5EF4-FFF2-40B4-BE49-F238E27FC236}">
                  <a16:creationId xmlns:a16="http://schemas.microsoft.com/office/drawing/2014/main" id="{28123B99-156E-437F-87E7-94448D1A93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4472" y="2276844"/>
              <a:ext cx="1359316" cy="1359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501197D-AD14-4580-A85C-1F37D3246AD3}"/>
                </a:ext>
              </a:extLst>
            </p:cNvPr>
            <p:cNvSpPr txBox="1"/>
            <p:nvPr/>
          </p:nvSpPr>
          <p:spPr>
            <a:xfrm>
              <a:off x="7705725" y="2541003"/>
              <a:ext cx="12843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Tw Cen MT" panose="020B0602020104020603" pitchFamily="34" charset="0"/>
                </a:rPr>
                <a:t>Load</a:t>
              </a:r>
            </a:p>
            <a:p>
              <a:pPr algn="ctr"/>
              <a:r>
                <a:rPr lang="en-US" sz="2400" b="1" dirty="0">
                  <a:latin typeface="Tw Cen MT" panose="020B0602020104020603" pitchFamily="34" charset="0"/>
                </a:rPr>
                <a:t>Balancer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B57AC8-EB3A-438A-A356-E05F6E75845C}"/>
                </a:ext>
              </a:extLst>
            </p:cNvPr>
            <p:cNvSpPr txBox="1"/>
            <p:nvPr/>
          </p:nvSpPr>
          <p:spPr>
            <a:xfrm>
              <a:off x="4784472" y="5693380"/>
              <a:ext cx="1277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w Cen MT" panose="020B0602020104020603" pitchFamily="34" charset="0"/>
                </a:rPr>
                <a:t>Server A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2A41AFA-168F-4809-9CE2-FE8CAACA9D9F}"/>
                </a:ext>
              </a:extLst>
            </p:cNvPr>
            <p:cNvSpPr txBox="1"/>
            <p:nvPr/>
          </p:nvSpPr>
          <p:spPr>
            <a:xfrm>
              <a:off x="6309250" y="5682624"/>
              <a:ext cx="1229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w Cen MT" panose="020B0602020104020603" pitchFamily="34" charset="0"/>
                </a:rPr>
                <a:t>Server 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781CD9A-C52D-4B85-9DC2-D1B6CC066987}"/>
                </a:ext>
              </a:extLst>
            </p:cNvPr>
            <p:cNvSpPr txBox="1"/>
            <p:nvPr/>
          </p:nvSpPr>
          <p:spPr>
            <a:xfrm>
              <a:off x="7785937" y="5682625"/>
              <a:ext cx="1277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w Cen MT" panose="020B0602020104020603" pitchFamily="34" charset="0"/>
                </a:rPr>
                <a:t>Server C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EE06C9B-F840-441E-908A-74A23393EB59}"/>
                </a:ext>
              </a:extLst>
            </p:cNvPr>
            <p:cNvCxnSpPr/>
            <p:nvPr/>
          </p:nvCxnSpPr>
          <p:spPr>
            <a:xfrm>
              <a:off x="6924130" y="1766836"/>
              <a:ext cx="0" cy="7741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E828216-930E-4EA7-9139-183674155204}"/>
                </a:ext>
              </a:extLst>
            </p:cNvPr>
            <p:cNvCxnSpPr>
              <a:stCxn id="35" idx="0"/>
            </p:cNvCxnSpPr>
            <p:nvPr/>
          </p:nvCxnSpPr>
          <p:spPr>
            <a:xfrm flipV="1">
              <a:off x="5423398" y="3372000"/>
              <a:ext cx="885852" cy="8195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CFC944-6555-4E26-9690-FE5222513A73}"/>
                </a:ext>
              </a:extLst>
            </p:cNvPr>
            <p:cNvCxnSpPr>
              <a:stCxn id="37" idx="0"/>
            </p:cNvCxnSpPr>
            <p:nvPr/>
          </p:nvCxnSpPr>
          <p:spPr>
            <a:xfrm flipH="1" flipV="1">
              <a:off x="7539010" y="3372000"/>
              <a:ext cx="885853" cy="8195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0228283-9635-44F3-B88F-273129176D1A}"/>
                </a:ext>
              </a:extLst>
            </p:cNvPr>
            <p:cNvCxnSpPr>
              <a:endCxn id="36" idx="0"/>
            </p:cNvCxnSpPr>
            <p:nvPr/>
          </p:nvCxnSpPr>
          <p:spPr>
            <a:xfrm>
              <a:off x="6924130" y="3372000"/>
              <a:ext cx="1" cy="8195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/>
          <p:cNvSpPr/>
          <p:nvPr/>
        </p:nvSpPr>
        <p:spPr>
          <a:xfrm>
            <a:off x="8203561" y="4401699"/>
            <a:ext cx="445642" cy="4456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20547" cy="1325563"/>
          </a:xfrm>
        </p:spPr>
        <p:txBody>
          <a:bodyPr/>
          <a:lstStyle/>
          <a:p>
            <a:r>
              <a:rPr lang="en-US" dirty="0"/>
              <a:t>Active/Passive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599" y="1767579"/>
            <a:ext cx="4733066" cy="4156633"/>
          </a:xfrm>
        </p:spPr>
        <p:txBody>
          <a:bodyPr>
            <a:normAutofit/>
          </a:bodyPr>
          <a:lstStyle/>
          <a:p>
            <a:r>
              <a:rPr lang="en-US" dirty="0"/>
              <a:t>Some servers are active</a:t>
            </a:r>
          </a:p>
          <a:p>
            <a:pPr lvl="1"/>
            <a:r>
              <a:rPr lang="en-US" dirty="0"/>
              <a:t>Others on standby (passive)</a:t>
            </a:r>
          </a:p>
          <a:p>
            <a:r>
              <a:rPr lang="en-US" dirty="0"/>
              <a:t>If active server goes down,</a:t>
            </a:r>
            <a:br>
              <a:rPr lang="en-US" dirty="0"/>
            </a:br>
            <a:r>
              <a:rPr lang="en-US" dirty="0"/>
              <a:t>passive server becomes active</a:t>
            </a:r>
          </a:p>
          <a:p>
            <a:pPr lvl="1"/>
            <a:r>
              <a:rPr lang="en-US" dirty="0"/>
              <a:t>Redundancy</a:t>
            </a:r>
          </a:p>
          <a:p>
            <a:pPr lvl="2"/>
            <a:r>
              <a:rPr lang="en-US" dirty="0"/>
              <a:t>Drawback, unutilized resources</a:t>
            </a:r>
          </a:p>
          <a:p>
            <a:r>
              <a:rPr lang="en-US" dirty="0"/>
              <a:t>This configuration is Active/Passive </a:t>
            </a:r>
          </a:p>
        </p:txBody>
      </p:sp>
      <p:sp>
        <p:nvSpPr>
          <p:cNvPr id="25" name="Oval 24"/>
          <p:cNvSpPr/>
          <p:nvPr/>
        </p:nvSpPr>
        <p:spPr>
          <a:xfrm>
            <a:off x="6701310" y="4401699"/>
            <a:ext cx="445642" cy="4456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200577" y="4402724"/>
            <a:ext cx="445642" cy="44564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2" descr="Skull and Crossbones on Apple iOS 13.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950" y="4931130"/>
            <a:ext cx="726896" cy="72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20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8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{CD351333-EDE0-594C-9ED9-5E48C971125A}tf10001119</Template>
  <TotalTime>1973</TotalTime>
  <Words>243</Words>
  <Application>Microsoft Macintosh PowerPoint</Application>
  <PresentationFormat>On-screen Show (4:3)</PresentationFormat>
  <Paragraphs>70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Circe Light</vt:lpstr>
      <vt:lpstr>Gill Sans MT</vt:lpstr>
      <vt:lpstr>Tw Cen MT</vt:lpstr>
      <vt:lpstr>Gallery</vt:lpstr>
      <vt:lpstr>PowerPoint Presentation</vt:lpstr>
      <vt:lpstr>Load Balancer</vt:lpstr>
      <vt:lpstr>Load Balancer</vt:lpstr>
      <vt:lpstr>Scheduling</vt:lpstr>
      <vt:lpstr>Scheduling</vt:lpstr>
      <vt:lpstr>Active/Passive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61</cp:revision>
  <dcterms:created xsi:type="dcterms:W3CDTF">2019-04-17T19:12:48Z</dcterms:created>
  <dcterms:modified xsi:type="dcterms:W3CDTF">2021-03-02T22:46:46Z</dcterms:modified>
  <cp:category>pptx, curriculum, cyber</cp:category>
</cp:coreProperties>
</file>