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4"/>
  </p:notesMasterIdLst>
  <p:sldIdLst>
    <p:sldId id="269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Why are most WAPs flat</a:t>
            </a:r>
            <a:r>
              <a:rPr lang="en-US" baseline="0" dirty="0"/>
              <a:t> and white?</a:t>
            </a:r>
            <a:br>
              <a:rPr lang="en-US" baseline="0" dirty="0"/>
            </a:br>
            <a:r>
              <a:rPr lang="en-US" baseline="0" dirty="0"/>
              <a:t>A: Usually ceiling mounted in most installations (blends in with ceilings), and since most ceiling are white...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Q: Why are most ceilings white?</a:t>
            </a:r>
            <a:br>
              <a:rPr lang="en-US" baseline="0" dirty="0"/>
            </a:br>
            <a:r>
              <a:rPr lang="en-US" baseline="0" dirty="0"/>
              <a:t>A: _________ ? ____________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0AA08-7D18-46CB-8EB5-4526728AA6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12E-1A9C-4FC8-8147-B1B5AFC1A839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A7FCB564-C31E-4D30-98B2-3747F0578C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6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12E-1A9C-4FC8-8147-B1B5AFC1A839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B564-C31E-4D30-98B2-3747F057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7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12E-1A9C-4FC8-8147-B1B5AFC1A839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B564-C31E-4D30-98B2-3747F0578C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863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35019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12E-1A9C-4FC8-8147-B1B5AFC1A839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B564-C31E-4D30-98B2-3747F0578C6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79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12E-1A9C-4FC8-8147-B1B5AFC1A839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B564-C31E-4D30-98B2-3747F0578C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00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12E-1A9C-4FC8-8147-B1B5AFC1A839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B564-C31E-4D30-98B2-3747F0578C6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30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12E-1A9C-4FC8-8147-B1B5AFC1A839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B564-C31E-4D30-98B2-3747F057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12E-1A9C-4FC8-8147-B1B5AFC1A839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B564-C31E-4D30-98B2-3747F057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0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12E-1A9C-4FC8-8147-B1B5AFC1A839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B564-C31E-4D30-98B2-3747F057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12E-1A9C-4FC8-8147-B1B5AFC1A839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B564-C31E-4D30-98B2-3747F0578C6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89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B227312E-1A9C-4FC8-8147-B1B5AFC1A839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B564-C31E-4D30-98B2-3747F0578C6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87257" y="4962298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w Cen MT" pitchFamily="34" charset="0"/>
              </a:rPr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DC800-9FE1-4508-9B45-E88E7D95D760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Access Points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ifi patch antenna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21"/>
          <a:stretch/>
        </p:blipFill>
        <p:spPr bwMode="auto">
          <a:xfrm>
            <a:off x="6887377" y="-147246"/>
            <a:ext cx="2256621" cy="269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Directional antenna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Patch antenna</a:t>
            </a:r>
          </a:p>
          <a:p>
            <a:pPr lvl="1"/>
            <a:r>
              <a:rPr lang="en-US" dirty="0"/>
              <a:t>Roughly 180° pattern</a:t>
            </a:r>
          </a:p>
          <a:p>
            <a:pPr lvl="1"/>
            <a:r>
              <a:rPr lang="en-US" dirty="0"/>
              <a:t>Directional, high gain</a:t>
            </a:r>
          </a:p>
          <a:p>
            <a:r>
              <a:rPr lang="en-US" dirty="0"/>
              <a:t>Yagi antenna</a:t>
            </a:r>
          </a:p>
          <a:p>
            <a:pPr lvl="1"/>
            <a:r>
              <a:rPr lang="en-US" dirty="0"/>
              <a:t>Narrow beam</a:t>
            </a:r>
          </a:p>
          <a:p>
            <a:pPr lvl="1"/>
            <a:r>
              <a:rPr lang="en-US" dirty="0"/>
              <a:t>Very directional, higher gain</a:t>
            </a:r>
          </a:p>
          <a:p>
            <a:r>
              <a:rPr lang="en-US" dirty="0"/>
              <a:t>Parabolic dish antenna</a:t>
            </a:r>
          </a:p>
          <a:p>
            <a:pPr lvl="1"/>
            <a:r>
              <a:rPr lang="en-US" dirty="0"/>
              <a:t>Focused signal, down to a single point</a:t>
            </a:r>
          </a:p>
          <a:p>
            <a:pPr lvl="1"/>
            <a:r>
              <a:rPr lang="en-US" dirty="0"/>
              <a:t>Highly directional, highest gain</a:t>
            </a:r>
          </a:p>
        </p:txBody>
      </p:sp>
      <p:pic>
        <p:nvPicPr>
          <p:cNvPr id="1028" name="Picture 4" descr="Image result for wifi dish antenna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9" t="24444" r="13991"/>
          <a:stretch/>
        </p:blipFill>
        <p:spPr bwMode="auto">
          <a:xfrm>
            <a:off x="6887378" y="3442448"/>
            <a:ext cx="2119256" cy="251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ifi yagi antenna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10" b="21437"/>
          <a:stretch/>
        </p:blipFill>
        <p:spPr bwMode="auto">
          <a:xfrm>
            <a:off x="5487969" y="2301464"/>
            <a:ext cx="3656031" cy="199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03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WAPs from central location</a:t>
            </a:r>
          </a:p>
          <a:p>
            <a:pPr lvl="1"/>
            <a:r>
              <a:rPr lang="en-US" dirty="0"/>
              <a:t>Configure and deploy changes to all sites at once</a:t>
            </a:r>
          </a:p>
          <a:p>
            <a:r>
              <a:rPr lang="en-US" dirty="0"/>
              <a:t>Easy to add more access points</a:t>
            </a:r>
          </a:p>
          <a:p>
            <a:r>
              <a:rPr lang="en-US" dirty="0"/>
              <a:t>Monitor all wireless activity from one point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066" y="5717863"/>
            <a:ext cx="8096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992" y="5665476"/>
            <a:ext cx="8477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5" idx="1"/>
            <a:endCxn id="6" idx="3"/>
          </p:cNvCxnSpPr>
          <p:nvPr/>
        </p:nvCxnSpPr>
        <p:spPr>
          <a:xfrm flipH="1">
            <a:off x="4848717" y="6027426"/>
            <a:ext cx="4533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024" y="3868941"/>
            <a:ext cx="552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24" y="3868941"/>
            <a:ext cx="552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445" y="3868941"/>
            <a:ext cx="552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118" y="3868941"/>
            <a:ext cx="552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077" y="3868941"/>
            <a:ext cx="552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stCxn id="6" idx="0"/>
            <a:endCxn id="11" idx="2"/>
          </p:cNvCxnSpPr>
          <p:nvPr/>
        </p:nvCxnSpPr>
        <p:spPr>
          <a:xfrm flipV="1">
            <a:off x="4424855" y="4907166"/>
            <a:ext cx="4815" cy="758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2"/>
            <a:endCxn id="6" idx="0"/>
          </p:cNvCxnSpPr>
          <p:nvPr/>
        </p:nvCxnSpPr>
        <p:spPr>
          <a:xfrm flipH="1">
            <a:off x="4424855" y="4907166"/>
            <a:ext cx="1382488" cy="758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0"/>
            <a:endCxn id="13" idx="2"/>
          </p:cNvCxnSpPr>
          <p:nvPr/>
        </p:nvCxnSpPr>
        <p:spPr>
          <a:xfrm flipV="1">
            <a:off x="4424855" y="4907166"/>
            <a:ext cx="2861447" cy="758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0"/>
            <a:endCxn id="9" idx="2"/>
          </p:cNvCxnSpPr>
          <p:nvPr/>
        </p:nvCxnSpPr>
        <p:spPr>
          <a:xfrm flipH="1" flipV="1">
            <a:off x="1566249" y="4907166"/>
            <a:ext cx="2858606" cy="758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0"/>
            <a:endCxn id="10" idx="2"/>
          </p:cNvCxnSpPr>
          <p:nvPr/>
        </p:nvCxnSpPr>
        <p:spPr>
          <a:xfrm flipH="1" flipV="1">
            <a:off x="2949549" y="4907166"/>
            <a:ext cx="1475306" cy="758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TextBox 2054"/>
          <p:cNvSpPr txBox="1"/>
          <p:nvPr/>
        </p:nvSpPr>
        <p:spPr>
          <a:xfrm>
            <a:off x="3234820" y="5805329"/>
            <a:ext cx="76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Switch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60229" y="5759609"/>
            <a:ext cx="189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Wireless controller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39108" y="3684275"/>
            <a:ext cx="6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WAP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22408" y="3684275"/>
            <a:ext cx="6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WAP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102529" y="3684275"/>
            <a:ext cx="6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WAP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80202" y="3684275"/>
            <a:ext cx="6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WAP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959161" y="3684275"/>
            <a:ext cx="6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WAP</a:t>
            </a:r>
          </a:p>
        </p:txBody>
      </p:sp>
    </p:spTree>
    <p:extLst>
      <p:ext uri="{BB962C8B-B14F-4D97-AF65-F5344CB8AC3E}">
        <p14:creationId xmlns:p14="http://schemas.microsoft.com/office/powerpoint/2010/main" val="278792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thin wireless access poin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9" b="21364"/>
          <a:stretch/>
        </p:blipFill>
        <p:spPr bwMode="auto">
          <a:xfrm>
            <a:off x="6674069" y="427145"/>
            <a:ext cx="2378338" cy="131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eraki wireless access poi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5" b="11297"/>
          <a:stretch/>
        </p:blipFill>
        <p:spPr bwMode="auto">
          <a:xfrm>
            <a:off x="6248778" y="1825625"/>
            <a:ext cx="2667317" cy="203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thin wireless access poin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75" b="21795"/>
          <a:stretch/>
        </p:blipFill>
        <p:spPr bwMode="auto">
          <a:xfrm>
            <a:off x="5822731" y="4296140"/>
            <a:ext cx="3321269" cy="188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Fat access points</a:t>
            </a:r>
          </a:p>
          <a:p>
            <a:pPr lvl="1"/>
            <a:r>
              <a:rPr lang="en-US" dirty="0"/>
              <a:t>Access point handles all wireless</a:t>
            </a:r>
          </a:p>
          <a:p>
            <a:pPr lvl="1"/>
            <a:r>
              <a:rPr lang="en-US" dirty="0"/>
              <a:t>Less administrative load on switch</a:t>
            </a:r>
          </a:p>
          <a:p>
            <a:pPr lvl="1"/>
            <a:r>
              <a:rPr lang="en-US" dirty="0"/>
              <a:t>More expensive</a:t>
            </a:r>
          </a:p>
          <a:p>
            <a:r>
              <a:rPr lang="en-US" dirty="0"/>
              <a:t>Thin access points</a:t>
            </a:r>
          </a:p>
          <a:p>
            <a:pPr lvl="1"/>
            <a:r>
              <a:rPr lang="en-US" dirty="0"/>
              <a:t>Radio transceiver in device and that’s it</a:t>
            </a:r>
          </a:p>
          <a:p>
            <a:pPr lvl="1"/>
            <a:r>
              <a:rPr lang="en-US" dirty="0"/>
              <a:t>Administrative load is back at switch</a:t>
            </a:r>
          </a:p>
          <a:p>
            <a:pPr lvl="1"/>
            <a:r>
              <a:rPr lang="en-US" dirty="0"/>
              <a:t>Less expensive</a:t>
            </a:r>
          </a:p>
        </p:txBody>
      </p:sp>
    </p:spTree>
    <p:extLst>
      <p:ext uri="{BB962C8B-B14F-4D97-AF65-F5344CB8AC3E}">
        <p14:creationId xmlns:p14="http://schemas.microsoft.com/office/powerpoint/2010/main" val="115656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wireless access point cisc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5" r="12089"/>
          <a:stretch/>
        </p:blipFill>
        <p:spPr bwMode="auto">
          <a:xfrm>
            <a:off x="6454588" y="120377"/>
            <a:ext cx="2605087" cy="262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Wireless</a:t>
            </a:r>
            <a:r>
              <a:rPr lang="en-US" dirty="0"/>
              <a:t> Access Point (WAP)</a:t>
            </a:r>
          </a:p>
          <a:p>
            <a:r>
              <a:rPr lang="en-US" dirty="0"/>
              <a:t>Layer 2 device</a:t>
            </a:r>
          </a:p>
          <a:p>
            <a:r>
              <a:rPr lang="en-US" dirty="0"/>
              <a:t>Bridge between wired/wireless networks</a:t>
            </a:r>
          </a:p>
          <a:p>
            <a:r>
              <a:rPr lang="en-US" dirty="0"/>
              <a:t>Not a wireless </a:t>
            </a:r>
            <a:r>
              <a:rPr lang="en-US" i="1" dirty="0"/>
              <a:t>router</a:t>
            </a:r>
          </a:p>
          <a:p>
            <a:pPr lvl="1"/>
            <a:r>
              <a:rPr lang="en-US" dirty="0"/>
              <a:t>Wireless router is both a WAP </a:t>
            </a:r>
            <a:r>
              <a:rPr lang="en-US" u="sng" dirty="0"/>
              <a:t>and</a:t>
            </a:r>
            <a:r>
              <a:rPr lang="en-US" dirty="0"/>
              <a:t> a router (Layer 3)</a:t>
            </a:r>
          </a:p>
          <a:p>
            <a:pPr lvl="1"/>
            <a:r>
              <a:rPr lang="en-US" dirty="0"/>
              <a:t>WAP in a single device</a:t>
            </a:r>
          </a:p>
        </p:txBody>
      </p:sp>
      <p:pic>
        <p:nvPicPr>
          <p:cNvPr id="4102" name="Picture 6" descr="Image result for wireless access point cisc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6" t="17286" r="23475" b="17081"/>
          <a:stretch/>
        </p:blipFill>
        <p:spPr bwMode="auto">
          <a:xfrm>
            <a:off x="6694899" y="3565493"/>
            <a:ext cx="2449101" cy="220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SSID - </a:t>
            </a:r>
            <a:r>
              <a:rPr lang="en-US" u="sng" dirty="0"/>
              <a:t>S</a:t>
            </a:r>
            <a:r>
              <a:rPr lang="en-US" dirty="0"/>
              <a:t>ervice </a:t>
            </a:r>
            <a:r>
              <a:rPr lang="en-US" u="sng" dirty="0"/>
              <a:t>S</a:t>
            </a:r>
            <a:r>
              <a:rPr lang="en-US" dirty="0"/>
              <a:t>et </a:t>
            </a:r>
            <a:r>
              <a:rPr lang="en-US" u="sng" dirty="0"/>
              <a:t>Id</a:t>
            </a:r>
            <a:r>
              <a:rPr lang="en-US" dirty="0"/>
              <a:t>entifier</a:t>
            </a:r>
          </a:p>
          <a:p>
            <a:pPr lvl="1"/>
            <a:r>
              <a:rPr lang="en-US" dirty="0"/>
              <a:t>Name of the wireless network</a:t>
            </a:r>
          </a:p>
          <a:p>
            <a:pPr lvl="1"/>
            <a:r>
              <a:rPr lang="en-US" dirty="0"/>
              <a:t>LINKSYS, DEFAULT, NETGEAR</a:t>
            </a:r>
          </a:p>
          <a:p>
            <a:r>
              <a:rPr lang="en-US" dirty="0"/>
              <a:t>Change SSID to something other than default</a:t>
            </a:r>
          </a:p>
          <a:p>
            <a:r>
              <a:rPr lang="en-US" dirty="0"/>
              <a:t>Disable SSID broadcasting?</a:t>
            </a:r>
          </a:p>
          <a:p>
            <a:pPr lvl="1"/>
            <a:r>
              <a:rPr lang="en-US" dirty="0"/>
              <a:t>Never intended as security feature</a:t>
            </a:r>
          </a:p>
          <a:p>
            <a:pPr lvl="1"/>
            <a:r>
              <a:rPr lang="en-US" dirty="0"/>
              <a:t>SSID can be determined through analyzing wireless traffic</a:t>
            </a:r>
          </a:p>
          <a:p>
            <a:pPr lvl="1"/>
            <a:r>
              <a:rPr lang="en-US" dirty="0"/>
              <a:t>“Security through obscurity” is not really security</a:t>
            </a:r>
          </a:p>
        </p:txBody>
      </p:sp>
      <p:pic>
        <p:nvPicPr>
          <p:cNvPr id="5126" name="Picture 6" descr="Image result for wireless sig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433" y="486309"/>
            <a:ext cx="2554531" cy="174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94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 Access Control</a:t>
            </a:r>
          </a:p>
          <a:p>
            <a:r>
              <a:rPr lang="en-US" dirty="0"/>
              <a:t>Limits access through hardware address</a:t>
            </a:r>
          </a:p>
          <a:p>
            <a:pPr lvl="1"/>
            <a:r>
              <a:rPr lang="en-US" dirty="0"/>
              <a:t>Keeps the neighbors, lightweights out</a:t>
            </a:r>
          </a:p>
          <a:p>
            <a:r>
              <a:rPr lang="en-US" dirty="0"/>
              <a:t>Easy to pull valid MAC addresses through wireless analysis</a:t>
            </a:r>
          </a:p>
          <a:p>
            <a:pPr lvl="1"/>
            <a:r>
              <a:rPr lang="en-US" dirty="0"/>
              <a:t>Spoof working MAC address and you’re in</a:t>
            </a:r>
          </a:p>
          <a:p>
            <a:r>
              <a:rPr lang="en-US" dirty="0"/>
              <a:t>“Security through obscurity”</a:t>
            </a:r>
          </a:p>
        </p:txBody>
      </p:sp>
      <p:pic>
        <p:nvPicPr>
          <p:cNvPr id="6146" name="Picture 2" descr="Image result for coffee filter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38" b="14924"/>
          <a:stretch/>
        </p:blipFill>
        <p:spPr bwMode="auto">
          <a:xfrm>
            <a:off x="5593865" y="50445"/>
            <a:ext cx="3550135" cy="226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8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level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as little power as necessary</a:t>
            </a:r>
          </a:p>
          <a:p>
            <a:r>
              <a:rPr lang="en-US" dirty="0"/>
              <a:t>What is “necessary”?</a:t>
            </a:r>
          </a:p>
          <a:p>
            <a:pPr lvl="1"/>
            <a:r>
              <a:rPr lang="en-US" dirty="0"/>
              <a:t>Signal coverage</a:t>
            </a:r>
          </a:p>
          <a:p>
            <a:pPr lvl="1"/>
            <a:r>
              <a:rPr lang="en-US" dirty="0"/>
              <a:t>User locations</a:t>
            </a:r>
          </a:p>
          <a:p>
            <a:r>
              <a:rPr lang="en-US" dirty="0"/>
              <a:t>Consider the users’ location</a:t>
            </a:r>
          </a:p>
          <a:p>
            <a:pPr lvl="1"/>
            <a:r>
              <a:rPr lang="en-US" dirty="0"/>
              <a:t>Where are users typically?</a:t>
            </a:r>
          </a:p>
          <a:p>
            <a:pPr lvl="1"/>
            <a:r>
              <a:rPr lang="en-US" dirty="0"/>
              <a:t>How far from access point?</a:t>
            </a:r>
          </a:p>
          <a:p>
            <a:pPr lvl="1"/>
            <a:r>
              <a:rPr lang="en-US" dirty="0"/>
              <a:t>High-gain antennas can help</a:t>
            </a:r>
            <a:br>
              <a:rPr lang="en-US" dirty="0"/>
            </a:br>
            <a:r>
              <a:rPr lang="en-US" dirty="0"/>
              <a:t>shape direction of signal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828" y="2279493"/>
            <a:ext cx="3644332" cy="254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44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 selection and bandwidths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757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Throughput</a:t>
            </a:r>
          </a:p>
          <a:p>
            <a:pPr lvl="1"/>
            <a:r>
              <a:rPr lang="en-US" dirty="0"/>
              <a:t>Maximum theoretical throughputs</a:t>
            </a:r>
          </a:p>
          <a:p>
            <a:pPr lvl="1"/>
            <a:r>
              <a:rPr lang="en-US" dirty="0"/>
              <a:t>Actual throughput can vary widely</a:t>
            </a:r>
          </a:p>
          <a:p>
            <a:r>
              <a:rPr lang="en-US" dirty="0"/>
              <a:t>Frequency</a:t>
            </a:r>
          </a:p>
          <a:p>
            <a:pPr lvl="1"/>
            <a:r>
              <a:rPr lang="en-US" dirty="0"/>
              <a:t>2.4GHz and 5GHz</a:t>
            </a:r>
          </a:p>
          <a:p>
            <a:pPr lvl="1"/>
            <a:r>
              <a:rPr lang="en-US" dirty="0"/>
              <a:t>Sometimes both</a:t>
            </a:r>
          </a:p>
          <a:p>
            <a:r>
              <a:rPr lang="en-US" dirty="0"/>
              <a:t>Distance</a:t>
            </a:r>
          </a:p>
          <a:p>
            <a:pPr lvl="1"/>
            <a:r>
              <a:rPr lang="en-US" dirty="0"/>
              <a:t>A combination of antennas</a:t>
            </a:r>
          </a:p>
          <a:p>
            <a:r>
              <a:rPr lang="en-US" dirty="0"/>
              <a:t>Channels</a:t>
            </a:r>
          </a:p>
          <a:p>
            <a:pPr lvl="1"/>
            <a:r>
              <a:rPr lang="en-US" dirty="0"/>
              <a:t>Differences in geographical location</a:t>
            </a:r>
          </a:p>
          <a:p>
            <a:pPr lvl="1"/>
            <a:r>
              <a:rPr lang="en-US" dirty="0"/>
              <a:t>Non-overlapping channels would be ideal</a:t>
            </a:r>
          </a:p>
        </p:txBody>
      </p:sp>
    </p:spTree>
    <p:extLst>
      <p:ext uri="{BB962C8B-B14F-4D97-AF65-F5344CB8AC3E}">
        <p14:creationId xmlns:p14="http://schemas.microsoft.com/office/powerpoint/2010/main" val="420317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 selection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75088"/>
              </p:ext>
            </p:extLst>
          </p:nvPr>
        </p:nvGraphicFramePr>
        <p:xfrm>
          <a:off x="693451" y="1545021"/>
          <a:ext cx="8345445" cy="19915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8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1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92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w Cen MT" panose="020B0602020104020603" pitchFamily="34" charset="0"/>
                        </a:rPr>
                        <a:t>Throughput*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w Cen MT" panose="020B0602020104020603" pitchFamily="34" charset="0"/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w Cen MT" panose="020B0602020104020603" pitchFamily="34" charset="0"/>
                        </a:rPr>
                        <a:t>802.11a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w Cen MT" panose="020B0602020104020603" pitchFamily="34" charset="0"/>
                        </a:rPr>
                        <a:t>54Mbps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w Cen MT" panose="020B0602020104020603" pitchFamily="34" charset="0"/>
                        </a:rPr>
                        <a:t>5GHz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w Cen MT" panose="020B0602020104020603" pitchFamily="34" charset="0"/>
                        </a:rPr>
                        <a:t>802.11b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w Cen MT" panose="020B0602020104020603" pitchFamily="34" charset="0"/>
                        </a:rPr>
                        <a:t>11Mbps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w Cen MT" panose="020B0602020104020603" pitchFamily="34" charset="0"/>
                        </a:rPr>
                        <a:t>2.4GHz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w Cen MT" panose="020B0602020104020603" pitchFamily="34" charset="0"/>
                        </a:rPr>
                        <a:t>802.11g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w Cen MT" panose="020B0602020104020603" pitchFamily="34" charset="0"/>
                        </a:rPr>
                        <a:t>54MBps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w Cen MT" panose="020B0602020104020603" pitchFamily="34" charset="0"/>
                        </a:rPr>
                        <a:t>2.4GHz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w Cen MT" panose="020B0602020104020603" pitchFamily="34" charset="0"/>
                        </a:rPr>
                        <a:t>802.11n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w Cen MT" panose="020B0602020104020603" pitchFamily="34" charset="0"/>
                        </a:rPr>
                        <a:t>300Mbps / 900Mbps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w Cen MT" panose="020B0602020104020603" pitchFamily="34" charset="0"/>
                        </a:rPr>
                        <a:t>2.4GHz / 5GHz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w Cen MT" panose="020B0602020104020603" pitchFamily="34" charset="0"/>
                        </a:rPr>
                        <a:t>802.11ac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w Cen MT" panose="020B0602020104020603" pitchFamily="34" charset="0"/>
                        </a:rPr>
                        <a:t>500Mbps per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w Cen MT" panose="020B0602020104020603" pitchFamily="34" charset="0"/>
                        </a:rPr>
                        <a:t>2.4GHz / 5GHz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92629" y="4059459"/>
            <a:ext cx="8758742" cy="17422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5425" indent="-2254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461963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2pPr>
            <a:lvl3pPr marL="688975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3pPr>
            <a:lvl4pPr marL="914400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4pPr>
            <a:lvl5pPr marL="1033463" indent="-2381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theoretical throughputs (Actual throughput may vary)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non-overlapping channels are used when possible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Channels 1, 6, and 11 do not overlap</a:t>
            </a:r>
          </a:p>
        </p:txBody>
      </p:sp>
    </p:spTree>
    <p:extLst>
      <p:ext uri="{BB962C8B-B14F-4D97-AF65-F5344CB8AC3E}">
        <p14:creationId xmlns:p14="http://schemas.microsoft.com/office/powerpoint/2010/main" val="182538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Radiation pattern of an omnidirectional anten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421" y="1285539"/>
            <a:ext cx="226695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 directional antennas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</a:t>
            </a:r>
          </a:p>
          <a:p>
            <a:r>
              <a:rPr lang="en-US" dirty="0"/>
              <a:t>Signal distributed in all directions</a:t>
            </a:r>
          </a:p>
          <a:p>
            <a:r>
              <a:rPr lang="en-US" dirty="0"/>
              <a:t>Signal radiates and comes in on</a:t>
            </a:r>
            <a:br>
              <a:rPr lang="en-US" dirty="0"/>
            </a:br>
            <a:r>
              <a:rPr lang="en-US" dirty="0"/>
              <a:t> long side of antenna (not tip)</a:t>
            </a:r>
          </a:p>
          <a:p>
            <a:r>
              <a:rPr lang="en-US" dirty="0"/>
              <a:t>Good enough for most users</a:t>
            </a:r>
          </a:p>
          <a:p>
            <a:r>
              <a:rPr lang="en-US" dirty="0"/>
              <a:t>No ability to focus the signal</a:t>
            </a:r>
          </a:p>
          <a:p>
            <a:pPr lvl="1"/>
            <a:r>
              <a:rPr lang="en-US" dirty="0"/>
              <a:t>Different antenna required to “steer” signal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00"/>
          <a:stretch/>
        </p:blipFill>
        <p:spPr bwMode="auto">
          <a:xfrm flipH="1">
            <a:off x="7722038" y="365126"/>
            <a:ext cx="1208666" cy="525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042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Directional antennas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the signal, increase distance</a:t>
            </a:r>
          </a:p>
          <a:p>
            <a:r>
              <a:rPr lang="en-US" dirty="0"/>
              <a:t>Send and receive in a single direction</a:t>
            </a:r>
          </a:p>
          <a:p>
            <a:r>
              <a:rPr lang="en-US" dirty="0"/>
              <a:t>Rejects signal in opposite direction</a:t>
            </a:r>
          </a:p>
          <a:p>
            <a:r>
              <a:rPr lang="en-US" dirty="0"/>
              <a:t>Antenna performance measured in dB</a:t>
            </a:r>
          </a:p>
          <a:p>
            <a:pPr lvl="1"/>
            <a:r>
              <a:rPr lang="en-US" dirty="0"/>
              <a:t>3dB of gain = 2x power</a:t>
            </a:r>
          </a:p>
        </p:txBody>
      </p:sp>
      <p:pic>
        <p:nvPicPr>
          <p:cNvPr id="4" name="Picture 8" descr="Image result for wifi cantenn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271" y="3398145"/>
            <a:ext cx="3094729" cy="30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yagi antenna radiation pattern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1002" flipH="1">
            <a:off x="1871807" y="4709705"/>
            <a:ext cx="33147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8816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{CD351333-EDE0-594C-9ED9-5E48C971125A}tf10001119</Template>
  <TotalTime>2940</TotalTime>
  <Words>495</Words>
  <Application>Microsoft Macintosh PowerPoint</Application>
  <PresentationFormat>On-screen Show (4:3)</PresentationFormat>
  <Paragraphs>113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Circe Light</vt:lpstr>
      <vt:lpstr>Gill Sans MT</vt:lpstr>
      <vt:lpstr>Tw Cen MT</vt:lpstr>
      <vt:lpstr>Gallery</vt:lpstr>
      <vt:lpstr>PowerPoint Presentation</vt:lpstr>
      <vt:lpstr>Access point</vt:lpstr>
      <vt:lpstr>SSID Management</vt:lpstr>
      <vt:lpstr>MAC filtering</vt:lpstr>
      <vt:lpstr>Power level controls</vt:lpstr>
      <vt:lpstr>Band selection and bandwidths</vt:lpstr>
      <vt:lpstr>Band selection</vt:lpstr>
      <vt:lpstr>Omni directional antennas</vt:lpstr>
      <vt:lpstr>Directional antennas</vt:lpstr>
      <vt:lpstr>Directional antenna types</vt:lpstr>
      <vt:lpstr>Wireless controllers</vt:lpstr>
      <vt:lpstr>Wireless configurations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73</cp:revision>
  <dcterms:created xsi:type="dcterms:W3CDTF">2019-04-17T19:12:48Z</dcterms:created>
  <dcterms:modified xsi:type="dcterms:W3CDTF">2021-03-02T22:47:57Z</dcterms:modified>
  <cp:category>pptx, curriculum, cyber</cp:category>
</cp:coreProperties>
</file>