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3" r:id="rId2"/>
    <p:sldId id="258" r:id="rId3"/>
    <p:sldId id="257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2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6316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1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3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4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4EBD9D5-DB2F-4B26-9505-C740A4B8C15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C2C0-833B-4389-BDB3-C511BA2547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85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87257" y="4962298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E52DF-E985-42AA-8043-E956C3947E06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Data Loss Prevention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Data-in-use</a:t>
            </a:r>
          </a:p>
          <a:p>
            <a:pPr lvl="1"/>
            <a:r>
              <a:rPr lang="en-US" dirty="0"/>
              <a:t>On the computer</a:t>
            </a:r>
          </a:p>
          <a:p>
            <a:pPr lvl="1"/>
            <a:r>
              <a:rPr lang="en-US" dirty="0"/>
              <a:t>Being accessed</a:t>
            </a:r>
          </a:p>
          <a:p>
            <a:pPr lvl="1"/>
            <a:r>
              <a:rPr lang="en-US" dirty="0"/>
              <a:t>Being processed</a:t>
            </a:r>
          </a:p>
          <a:p>
            <a:r>
              <a:rPr lang="en-US" dirty="0"/>
              <a:t>Data-in-motion</a:t>
            </a:r>
          </a:p>
          <a:p>
            <a:pPr lvl="1"/>
            <a:r>
              <a:rPr lang="en-US" dirty="0"/>
              <a:t>On the network</a:t>
            </a:r>
          </a:p>
          <a:p>
            <a:pPr lvl="1"/>
            <a:r>
              <a:rPr lang="en-US" dirty="0"/>
              <a:t>In transit</a:t>
            </a:r>
          </a:p>
          <a:p>
            <a:r>
              <a:rPr lang="en-US" dirty="0"/>
              <a:t>Data-at-rest</a:t>
            </a:r>
          </a:p>
          <a:p>
            <a:pPr lvl="1"/>
            <a:r>
              <a:rPr lang="en-US" dirty="0"/>
              <a:t>On a drive</a:t>
            </a:r>
          </a:p>
          <a:p>
            <a:pPr lvl="1"/>
            <a:r>
              <a:rPr lang="en-US" dirty="0"/>
              <a:t>On a server</a:t>
            </a:r>
          </a:p>
          <a:p>
            <a:pPr lvl="1"/>
            <a:r>
              <a:rPr lang="en-US" dirty="0"/>
              <a:t>Stored for later access or transmission</a:t>
            </a:r>
          </a:p>
        </p:txBody>
      </p:sp>
      <p:pic>
        <p:nvPicPr>
          <p:cNvPr id="1026" name="Picture 2" descr="Image result for par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16" y="1379700"/>
            <a:ext cx="5181080" cy="34557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Sensitive personal data</a:t>
            </a:r>
          </a:p>
          <a:p>
            <a:pPr lvl="1"/>
            <a:r>
              <a:rPr lang="en-US" dirty="0"/>
              <a:t>PII – Personally Identifiable Information</a:t>
            </a:r>
          </a:p>
          <a:p>
            <a:pPr lvl="2"/>
            <a:r>
              <a:rPr lang="en-US" dirty="0"/>
              <a:t>Data that can be used to identify an individual</a:t>
            </a:r>
          </a:p>
          <a:p>
            <a:pPr lvl="2"/>
            <a:r>
              <a:rPr lang="en-US" dirty="0"/>
              <a:t>Name, date of birth, mother’s maiden name, biometric information</a:t>
            </a:r>
          </a:p>
          <a:p>
            <a:pPr lvl="1"/>
            <a:r>
              <a:rPr lang="en-US" dirty="0"/>
              <a:t>PHI – Protected Health Information</a:t>
            </a:r>
          </a:p>
          <a:p>
            <a:pPr lvl="2"/>
            <a:r>
              <a:rPr lang="en-US" dirty="0"/>
              <a:t>Health information associated with an individual</a:t>
            </a:r>
          </a:p>
          <a:p>
            <a:pPr lvl="2"/>
            <a:r>
              <a:rPr lang="en-US" dirty="0"/>
              <a:t>Health status, healthcare records, payments for healthcare,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Social Security numbers, credit card numbers, medical records</a:t>
            </a:r>
          </a:p>
          <a:p>
            <a:r>
              <a:rPr lang="en-US" dirty="0"/>
              <a:t>Sensitive organizational data</a:t>
            </a:r>
          </a:p>
          <a:p>
            <a:pPr lvl="1"/>
            <a:r>
              <a:rPr lang="en-US" dirty="0"/>
              <a:t>Proprietary designs, code, contracts, intellectual property</a:t>
            </a:r>
          </a:p>
          <a:p>
            <a:pPr lvl="1"/>
            <a:r>
              <a:rPr lang="en-US" dirty="0"/>
              <a:t>Financial reports, compliance documents, human resources info</a:t>
            </a:r>
          </a:p>
          <a:p>
            <a:pPr lvl="1"/>
            <a:r>
              <a:rPr lang="en-US" dirty="0"/>
              <a:t>Market information, corporate action memos, stockholder info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(DLP)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third-parties from accessing sensitive data</a:t>
            </a:r>
          </a:p>
          <a:p>
            <a:pPr lvl="1"/>
            <a:r>
              <a:rPr lang="en-US" dirty="0"/>
              <a:t>Data “leakage”</a:t>
            </a:r>
          </a:p>
          <a:p>
            <a:r>
              <a:rPr lang="en-US" dirty="0"/>
              <a:t>Many sources of data, many destinations for it to go</a:t>
            </a:r>
          </a:p>
          <a:p>
            <a:pPr lvl="1"/>
            <a:r>
              <a:rPr lang="en-US" dirty="0"/>
              <a:t>Multiple threats require multiple solutions</a:t>
            </a:r>
          </a:p>
          <a:p>
            <a:r>
              <a:rPr lang="en-US" dirty="0"/>
              <a:t>Scan for keywords related to fraud or sensitive data loss</a:t>
            </a:r>
          </a:p>
          <a:p>
            <a:pPr lvl="1"/>
            <a:r>
              <a:rPr lang="en-US" dirty="0"/>
              <a:t>Emails messages</a:t>
            </a:r>
          </a:p>
          <a:p>
            <a:pPr lvl="1"/>
            <a:r>
              <a:rPr lang="en-US" dirty="0"/>
              <a:t>Attachments</a:t>
            </a:r>
          </a:p>
          <a:p>
            <a:pPr lvl="1"/>
            <a:r>
              <a:rPr lang="en-US" dirty="0"/>
              <a:t>Web traffic</a:t>
            </a:r>
          </a:p>
          <a:p>
            <a:endParaRPr lang="en-US" dirty="0"/>
          </a:p>
        </p:txBody>
      </p:sp>
      <p:pic>
        <p:nvPicPr>
          <p:cNvPr id="4" name="Picture 2" descr="Image result for coffee filte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304" y="4593021"/>
            <a:ext cx="3552618" cy="215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7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DLP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2388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Prevent USB storage devices on computers</a:t>
            </a:r>
          </a:p>
          <a:p>
            <a:pPr lvl="1"/>
            <a:r>
              <a:rPr lang="en-US" dirty="0"/>
              <a:t>No thumb drives, external hard drives, SD card readers, etc.</a:t>
            </a:r>
          </a:p>
          <a:p>
            <a:r>
              <a:rPr lang="en-US" dirty="0"/>
              <a:t>Cloud-based DLP</a:t>
            </a:r>
          </a:p>
          <a:p>
            <a:pPr lvl="1"/>
            <a:r>
              <a:rPr lang="en-US" dirty="0"/>
              <a:t>Filtering which files go into/out of cloud</a:t>
            </a:r>
          </a:p>
          <a:p>
            <a:pPr lvl="1"/>
            <a:r>
              <a:rPr lang="en-US" dirty="0"/>
              <a:t>Monitoring sharing and access rights</a:t>
            </a:r>
          </a:p>
          <a:p>
            <a:r>
              <a:rPr lang="en-US" dirty="0"/>
              <a:t>Email DLP</a:t>
            </a:r>
          </a:p>
          <a:p>
            <a:pPr lvl="1"/>
            <a:r>
              <a:rPr lang="en-US" dirty="0"/>
              <a:t>Filtering, limiting attachment types</a:t>
            </a:r>
          </a:p>
          <a:p>
            <a:pPr lvl="1"/>
            <a:r>
              <a:rPr lang="en-US" dirty="0"/>
              <a:t>Prevent confidential internal emails from going external</a:t>
            </a:r>
          </a:p>
          <a:p>
            <a:pPr lvl="1"/>
            <a:r>
              <a:rPr lang="en-US" dirty="0"/>
              <a:t>Prevent attachments from going to personal email accounts</a:t>
            </a:r>
          </a:p>
          <a:p>
            <a:pPr lvl="1"/>
            <a:r>
              <a:rPr lang="en-US" dirty="0"/>
              <a:t>Prevent forwarding or Reply-All on emails with sensitive info</a:t>
            </a:r>
          </a:p>
          <a:p>
            <a:pPr lvl="1"/>
            <a:r>
              <a:rPr lang="en-US" dirty="0"/>
              <a:t>Prevent fraudulent emails (esp. phishing attacks)</a:t>
            </a:r>
          </a:p>
        </p:txBody>
      </p:sp>
    </p:spTree>
    <p:extLst>
      <p:ext uri="{BB962C8B-B14F-4D97-AF65-F5344CB8AC3E}">
        <p14:creationId xmlns:p14="http://schemas.microsoft.com/office/powerpoint/2010/main" val="2327392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2009</TotalTime>
  <Words>252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Circe Light</vt:lpstr>
      <vt:lpstr>Gill Sans MT</vt:lpstr>
      <vt:lpstr>Tw Cen MT</vt:lpstr>
      <vt:lpstr>Gallery</vt:lpstr>
      <vt:lpstr>PowerPoint Presentation</vt:lpstr>
      <vt:lpstr>States of Data</vt:lpstr>
      <vt:lpstr>Sensitive Data</vt:lpstr>
      <vt:lpstr>Data Loss Prevention (DLP)</vt:lpstr>
      <vt:lpstr>DLP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64</cp:revision>
  <dcterms:created xsi:type="dcterms:W3CDTF">2019-04-17T19:12:48Z</dcterms:created>
  <dcterms:modified xsi:type="dcterms:W3CDTF">2021-03-02T22:49:01Z</dcterms:modified>
  <cp:category>pptx, curriculum, cyber</cp:category>
</cp:coreProperties>
</file>