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74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ofsecrets.org/en/2015/10/machine-identification-code-mic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cmag.com/news/369045/genius-we-caught-google-red-handed-stealing-lyrics-data" TargetMode="External"/><Relationship Id="rId4" Type="http://schemas.openxmlformats.org/officeDocument/2006/relationships/hyperlink" Target="https://en.wikipedia.org/wiki/Machine_Identification_Cod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Identification Codes</a:t>
            </a:r>
          </a:p>
          <a:p>
            <a:r>
              <a:rPr lang="en-US" dirty="0">
                <a:hlinkClick r:id="rId3"/>
              </a:rPr>
              <a:t>https://worldofsecrets.org/en/2015/10/machine-identification-code-mic/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https://en.wikipedia.org/wiki/Machine_Identification_Code</a:t>
            </a:r>
            <a:endParaRPr lang="en-US" dirty="0"/>
          </a:p>
          <a:p>
            <a:r>
              <a:rPr lang="en-US" dirty="0"/>
              <a:t>Lyric Copying</a:t>
            </a:r>
          </a:p>
          <a:p>
            <a:r>
              <a:rPr lang="en-US" dirty="0">
                <a:hlinkClick r:id="rId5"/>
              </a:rPr>
              <a:t>https://www.pcmag.com/news/369045/genius-we-caught-google-red-handed-stealing-lyrics-data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0AA08-7D18-46CB-8EB5-4526728AA6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Maers</a:t>
            </a:r>
            <a:r>
              <a:rPr lang="en-US" baseline="0" dirty="0"/>
              <a:t>k recovering from the world-wide </a:t>
            </a:r>
            <a:r>
              <a:rPr lang="en-US" baseline="0" dirty="0" err="1"/>
              <a:t>NotPetya</a:t>
            </a:r>
            <a:r>
              <a:rPr lang="en-US" baseline="0" dirty="0"/>
              <a:t> cyber attack – all their servers were offline. Backup servers. All files were encrypted.</a:t>
            </a:r>
          </a:p>
          <a:p>
            <a:r>
              <a:rPr lang="en-US" baseline="0" dirty="0"/>
              <a:t>One, lone Maersk office in Ghana had their Primary Domain Controller’s backup. It was not affected. Maersk used that data to rebuild their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0AA08-7D18-46CB-8EB5-4526728AA6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0B7-52A6-47D2-A796-26EB85E37E3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77EA9F4-DE87-4C74-BB51-4E78B25E7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0B7-52A6-47D2-A796-26EB85E37E3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A9F4-DE87-4C74-BB51-4E78B25E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0B7-52A6-47D2-A796-26EB85E37E3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A9F4-DE87-4C74-BB51-4E78B25E7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67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298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0B7-52A6-47D2-A796-26EB85E37E3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A9F4-DE87-4C74-BB51-4E78B25E731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7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0B7-52A6-47D2-A796-26EB85E37E3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A9F4-DE87-4C74-BB51-4E78B25E7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6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0B7-52A6-47D2-A796-26EB85E37E3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A9F4-DE87-4C74-BB51-4E78B25E731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0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0B7-52A6-47D2-A796-26EB85E37E36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A9F4-DE87-4C74-BB51-4E78B25E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0B7-52A6-47D2-A796-26EB85E37E36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A9F4-DE87-4C74-BB51-4E78B25E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0B7-52A6-47D2-A796-26EB85E37E36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A9F4-DE87-4C74-BB51-4E78B25E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0B7-52A6-47D2-A796-26EB85E37E3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A9F4-DE87-4C74-BB51-4E78B25E7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7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35AF0B7-52A6-47D2-A796-26EB85E37E3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A9F4-DE87-4C74-BB51-4E78B25E731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2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F8325-FB49-4F22-B7FD-5D84EB707AD4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Software Security Tools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attacks require multiple steps to exploit</a:t>
            </a:r>
          </a:p>
          <a:p>
            <a:r>
              <a:rPr lang="en-US" dirty="0"/>
              <a:t>Framework provides recipe or checklist of steps</a:t>
            </a:r>
          </a:p>
          <a:p>
            <a:r>
              <a:rPr lang="en-US" dirty="0"/>
              <a:t>Example frameworks</a:t>
            </a:r>
          </a:p>
          <a:p>
            <a:pPr lvl="1"/>
            <a:r>
              <a:rPr lang="en-US" dirty="0" err="1"/>
              <a:t>Metasploit</a:t>
            </a:r>
            <a:r>
              <a:rPr lang="en-US" dirty="0"/>
              <a:t> – Build vulnerability tests from exploit database</a:t>
            </a:r>
          </a:p>
          <a:p>
            <a:pPr lvl="1"/>
            <a:r>
              <a:rPr lang="en-US" dirty="0" err="1"/>
              <a:t>BeEF</a:t>
            </a:r>
            <a:r>
              <a:rPr lang="en-US" dirty="0"/>
              <a:t> – Browser Exploitation Framework Project</a:t>
            </a:r>
          </a:p>
          <a:p>
            <a:pPr lvl="1"/>
            <a:r>
              <a:rPr lang="en-US" dirty="0" err="1"/>
              <a:t>RouterSploit</a:t>
            </a:r>
            <a:r>
              <a:rPr lang="en-US" dirty="0"/>
              <a:t> – Router Exploitation Framework</a:t>
            </a:r>
          </a:p>
        </p:txBody>
      </p:sp>
      <p:sp>
        <p:nvSpPr>
          <p:cNvPr id="4" name="AutoShape 2" descr="Image result for metasplo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Image result for metasploi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74" y="2150977"/>
            <a:ext cx="1850316" cy="18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71" y="5142155"/>
            <a:ext cx="2672704" cy="159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35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sanitization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“Delete” doesn’t always mean it</a:t>
            </a:r>
          </a:p>
          <a:p>
            <a:pPr lvl="1"/>
            <a:r>
              <a:rPr lang="en-US" dirty="0"/>
              <a:t>When you delete a file, it’s not always gone</a:t>
            </a:r>
          </a:p>
          <a:p>
            <a:pPr lvl="1"/>
            <a:r>
              <a:rPr lang="en-US" dirty="0"/>
              <a:t>Storage devices usually flag memory as “available”</a:t>
            </a:r>
            <a:br>
              <a:rPr lang="en-US" dirty="0"/>
            </a:br>
            <a:r>
              <a:rPr lang="en-US" dirty="0"/>
              <a:t>(able to be overwritten)</a:t>
            </a:r>
          </a:p>
          <a:p>
            <a:pPr lvl="1"/>
            <a:r>
              <a:rPr lang="en-US" dirty="0"/>
              <a:t>Forensics experts can still retrieve overwritten data</a:t>
            </a:r>
            <a:br>
              <a:rPr lang="en-US" dirty="0"/>
            </a:br>
            <a:r>
              <a:rPr lang="en-US" dirty="0"/>
              <a:t>(magnetic shadows)</a:t>
            </a:r>
          </a:p>
          <a:p>
            <a:r>
              <a:rPr lang="en-US" dirty="0"/>
              <a:t>To truly delete something, must overwrite several times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Darik’s</a:t>
            </a:r>
            <a:r>
              <a:rPr lang="en-US" dirty="0"/>
              <a:t> Boot and Nuke (DBAN)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sdelete</a:t>
            </a:r>
            <a:endParaRPr lang="en-US" dirty="0"/>
          </a:p>
        </p:txBody>
      </p:sp>
      <p:pic>
        <p:nvPicPr>
          <p:cNvPr id="6150" name="Picture 6" descr="Image result for dban boot and nuk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976296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7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 Greek words for “concealed writing”</a:t>
            </a:r>
          </a:p>
          <a:p>
            <a:r>
              <a:rPr lang="en-US" dirty="0"/>
              <a:t>Message is hidden to the casual viewer</a:t>
            </a:r>
          </a:p>
          <a:p>
            <a:r>
              <a:rPr lang="en-US"/>
              <a:t>The cover text</a:t>
            </a:r>
            <a:endParaRPr lang="en-US" dirty="0"/>
          </a:p>
          <a:p>
            <a:pPr lvl="1"/>
            <a:r>
              <a:rPr lang="en-US" dirty="0"/>
              <a:t>The document or file that will contain the message</a:t>
            </a:r>
          </a:p>
          <a:p>
            <a:r>
              <a:rPr lang="en-US" dirty="0"/>
              <a:t>Network-based steganography</a:t>
            </a:r>
          </a:p>
          <a:p>
            <a:pPr lvl="1"/>
            <a:r>
              <a:rPr lang="en-US" dirty="0"/>
              <a:t>Embeds message in obscure parts of TCP packets</a:t>
            </a:r>
          </a:p>
          <a:p>
            <a:r>
              <a:rPr lang="en-US" dirty="0"/>
              <a:t>Image-based</a:t>
            </a:r>
          </a:p>
          <a:p>
            <a:pPr lvl="1"/>
            <a:r>
              <a:rPr lang="en-US" dirty="0"/>
              <a:t>Embed message in an image</a:t>
            </a:r>
          </a:p>
          <a:p>
            <a:pPr lvl="2"/>
            <a:r>
              <a:rPr lang="en-US" dirty="0"/>
              <a:t>Relies on exploiting image compression algorithms (JPG, PNG)</a:t>
            </a:r>
          </a:p>
          <a:p>
            <a:endParaRPr lang="en-US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30288"/>
            <a:ext cx="2226646" cy="16991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19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Steganography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Invisible watermarks</a:t>
            </a:r>
          </a:p>
          <a:p>
            <a:pPr lvl="1"/>
            <a:r>
              <a:rPr lang="en-US" dirty="0"/>
              <a:t>Machine Identification Codes</a:t>
            </a:r>
          </a:p>
          <a:p>
            <a:pPr lvl="2"/>
            <a:r>
              <a:rPr lang="en-US" dirty="0"/>
              <a:t>Tracking dots on printers</a:t>
            </a:r>
          </a:p>
          <a:p>
            <a:pPr lvl="2"/>
            <a:r>
              <a:rPr lang="en-US" dirty="0"/>
              <a:t>Reveal serial number and timestamp of print job</a:t>
            </a:r>
          </a:p>
          <a:p>
            <a:pPr lvl="1"/>
            <a:r>
              <a:rPr lang="en-US" dirty="0"/>
              <a:t>Thwart counterfeit documents</a:t>
            </a:r>
          </a:p>
          <a:p>
            <a:r>
              <a:rPr lang="en-US" dirty="0"/>
              <a:t>Case: Google copied music lyrics from Genius without consent</a:t>
            </a:r>
          </a:p>
          <a:p>
            <a:pPr lvl="1"/>
            <a:r>
              <a:rPr lang="en-US" dirty="0"/>
              <a:t>Genius proved Google copied </a:t>
            </a:r>
            <a:r>
              <a:rPr lang="en-US" i="1" dirty="0"/>
              <a:t>their</a:t>
            </a:r>
            <a:r>
              <a:rPr lang="en-US" dirty="0"/>
              <a:t> lyrics by embedding messages with ‘ and ` marks (similar but different) and different types of spaces.</a:t>
            </a:r>
          </a:p>
          <a:p>
            <a:pPr lvl="1"/>
            <a:r>
              <a:rPr lang="en-US" dirty="0"/>
              <a:t>When read as long/short (as letters in Morse Code)</a:t>
            </a:r>
            <a:br>
              <a:rPr lang="en-US" dirty="0"/>
            </a:br>
            <a:r>
              <a:rPr lang="en-US" dirty="0"/>
              <a:t>message spells out GENIUS and REDHANDED</a:t>
            </a:r>
          </a:p>
        </p:txBody>
      </p:sp>
      <p:pic>
        <p:nvPicPr>
          <p:cNvPr id="1026" name="Picture 2" descr="Image result for machine identification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34" y="1405134"/>
            <a:ext cx="2397422" cy="14018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084142" y="1579443"/>
            <a:ext cx="182880" cy="182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76926" y="1471857"/>
            <a:ext cx="182880" cy="182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555694" y="1572114"/>
            <a:ext cx="182880" cy="182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86908" y="1968915"/>
            <a:ext cx="182880" cy="182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honeypot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" r="16188"/>
          <a:stretch/>
        </p:blipFill>
        <p:spPr bwMode="auto">
          <a:xfrm>
            <a:off x="6856811" y="3883510"/>
            <a:ext cx="2029020" cy="199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 that acts like real, intended target server</a:t>
            </a:r>
          </a:p>
          <a:p>
            <a:r>
              <a:rPr lang="en-US" dirty="0"/>
              <a:t>Keeps hackers busy, away from real target</a:t>
            </a:r>
          </a:p>
          <a:p>
            <a:pPr lvl="1"/>
            <a:r>
              <a:rPr lang="en-US" dirty="0"/>
              <a:t>No real, valuable information on honeypot</a:t>
            </a:r>
          </a:p>
          <a:p>
            <a:pPr lvl="1"/>
            <a:r>
              <a:rPr lang="en-US" dirty="0"/>
              <a:t>Constantly have to question what’s real and what’s the fake</a:t>
            </a:r>
          </a:p>
          <a:p>
            <a:pPr lvl="1"/>
            <a:r>
              <a:rPr lang="en-US" dirty="0"/>
              <a:t>Wastes their time, efforts</a:t>
            </a:r>
          </a:p>
          <a:p>
            <a:r>
              <a:rPr lang="en-US" dirty="0"/>
              <a:t>Activities logged for further study</a:t>
            </a:r>
          </a:p>
          <a:p>
            <a:pPr lvl="1"/>
            <a:r>
              <a:rPr lang="en-US" dirty="0"/>
              <a:t>Shows what attackers are attempting to do</a:t>
            </a:r>
          </a:p>
          <a:p>
            <a:pPr lvl="1"/>
            <a:r>
              <a:rPr lang="en-US" dirty="0"/>
              <a:t>Allows admins to then take specific steps</a:t>
            </a:r>
            <a:br>
              <a:rPr lang="en-US" dirty="0"/>
            </a:br>
            <a:r>
              <a:rPr lang="en-US" dirty="0"/>
              <a:t>to protect from those particular attacks</a:t>
            </a:r>
          </a:p>
        </p:txBody>
      </p:sp>
    </p:spTree>
    <p:extLst>
      <p:ext uri="{BB962C8B-B14F-4D97-AF65-F5344CB8AC3E}">
        <p14:creationId xmlns:p14="http://schemas.microsoft.com/office/powerpoint/2010/main" val="145613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80323"/>
          </a:xfrm>
        </p:spPr>
        <p:txBody>
          <a:bodyPr>
            <a:normAutofit/>
          </a:bodyPr>
          <a:lstStyle/>
          <a:p>
            <a:r>
              <a:rPr lang="en-US" dirty="0"/>
              <a:t>Protected from unexpected downtime</a:t>
            </a:r>
          </a:p>
          <a:p>
            <a:pPr lvl="1"/>
            <a:r>
              <a:rPr lang="en-US" dirty="0"/>
              <a:t>Malware/ransomware</a:t>
            </a:r>
          </a:p>
          <a:p>
            <a:pPr lvl="1"/>
            <a:r>
              <a:rPr lang="en-US" dirty="0"/>
              <a:t>Corrupted OS/file system</a:t>
            </a:r>
          </a:p>
          <a:p>
            <a:r>
              <a:rPr lang="en-US" dirty="0"/>
              <a:t>Incremental backups</a:t>
            </a:r>
          </a:p>
          <a:p>
            <a:pPr lvl="1"/>
            <a:r>
              <a:rPr lang="en-US" dirty="0"/>
              <a:t>Tracks changes since last full backup</a:t>
            </a:r>
          </a:p>
          <a:p>
            <a:pPr lvl="1"/>
            <a:r>
              <a:rPr lang="en-US" dirty="0"/>
              <a:t>Hourly, Daily</a:t>
            </a:r>
          </a:p>
          <a:p>
            <a:r>
              <a:rPr lang="en-US" dirty="0"/>
              <a:t>Full backups</a:t>
            </a:r>
          </a:p>
          <a:p>
            <a:pPr lvl="1"/>
            <a:r>
              <a:rPr lang="en-US" dirty="0"/>
              <a:t>Complete file backups</a:t>
            </a:r>
          </a:p>
          <a:p>
            <a:pPr lvl="1"/>
            <a:r>
              <a:rPr lang="en-US" dirty="0"/>
              <a:t>Daily, Weekly</a:t>
            </a:r>
          </a:p>
          <a:p>
            <a:r>
              <a:rPr lang="en-US" dirty="0"/>
              <a:t>Store backups off site in case of physical calamity</a:t>
            </a:r>
          </a:p>
        </p:txBody>
      </p:sp>
      <p:pic>
        <p:nvPicPr>
          <p:cNvPr id="1026" name="Picture 2" descr="Image result for backup sa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60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48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Banner grabbing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101" y="2015733"/>
            <a:ext cx="6571343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sometimes give status messages that expose exactly what software it is running</a:t>
            </a:r>
          </a:p>
          <a:p>
            <a:pPr lvl="1"/>
            <a:r>
              <a:rPr lang="en-US" dirty="0"/>
              <a:t>Application name, version, optional modules,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Info used to seek out exploits specific to that system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telnet</a:t>
            </a: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netcat</a:t>
            </a:r>
            <a:endParaRPr lang="en-US" dirty="0">
              <a:latin typeface="Courier" panose="02060409020205020404" pitchFamily="49" charset="0"/>
            </a:endParaRPr>
          </a:p>
          <a:p>
            <a:pPr lvl="1"/>
            <a:r>
              <a:rPr lang="en-US" dirty="0">
                <a:latin typeface="Courier" panose="02060409020205020404" pitchFamily="49" charset="0"/>
              </a:rPr>
              <a:t>curl</a:t>
            </a:r>
            <a:r>
              <a:rPr lang="en-US" dirty="0"/>
              <a:t>/</a:t>
            </a:r>
            <a:r>
              <a:rPr lang="en-US" dirty="0" err="1">
                <a:latin typeface="Courier" panose="02060409020205020404" pitchFamily="49" charset="0"/>
              </a:rPr>
              <a:t>wget</a:t>
            </a:r>
            <a:endParaRPr lang="en-US" dirty="0">
              <a:latin typeface="Courier" panose="02060409020205020404" pitchFamily="49" charset="0"/>
            </a:endParaRP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dmitry</a:t>
            </a:r>
            <a:endParaRPr lang="en-US" dirty="0">
              <a:latin typeface="Courier" panose="02060409020205020404" pitchFamily="49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25" y="3501955"/>
            <a:ext cx="6019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>
          <a:xfrm rot="608393">
            <a:off x="7325958" y="5023138"/>
            <a:ext cx="720762" cy="35500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20726852">
            <a:off x="4849883" y="4541433"/>
            <a:ext cx="720762" cy="35500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Passive</a:t>
            </a:r>
          </a:p>
          <a:p>
            <a:pPr lvl="1"/>
            <a:r>
              <a:rPr lang="en-US" dirty="0"/>
              <a:t>Observe network traffic</a:t>
            </a:r>
          </a:p>
          <a:p>
            <a:pPr lvl="1"/>
            <a:r>
              <a:rPr lang="en-US" dirty="0"/>
              <a:t>Monitor network comings and goings</a:t>
            </a:r>
          </a:p>
          <a:p>
            <a:pPr lvl="1"/>
            <a:r>
              <a:rPr lang="en-US" dirty="0"/>
              <a:t>Watching to see that things are secure</a:t>
            </a:r>
          </a:p>
          <a:p>
            <a:r>
              <a:rPr lang="en-US" dirty="0"/>
              <a:t>Active</a:t>
            </a:r>
          </a:p>
          <a:p>
            <a:pPr lvl="1"/>
            <a:r>
              <a:rPr lang="en-US" dirty="0"/>
              <a:t>Interact with network traffic</a:t>
            </a:r>
          </a:p>
          <a:p>
            <a:pPr lvl="2"/>
            <a:r>
              <a:rPr lang="en-US" dirty="0"/>
              <a:t>Query devices, monitor response</a:t>
            </a:r>
          </a:p>
          <a:p>
            <a:pPr lvl="2"/>
            <a:r>
              <a:rPr lang="en-US" dirty="0"/>
              <a:t>Attempt known vulnerabilities</a:t>
            </a:r>
          </a:p>
          <a:p>
            <a:pPr lvl="2"/>
            <a:r>
              <a:rPr lang="en-US" dirty="0"/>
              <a:t>Check account access</a:t>
            </a:r>
          </a:p>
          <a:p>
            <a:pPr lvl="1"/>
            <a:r>
              <a:rPr lang="en-US" dirty="0"/>
              <a:t>Actively engaging, checking doors</a:t>
            </a:r>
            <a:br>
              <a:rPr lang="en-US" dirty="0"/>
            </a:br>
            <a:r>
              <a:rPr lang="en-US" dirty="0"/>
              <a:t>and windows. Verifying things are secure</a:t>
            </a:r>
          </a:p>
        </p:txBody>
      </p:sp>
      <p:pic>
        <p:nvPicPr>
          <p:cNvPr id="4098" name="Picture 2" descr="Image result for binocula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3" b="15790"/>
          <a:stretch/>
        </p:blipFill>
        <p:spPr bwMode="auto">
          <a:xfrm>
            <a:off x="5755341" y="548630"/>
            <a:ext cx="3388659" cy="21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ecurity bad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52" y="3161869"/>
            <a:ext cx="2596938" cy="25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packets live on the network (or replay later)</a:t>
            </a:r>
          </a:p>
          <a:p>
            <a:r>
              <a:rPr lang="en-US" dirty="0"/>
              <a:t>Monitor traffic</a:t>
            </a:r>
          </a:p>
          <a:p>
            <a:pPr lvl="1"/>
            <a:r>
              <a:rPr lang="en-US" dirty="0"/>
              <a:t>Identify unknown traffic</a:t>
            </a:r>
          </a:p>
          <a:p>
            <a:pPr lvl="1"/>
            <a:r>
              <a:rPr lang="en-US" dirty="0"/>
              <a:t>Verify packet filtering and</a:t>
            </a:r>
            <a:br>
              <a:rPr lang="en-US" dirty="0"/>
            </a:br>
            <a:r>
              <a:rPr lang="en-US" dirty="0"/>
              <a:t>security controls</a:t>
            </a:r>
          </a:p>
          <a:p>
            <a:r>
              <a:rPr lang="en-US" dirty="0"/>
              <a:t>Examine how apps are</a:t>
            </a:r>
            <a:br>
              <a:rPr lang="en-US" dirty="0"/>
            </a:br>
            <a:r>
              <a:rPr lang="en-US" dirty="0"/>
              <a:t>communicating</a:t>
            </a:r>
          </a:p>
        </p:txBody>
      </p:sp>
      <p:pic>
        <p:nvPicPr>
          <p:cNvPr id="1026" name="Picture 2" descr="Image result for wireshark htt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3" b="18783"/>
          <a:stretch/>
        </p:blipFill>
        <p:spPr bwMode="auto">
          <a:xfrm>
            <a:off x="4937844" y="3437068"/>
            <a:ext cx="4077075" cy="25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0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hosts on a network</a:t>
            </a:r>
          </a:p>
          <a:p>
            <a:pPr lvl="1"/>
            <a:r>
              <a:rPr lang="en-US" dirty="0"/>
              <a:t>Scan range of IP addresses</a:t>
            </a:r>
          </a:p>
          <a:p>
            <a:pPr lvl="1"/>
            <a:r>
              <a:rPr lang="en-US" dirty="0"/>
              <a:t>Rogue system detection (“Wait, who is </a:t>
            </a:r>
            <a:r>
              <a:rPr lang="en-US" i="1" dirty="0"/>
              <a:t>that</a:t>
            </a:r>
            <a:r>
              <a:rPr lang="en-US" dirty="0"/>
              <a:t> IP address?”)</a:t>
            </a:r>
          </a:p>
          <a:p>
            <a:r>
              <a:rPr lang="en-US" dirty="0"/>
              <a:t>Scan for open ports on host</a:t>
            </a:r>
          </a:p>
          <a:p>
            <a:pPr lvl="1"/>
            <a:r>
              <a:rPr lang="en-US" dirty="0"/>
              <a:t>Identify services available on a host</a:t>
            </a:r>
          </a:p>
          <a:p>
            <a:r>
              <a:rPr lang="en-US" dirty="0"/>
              <a:t>Fingerprint operating systems</a:t>
            </a:r>
          </a:p>
          <a:p>
            <a:pPr lvl="1"/>
            <a:r>
              <a:rPr lang="en-US" dirty="0"/>
              <a:t>“What’s OS is behind that IP?”</a:t>
            </a:r>
          </a:p>
        </p:txBody>
      </p:sp>
      <p:pic>
        <p:nvPicPr>
          <p:cNvPr id="2050" name="Picture 2" descr="Image result for nmap raspberry p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4"/>
          <a:stretch/>
        </p:blipFill>
        <p:spPr bwMode="auto">
          <a:xfrm>
            <a:off x="5786851" y="96817"/>
            <a:ext cx="3260329" cy="245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5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Network Scanners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Visually map the network</a:t>
            </a:r>
          </a:p>
          <a:p>
            <a:r>
              <a:rPr lang="en-US" dirty="0"/>
              <a:t>Rouge system detection</a:t>
            </a:r>
          </a:p>
          <a:p>
            <a:pPr lvl="1"/>
            <a:r>
              <a:rPr lang="en-US" dirty="0"/>
              <a:t>Easier to spot graphically</a:t>
            </a:r>
          </a:p>
          <a:p>
            <a:r>
              <a:rPr lang="en-US" dirty="0"/>
              <a:t>Monitor hosts on network</a:t>
            </a:r>
          </a:p>
          <a:p>
            <a:r>
              <a:rPr lang="en-US" dirty="0"/>
              <a:t>Visualize traffic patterns</a:t>
            </a:r>
          </a:p>
          <a:p>
            <a:endParaRPr lang="en-US" dirty="0"/>
          </a:p>
        </p:txBody>
      </p:sp>
      <p:pic>
        <p:nvPicPr>
          <p:cNvPr id="3074" name="Picture 2" descr="Image result for zen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92" y="2598135"/>
            <a:ext cx="3948056" cy="33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2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4136" cy="1325563"/>
          </a:xfrm>
        </p:spPr>
        <p:txBody>
          <a:bodyPr/>
          <a:lstStyle/>
          <a:p>
            <a:r>
              <a:rPr lang="en-US" dirty="0"/>
              <a:t>Wireless scanners and crackers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30930"/>
          </a:xfrm>
        </p:spPr>
        <p:txBody>
          <a:bodyPr>
            <a:normAutofit/>
          </a:bodyPr>
          <a:lstStyle/>
          <a:p>
            <a:r>
              <a:rPr lang="en-US" dirty="0"/>
              <a:t>Wireless monitoring</a:t>
            </a:r>
          </a:p>
          <a:p>
            <a:pPr lvl="1"/>
            <a:r>
              <a:rPr lang="en-US" dirty="0"/>
              <a:t>Packet capturing</a:t>
            </a:r>
          </a:p>
          <a:p>
            <a:r>
              <a:rPr lang="en-US" dirty="0"/>
              <a:t>Wireless attacks</a:t>
            </a:r>
          </a:p>
          <a:p>
            <a:pPr lvl="1"/>
            <a:r>
              <a:rPr lang="en-US" dirty="0"/>
              <a:t>Rogue access point, </a:t>
            </a:r>
            <a:r>
              <a:rPr lang="en-US" dirty="0" err="1"/>
              <a:t>deauthentication</a:t>
            </a:r>
            <a:r>
              <a:rPr lang="en-US" dirty="0"/>
              <a:t> attacks, etc.</a:t>
            </a:r>
          </a:p>
          <a:p>
            <a:r>
              <a:rPr lang="en-US" dirty="0"/>
              <a:t>Cracking</a:t>
            </a:r>
          </a:p>
          <a:p>
            <a:pPr lvl="1"/>
            <a:r>
              <a:rPr lang="en-US" dirty="0"/>
              <a:t>Find a wireless network key</a:t>
            </a:r>
          </a:p>
          <a:p>
            <a:pPr lvl="1"/>
            <a:r>
              <a:rPr lang="en-US" dirty="0"/>
              <a:t>WEP – Cryptographic vulnerabilities – relatively straightforward</a:t>
            </a:r>
          </a:p>
          <a:p>
            <a:pPr lvl="1"/>
            <a:r>
              <a:rPr lang="en-US" dirty="0"/>
              <a:t>WPA PSK and WPA2 PSK – Dictionary brute force, rainbow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aircrack</a:t>
            </a:r>
            <a:r>
              <a:rPr lang="en-US" dirty="0"/>
              <a:t>-ng, kismet, </a:t>
            </a:r>
            <a:r>
              <a:rPr lang="en-US" dirty="0" err="1"/>
              <a:t>netstumbler</a:t>
            </a:r>
            <a:r>
              <a:rPr lang="en-US" dirty="0"/>
              <a:t>, </a:t>
            </a:r>
            <a:r>
              <a:rPr lang="en-US" dirty="0" err="1"/>
              <a:t>airsnort</a:t>
            </a:r>
            <a:endParaRPr lang="en-US" dirty="0"/>
          </a:p>
        </p:txBody>
      </p:sp>
      <p:pic>
        <p:nvPicPr>
          <p:cNvPr id="1026" name="Picture 2" descr="Image result for wifi sniffi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9064" y="1200030"/>
            <a:ext cx="2404936" cy="180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0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Passwords are stored as hashes</a:t>
            </a:r>
          </a:p>
          <a:p>
            <a:r>
              <a:rPr lang="en-US" dirty="0"/>
              <a:t>Grab copy of the hashes, crack offline</a:t>
            </a:r>
          </a:p>
          <a:p>
            <a:r>
              <a:rPr lang="en-US" dirty="0"/>
              <a:t>Use known, common passwords from a wordlist</a:t>
            </a:r>
          </a:p>
          <a:p>
            <a:r>
              <a:rPr lang="en-US" dirty="0"/>
              <a:t>Use rainbow tables</a:t>
            </a:r>
          </a:p>
          <a:p>
            <a:pPr lvl="1"/>
            <a:r>
              <a:rPr lang="en-US" dirty="0"/>
              <a:t>Pre-calculated hashes, based on system (SQL, Linux, Windows)</a:t>
            </a:r>
          </a:p>
          <a:p>
            <a:pPr lvl="1"/>
            <a:r>
              <a:rPr lang="en-US" dirty="0"/>
              <a:t>Password salting can combat rainbow tables</a:t>
            </a:r>
          </a:p>
          <a:p>
            <a:r>
              <a:rPr lang="en-US" dirty="0"/>
              <a:t>Security professionals audit user passwords using same tools as hackers would</a:t>
            </a:r>
          </a:p>
          <a:p>
            <a:pPr lvl="1"/>
            <a:r>
              <a:rPr lang="en-US" dirty="0"/>
              <a:t>Find and fix problem before it can be exploited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John the Ripper, </a:t>
            </a:r>
            <a:r>
              <a:rPr lang="en-US" dirty="0" err="1"/>
              <a:t>Ophcrack</a:t>
            </a:r>
            <a:endParaRPr lang="en-US" dirty="0"/>
          </a:p>
        </p:txBody>
      </p:sp>
      <p:pic>
        <p:nvPicPr>
          <p:cNvPr id="2050" name="Picture 2" descr="Image result for password crac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1" b="12567"/>
          <a:stretch/>
        </p:blipFill>
        <p:spPr bwMode="auto">
          <a:xfrm>
            <a:off x="6144422" y="204395"/>
            <a:ext cx="2821666" cy="160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2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Minimally invasive</a:t>
            </a:r>
          </a:p>
          <a:p>
            <a:r>
              <a:rPr lang="en-US" dirty="0"/>
              <a:t>Probes system for weaknesses</a:t>
            </a:r>
          </a:p>
          <a:p>
            <a:pPr lvl="1"/>
            <a:r>
              <a:rPr lang="en-US" dirty="0"/>
              <a:t>Network, host and application vulnerability scanners</a:t>
            </a:r>
          </a:p>
          <a:p>
            <a:pPr lvl="1"/>
            <a:r>
              <a:rPr lang="en-US" dirty="0"/>
              <a:t>Checks for missing security patches, misconfigurations, old exploits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Tenable Nessus [network-based]</a:t>
            </a:r>
          </a:p>
          <a:p>
            <a:pPr lvl="1"/>
            <a:r>
              <a:rPr lang="en-US" dirty="0"/>
              <a:t>Microsoft Baseline Security Analyzer (MBSA) [host-based]</a:t>
            </a:r>
          </a:p>
          <a:p>
            <a:pPr lvl="1"/>
            <a:r>
              <a:rPr lang="en-US" dirty="0" err="1"/>
              <a:t>Nikto</a:t>
            </a:r>
            <a:r>
              <a:rPr lang="en-US" dirty="0"/>
              <a:t> [application-based]</a:t>
            </a:r>
          </a:p>
        </p:txBody>
      </p:sp>
      <p:pic>
        <p:nvPicPr>
          <p:cNvPr id="5" name="Picture 4" descr="Blue eye circuit board cyber security concept Premium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82" y="77626"/>
            <a:ext cx="2753958" cy="16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5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compliance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Content Automation Protocol (SCAP)</a:t>
            </a:r>
          </a:p>
          <a:p>
            <a:pPr lvl="1"/>
            <a:r>
              <a:rPr lang="en-US" dirty="0"/>
              <a:t>Provides common platform for reporting</a:t>
            </a:r>
          </a:p>
          <a:p>
            <a:pPr lvl="1"/>
            <a:r>
              <a:rPr lang="en-US" dirty="0"/>
              <a:t>Not all scanners are SCAP-compliant</a:t>
            </a:r>
          </a:p>
          <a:p>
            <a:r>
              <a:rPr lang="en-US" dirty="0"/>
              <a:t>Check various configurations</a:t>
            </a:r>
          </a:p>
          <a:p>
            <a:pPr lvl="1"/>
            <a:r>
              <a:rPr lang="en-US" dirty="0"/>
              <a:t>Establish baseline configurations</a:t>
            </a:r>
          </a:p>
          <a:p>
            <a:pPr lvl="1"/>
            <a:r>
              <a:rPr lang="en-US" dirty="0"/>
              <a:t>Scans to report systems not in compliance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21" y="4534166"/>
            <a:ext cx="3668358" cy="20708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6812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2258</TotalTime>
  <Words>839</Words>
  <Application>Microsoft Macintosh PowerPoint</Application>
  <PresentationFormat>On-screen Show (4:3)</PresentationFormat>
  <Paragraphs>143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Circe Light</vt:lpstr>
      <vt:lpstr>Courier</vt:lpstr>
      <vt:lpstr>Gill Sans MT</vt:lpstr>
      <vt:lpstr>Gallery</vt:lpstr>
      <vt:lpstr>PowerPoint Presentation</vt:lpstr>
      <vt:lpstr>Categories of Tools</vt:lpstr>
      <vt:lpstr>Protocol Analyzer</vt:lpstr>
      <vt:lpstr>Network Scanners</vt:lpstr>
      <vt:lpstr>Graphical Network Scanners</vt:lpstr>
      <vt:lpstr>Wireless scanners and crackers</vt:lpstr>
      <vt:lpstr>Password Crackers</vt:lpstr>
      <vt:lpstr>Vulnerability scanners</vt:lpstr>
      <vt:lpstr>Configuration compliance scanners</vt:lpstr>
      <vt:lpstr>Exploitation frameworks</vt:lpstr>
      <vt:lpstr>Data sanitization tools</vt:lpstr>
      <vt:lpstr>Steganography tools</vt:lpstr>
      <vt:lpstr>Steganography techniques</vt:lpstr>
      <vt:lpstr>Honeypots</vt:lpstr>
      <vt:lpstr>Backup utilities</vt:lpstr>
      <vt:lpstr>Banner grabbing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87</cp:revision>
  <dcterms:created xsi:type="dcterms:W3CDTF">2019-04-17T19:12:48Z</dcterms:created>
  <dcterms:modified xsi:type="dcterms:W3CDTF">2021-03-02T22:52:29Z</dcterms:modified>
  <cp:category>pptx, curriculum, cyber</cp:category>
</cp:coreProperties>
</file>