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7"/>
  </p:notesMasterIdLst>
  <p:sldIdLst>
    <p:sldId id="291" r:id="rId2"/>
    <p:sldId id="282" r:id="rId3"/>
    <p:sldId id="284" r:id="rId4"/>
    <p:sldId id="283" r:id="rId5"/>
    <p:sldId id="289" r:id="rId6"/>
    <p:sldId id="257" r:id="rId7"/>
    <p:sldId id="258" r:id="rId8"/>
    <p:sldId id="288" r:id="rId9"/>
    <p:sldId id="262" r:id="rId10"/>
    <p:sldId id="263" r:id="rId11"/>
    <p:sldId id="290" r:id="rId12"/>
    <p:sldId id="264" r:id="rId13"/>
    <p:sldId id="266" r:id="rId14"/>
    <p:sldId id="280" r:id="rId15"/>
    <p:sldId id="285" r:id="rId16"/>
    <p:sldId id="286" r:id="rId17"/>
    <p:sldId id="259" r:id="rId18"/>
    <p:sldId id="261" r:id="rId19"/>
    <p:sldId id="273" r:id="rId20"/>
    <p:sldId id="274" r:id="rId21"/>
    <p:sldId id="275" r:id="rId22"/>
    <p:sldId id="276" r:id="rId23"/>
    <p:sldId id="277" r:id="rId24"/>
    <p:sldId id="279" r:id="rId25"/>
    <p:sldId id="28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tcpdump</a:t>
            </a:r>
            <a:r>
              <a:rPr lang="en-US" baseline="0" dirty="0"/>
              <a:t> –</a:t>
            </a:r>
            <a:r>
              <a:rPr lang="en-US" baseline="0" dirty="0" err="1"/>
              <a:t>nn</a:t>
            </a:r>
            <a:r>
              <a:rPr lang="en-US" baseline="0" dirty="0"/>
              <a:t>     will not resolve hostnames or port names, just show where the activity is</a:t>
            </a:r>
          </a:p>
          <a:p>
            <a:r>
              <a:rPr lang="en-US" baseline="0" dirty="0" err="1"/>
              <a:t>tcpdump</a:t>
            </a:r>
            <a:r>
              <a:rPr lang="en-US" baseline="0" dirty="0"/>
              <a:t> </a:t>
            </a:r>
            <a:r>
              <a:rPr lang="en-US" baseline="0" dirty="0" err="1"/>
              <a:t>icmp</a:t>
            </a:r>
            <a:r>
              <a:rPr lang="en-US" baseline="0" dirty="0"/>
              <a:t>    shows only </a:t>
            </a:r>
            <a:r>
              <a:rPr lang="en-US" baseline="0" dirty="0" err="1"/>
              <a:t>icmp</a:t>
            </a:r>
            <a:r>
              <a:rPr lang="en-US" baseline="0" dirty="0"/>
              <a:t> traffic (or, </a:t>
            </a:r>
            <a:r>
              <a:rPr lang="en-US" baseline="0" dirty="0" err="1"/>
              <a:t>tcp</a:t>
            </a:r>
            <a:r>
              <a:rPr lang="en-US" baseline="0" dirty="0"/>
              <a:t>, </a:t>
            </a:r>
            <a:r>
              <a:rPr lang="en-US" baseline="0" dirty="0" err="1"/>
              <a:t>udp</a:t>
            </a:r>
            <a:r>
              <a:rPr lang="en-US" baseline="0" dirty="0"/>
              <a:t>…)</a:t>
            </a:r>
            <a:br>
              <a:rPr lang="en-US" baseline="0" dirty="0"/>
            </a:br>
            <a:r>
              <a:rPr lang="en-US" baseline="0" dirty="0" err="1"/>
              <a:t>tcp</a:t>
            </a:r>
            <a:r>
              <a:rPr lang="en-US" baseline="0" dirty="0"/>
              <a:t> port 53         to capture DNS traffic (can also see what domains the host is trying to find IP address for)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0AA08-7D18-46CB-8EB5-4526728AA64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58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F6AB-4C8C-418A-840A-91A38D9ECD1C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0D7896B1-27C9-4A09-B422-80870ECDCE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49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F6AB-4C8C-418A-840A-91A38D9ECD1C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96B1-27C9-4A09-B422-80870ECDC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2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F6AB-4C8C-418A-840A-91A38D9ECD1C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96B1-27C9-4A09-B422-80870ECDCE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629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20262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omputer&#10;&#10;Description automatically generated">
            <a:extLst>
              <a:ext uri="{FF2B5EF4-FFF2-40B4-BE49-F238E27FC236}">
                <a16:creationId xmlns:a16="http://schemas.microsoft.com/office/drawing/2014/main" id="{F07A1C0C-84CE-4963-859F-4DFBB5E924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"/>
            <a:ext cx="9144000" cy="685662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5557" y="4737654"/>
            <a:ext cx="4617541" cy="154719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Tw Cen MT" panose="020B06020201040206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Presenter name, email</a:t>
            </a:r>
          </a:p>
          <a:p>
            <a:r>
              <a:rPr lang="en-US" dirty="0"/>
              <a:t>Date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953" y="5944771"/>
            <a:ext cx="2028290" cy="79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F6AB-4C8C-418A-840A-91A38D9ECD1C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96B1-27C9-4A09-B422-80870ECDCEC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5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F6AB-4C8C-418A-840A-91A38D9ECD1C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96B1-27C9-4A09-B422-80870ECDCE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64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F6AB-4C8C-418A-840A-91A38D9ECD1C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96B1-27C9-4A09-B422-80870ECDCEC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75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F6AB-4C8C-418A-840A-91A38D9ECD1C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96B1-27C9-4A09-B422-80870ECDC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0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F6AB-4C8C-418A-840A-91A38D9ECD1C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96B1-27C9-4A09-B422-80870ECDC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4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F6AB-4C8C-418A-840A-91A38D9ECD1C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96B1-27C9-4A09-B422-80870ECDC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4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F6AB-4C8C-418A-840A-91A38D9ECD1C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96B1-27C9-4A09-B422-80870ECDCEC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08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79B3F6AB-4C8C-418A-840A-91A38D9ECD1C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96B1-27C9-4A09-B422-80870ECDCEC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97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1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68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388993-0010-42D7-B727-FCCBAE043D7C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Command Line Security Tools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0533" y="1142046"/>
            <a:ext cx="7140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anose="02060409020205020404" pitchFamily="49" charset="0"/>
              </a:rPr>
              <a:t>traceroute</a:t>
            </a:r>
            <a:r>
              <a:rPr lang="en-US" dirty="0">
                <a:latin typeface="Tw Cen MT" panose="020B0602020104020603" pitchFamily="34" charset="0"/>
              </a:rPr>
              <a:t> : provides list of “hops” between source and destination host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511378"/>
            <a:ext cx="826770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Image result for linux pengu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528" y="200825"/>
            <a:ext cx="77724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203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271588"/>
            <a:ext cx="842962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8553" y="902255"/>
            <a:ext cx="686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anose="02060409020205020404" pitchFamily="49" charset="0"/>
              </a:rPr>
              <a:t>tracert</a:t>
            </a:r>
            <a:r>
              <a:rPr lang="en-US" dirty="0">
                <a:latin typeface="Tw Cen MT" panose="020B0602020104020603" pitchFamily="34" charset="0"/>
              </a:rPr>
              <a:t> : provides list of “hops” between source and destination host</a:t>
            </a: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166" y="160338"/>
            <a:ext cx="92302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70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nslookup</a:t>
            </a:r>
            <a:r>
              <a:rPr lang="en-US" dirty="0"/>
              <a:t> and dig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Query DNS servers</a:t>
            </a:r>
          </a:p>
          <a:p>
            <a:pPr lvl="1"/>
            <a:r>
              <a:rPr lang="en-US" dirty="0"/>
              <a:t>“What is the IP address for &lt;hostname&gt; ?”</a:t>
            </a:r>
          </a:p>
          <a:p>
            <a:r>
              <a:rPr lang="en-US" sz="2400" dirty="0" err="1">
                <a:latin typeface="Courier" panose="02060409020205020404" pitchFamily="49" charset="0"/>
              </a:rPr>
              <a:t>nslookup</a:t>
            </a:r>
            <a:endParaRPr lang="en-US" sz="2400" dirty="0">
              <a:latin typeface="Courier" panose="02060409020205020404" pitchFamily="49" charset="0"/>
            </a:endParaRPr>
          </a:p>
          <a:p>
            <a:pPr lvl="1"/>
            <a:r>
              <a:rPr lang="en-US" dirty="0"/>
              <a:t>Simple lookup of domain names and matching IP addresses</a:t>
            </a:r>
          </a:p>
          <a:p>
            <a:r>
              <a:rPr lang="en-US" sz="2400" dirty="0">
                <a:latin typeface="Courier" panose="02060409020205020404" pitchFamily="49" charset="0"/>
              </a:rPr>
              <a:t>dig</a:t>
            </a:r>
          </a:p>
          <a:p>
            <a:pPr lvl="1"/>
            <a:r>
              <a:rPr lang="en-US" dirty="0"/>
              <a:t>Domain Information Groper</a:t>
            </a:r>
          </a:p>
          <a:p>
            <a:pPr lvl="1"/>
            <a:r>
              <a:rPr lang="en-US" dirty="0"/>
              <a:t>More detailed domain information</a:t>
            </a:r>
          </a:p>
          <a:p>
            <a:pPr lvl="2"/>
            <a:r>
              <a:rPr lang="en-US" dirty="0"/>
              <a:t>A record : </a:t>
            </a:r>
            <a:r>
              <a:rPr lang="en-US" u="sng" dirty="0"/>
              <a:t>A</a:t>
            </a:r>
            <a:r>
              <a:rPr lang="en-US" dirty="0"/>
              <a:t>ddress of network</a:t>
            </a:r>
          </a:p>
          <a:p>
            <a:pPr lvl="2"/>
            <a:r>
              <a:rPr lang="en-US" dirty="0"/>
              <a:t>MX record : “</a:t>
            </a:r>
            <a:r>
              <a:rPr lang="en-US" u="sng" dirty="0"/>
              <a:t>m</a:t>
            </a:r>
            <a:r>
              <a:rPr lang="en-US" dirty="0"/>
              <a:t>ail e</a:t>
            </a:r>
            <a:r>
              <a:rPr lang="en-US" u="sng" dirty="0"/>
              <a:t>x</a:t>
            </a:r>
            <a:r>
              <a:rPr lang="en-US" dirty="0"/>
              <a:t>change” (server than handles inbound email)</a:t>
            </a:r>
          </a:p>
          <a:p>
            <a:pPr lvl="2"/>
            <a:r>
              <a:rPr lang="en-US" dirty="0"/>
              <a:t>NS record : </a:t>
            </a:r>
            <a:r>
              <a:rPr lang="en-US" u="sng" dirty="0"/>
              <a:t>n</a:t>
            </a:r>
            <a:r>
              <a:rPr lang="en-US" dirty="0"/>
              <a:t>ame </a:t>
            </a:r>
            <a:r>
              <a:rPr lang="en-US" u="sng" dirty="0"/>
              <a:t>s</a:t>
            </a:r>
            <a:r>
              <a:rPr lang="en-US" dirty="0"/>
              <a:t>ervers (DNS) responsible for this domain</a:t>
            </a:r>
          </a:p>
          <a:p>
            <a:pPr lvl="2"/>
            <a:r>
              <a:rPr lang="en-US" dirty="0"/>
              <a:t>TXT record : notes for other networks to reference (serves many purposes)</a:t>
            </a:r>
          </a:p>
          <a:p>
            <a:pPr lvl="2"/>
            <a:r>
              <a:rPr lang="en-US" dirty="0"/>
              <a:t>SOA record : Start of Authority, the primary authoritative DNS server</a:t>
            </a:r>
          </a:p>
        </p:txBody>
      </p:sp>
    </p:spTree>
    <p:extLst>
      <p:ext uri="{BB962C8B-B14F-4D97-AF65-F5344CB8AC3E}">
        <p14:creationId xmlns:p14="http://schemas.microsoft.com/office/powerpoint/2010/main" val="2994537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04121" y="1145983"/>
            <a:ext cx="599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" panose="02060409020205020404" pitchFamily="49" charset="0"/>
              </a:rPr>
              <a:t>dig</a:t>
            </a:r>
            <a:r>
              <a:rPr lang="en-US" dirty="0">
                <a:latin typeface="Tw Cen MT" panose="020B0602020104020603" pitchFamily="34" charset="0"/>
              </a:rPr>
              <a:t> : more DNS info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0533" y="310473"/>
            <a:ext cx="308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anose="02060409020205020404" pitchFamily="49" charset="0"/>
              </a:rPr>
              <a:t>nslookup</a:t>
            </a:r>
            <a:r>
              <a:rPr lang="en-US" dirty="0">
                <a:latin typeface="Tw Cen MT" panose="020B0602020104020603" pitchFamily="34" charset="0"/>
              </a:rPr>
              <a:t> : simple IP resolver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58" y="679805"/>
            <a:ext cx="53340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121" y="1515315"/>
            <a:ext cx="5991225" cy="427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303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6837" y="168830"/>
            <a:ext cx="8808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anose="02060409020205020404" pitchFamily="49" charset="0"/>
              </a:rPr>
              <a:t>dig ANY</a:t>
            </a:r>
            <a:r>
              <a:rPr lang="en-US" dirty="0">
                <a:latin typeface="Tw Cen MT" panose="020B0602020104020603" pitchFamily="34" charset="0"/>
              </a:rPr>
              <a:t> : provides all DNS information (</a:t>
            </a:r>
            <a:r>
              <a:rPr lang="en-US" dirty="0" err="1">
                <a:latin typeface="Tw Cen MT" panose="020B0602020104020603" pitchFamily="34" charset="0"/>
              </a:rPr>
              <a:t>nameservers</a:t>
            </a:r>
            <a:r>
              <a:rPr lang="en-US" dirty="0">
                <a:latin typeface="Tw Cen MT" panose="020B0602020104020603" pitchFamily="34" charset="0"/>
              </a:rPr>
              <a:t>, mail exchanges, certificate </a:t>
            </a:r>
            <a:r>
              <a:rPr lang="en-US" dirty="0" err="1">
                <a:latin typeface="Tw Cen MT" panose="020B0602020104020603" pitchFamily="34" charset="0"/>
              </a:rPr>
              <a:t>auth</a:t>
            </a:r>
            <a:r>
              <a:rPr lang="en-US" dirty="0">
                <a:latin typeface="Tw Cen MT" panose="020B0602020104020603" pitchFamily="34" charset="0"/>
              </a:rPr>
              <a:t>, IPs)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538163"/>
            <a:ext cx="8867775" cy="57816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906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/>
              <a:t>A</a:t>
            </a:r>
            <a:r>
              <a:rPr lang="en-US" dirty="0"/>
              <a:t>ddress </a:t>
            </a:r>
            <a:r>
              <a:rPr lang="en-US" u="sng" dirty="0"/>
              <a:t>R</a:t>
            </a:r>
            <a:r>
              <a:rPr lang="en-US" dirty="0"/>
              <a:t>esolution </a:t>
            </a:r>
            <a:r>
              <a:rPr lang="en-US" u="sng" dirty="0"/>
              <a:t>P</a:t>
            </a:r>
            <a:r>
              <a:rPr lang="en-US" dirty="0"/>
              <a:t>rotocol (ARP)</a:t>
            </a:r>
          </a:p>
          <a:p>
            <a:r>
              <a:rPr lang="en-US" dirty="0" err="1"/>
              <a:t>arp</a:t>
            </a:r>
            <a:r>
              <a:rPr lang="en-US" dirty="0"/>
              <a:t> command allows you to view/modify the </a:t>
            </a:r>
            <a:r>
              <a:rPr lang="en-US" dirty="0" err="1"/>
              <a:t>arp</a:t>
            </a:r>
            <a:r>
              <a:rPr lang="en-US" dirty="0"/>
              <a:t> table on the host</a:t>
            </a:r>
          </a:p>
          <a:p>
            <a:pPr lvl="1"/>
            <a:r>
              <a:rPr lang="en-US" dirty="0" err="1">
                <a:latin typeface="Courier" panose="02060409020205020404" pitchFamily="49" charset="0"/>
              </a:rPr>
              <a:t>arp</a:t>
            </a:r>
            <a:endParaRPr lang="en-US" dirty="0">
              <a:latin typeface="Courier" panose="02060409020205020404" pitchFamily="49" charset="0"/>
            </a:endParaRPr>
          </a:p>
          <a:p>
            <a:pPr lvl="2"/>
            <a:r>
              <a:rPr lang="en-US" dirty="0"/>
              <a:t>View host’s ARP table, formatted into columns</a:t>
            </a:r>
          </a:p>
          <a:p>
            <a:pPr lvl="1"/>
            <a:r>
              <a:rPr lang="en-US" dirty="0" err="1">
                <a:latin typeface="Courier" panose="02060409020205020404" pitchFamily="49" charset="0"/>
              </a:rPr>
              <a:t>arp</a:t>
            </a:r>
            <a:r>
              <a:rPr lang="en-US" dirty="0">
                <a:latin typeface="Courier" panose="02060409020205020404" pitchFamily="49" charset="0"/>
              </a:rPr>
              <a:t> -a</a:t>
            </a:r>
          </a:p>
          <a:p>
            <a:pPr lvl="2"/>
            <a:r>
              <a:rPr lang="en-US" dirty="0"/>
              <a:t>View host’s ARP table, no columns</a:t>
            </a:r>
          </a:p>
          <a:p>
            <a:pPr lvl="1"/>
            <a:r>
              <a:rPr lang="en-US" dirty="0" err="1">
                <a:latin typeface="Courier" panose="02060409020205020404" pitchFamily="49" charset="0"/>
              </a:rPr>
              <a:t>arp</a:t>
            </a:r>
            <a:r>
              <a:rPr lang="en-US" dirty="0">
                <a:latin typeface="Courier" panose="02060409020205020404" pitchFamily="49" charset="0"/>
              </a:rPr>
              <a:t> -n</a:t>
            </a:r>
          </a:p>
          <a:p>
            <a:pPr lvl="2"/>
            <a:r>
              <a:rPr lang="en-US" dirty="0"/>
              <a:t>Show numeric address, do not resolve hostnames</a:t>
            </a:r>
          </a:p>
          <a:p>
            <a:pPr lvl="1"/>
            <a:r>
              <a:rPr lang="en-US" dirty="0" err="1">
                <a:latin typeface="Courier" panose="02060409020205020404" pitchFamily="49" charset="0"/>
              </a:rPr>
              <a:t>arp</a:t>
            </a:r>
            <a:r>
              <a:rPr lang="en-US" dirty="0">
                <a:latin typeface="Courier" panose="02060409020205020404" pitchFamily="49" charset="0"/>
              </a:rPr>
              <a:t> -d &lt;</a:t>
            </a:r>
            <a:r>
              <a:rPr lang="en-US" dirty="0" err="1">
                <a:latin typeface="Courier" panose="02060409020205020404" pitchFamily="49" charset="0"/>
              </a:rPr>
              <a:t>ip_addr</a:t>
            </a:r>
            <a:r>
              <a:rPr lang="en-US" dirty="0">
                <a:latin typeface="Courier" panose="02060409020205020404" pitchFamily="49" charset="0"/>
              </a:rPr>
              <a:t>&gt;</a:t>
            </a:r>
          </a:p>
          <a:p>
            <a:pPr lvl="2"/>
            <a:r>
              <a:rPr lang="en-US" dirty="0"/>
              <a:t>Remove </a:t>
            </a:r>
            <a:r>
              <a:rPr lang="en-US" dirty="0" err="1"/>
              <a:t>ip_addr</a:t>
            </a:r>
            <a:r>
              <a:rPr lang="en-US" dirty="0"/>
              <a:t> from ARP table</a:t>
            </a:r>
          </a:p>
        </p:txBody>
      </p:sp>
    </p:spTree>
    <p:extLst>
      <p:ext uri="{BB962C8B-B14F-4D97-AF65-F5344CB8AC3E}">
        <p14:creationId xmlns:p14="http://schemas.microsoft.com/office/powerpoint/2010/main" val="3974787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88"/>
          <a:stretch/>
        </p:blipFill>
        <p:spPr bwMode="auto">
          <a:xfrm>
            <a:off x="466725" y="3048297"/>
            <a:ext cx="82105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0533" y="310473"/>
            <a:ext cx="825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anose="02060409020205020404" pitchFamily="49" charset="0"/>
              </a:rPr>
              <a:t>arp</a:t>
            </a:r>
            <a:r>
              <a:rPr lang="en-US" dirty="0">
                <a:latin typeface="Tw Cen MT" panose="020B0602020104020603" pitchFamily="34" charset="0"/>
              </a:rPr>
              <a:t> – formatted output of ARP cache showing hostname (address) and associated MAC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6725" y="2672074"/>
            <a:ext cx="762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anose="02060409020205020404" pitchFamily="49" charset="0"/>
              </a:rPr>
              <a:t>arp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>
                <a:latin typeface="Courier" panose="02060409020205020404" pitchFamily="49" charset="0"/>
              </a:rPr>
              <a:t>-a</a:t>
            </a:r>
            <a:r>
              <a:rPr lang="en-US" dirty="0">
                <a:latin typeface="Tw Cen MT" panose="020B0602020104020603" pitchFamily="34" charset="0"/>
              </a:rPr>
              <a:t> – output of ARP cache showing hostname (address) and associated MAC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75" y="679805"/>
            <a:ext cx="82105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2164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netstat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Monitors network connections to and from host</a:t>
            </a:r>
          </a:p>
          <a:p>
            <a:pPr lvl="1"/>
            <a:r>
              <a:rPr lang="en-US" u="sng" dirty="0"/>
              <a:t>Net</a:t>
            </a:r>
            <a:r>
              <a:rPr lang="en-US" dirty="0"/>
              <a:t>work </a:t>
            </a:r>
            <a:r>
              <a:rPr lang="en-US" u="sng" dirty="0"/>
              <a:t>stat</a:t>
            </a:r>
            <a:r>
              <a:rPr lang="en-US" dirty="0"/>
              <a:t>istics</a:t>
            </a:r>
          </a:p>
          <a:p>
            <a:pPr lvl="1"/>
            <a:r>
              <a:rPr lang="en-US" dirty="0"/>
              <a:t>Displays all ports host is listening on</a:t>
            </a:r>
          </a:p>
          <a:p>
            <a:r>
              <a:rPr lang="en-US" dirty="0"/>
              <a:t>Many options</a:t>
            </a:r>
          </a:p>
          <a:p>
            <a:pPr lvl="1"/>
            <a:r>
              <a:rPr lang="en-US" sz="2000" dirty="0" err="1">
                <a:latin typeface="Courier" panose="02060409020205020404" pitchFamily="49" charset="0"/>
              </a:rPr>
              <a:t>netstat</a:t>
            </a:r>
            <a:r>
              <a:rPr lang="en-US" sz="2000" dirty="0">
                <a:latin typeface="Courier" panose="02060409020205020404" pitchFamily="49" charset="0"/>
              </a:rPr>
              <a:t> -a</a:t>
            </a:r>
          </a:p>
          <a:p>
            <a:pPr lvl="2"/>
            <a:r>
              <a:rPr lang="en-US" dirty="0"/>
              <a:t>Show all active connections</a:t>
            </a:r>
          </a:p>
          <a:p>
            <a:pPr lvl="1"/>
            <a:r>
              <a:rPr lang="en-US" sz="2000" dirty="0" err="1">
                <a:latin typeface="Courier" panose="02060409020205020404" pitchFamily="49" charset="0"/>
              </a:rPr>
              <a:t>netstat</a:t>
            </a:r>
            <a:r>
              <a:rPr lang="en-US" sz="2000" dirty="0">
                <a:latin typeface="Courier" panose="02060409020205020404" pitchFamily="49" charset="0"/>
              </a:rPr>
              <a:t> -at</a:t>
            </a:r>
          </a:p>
          <a:p>
            <a:pPr lvl="2"/>
            <a:r>
              <a:rPr lang="en-US" dirty="0"/>
              <a:t>Show all active TCP connections</a:t>
            </a:r>
          </a:p>
          <a:p>
            <a:pPr lvl="1"/>
            <a:r>
              <a:rPr lang="en-US" sz="2000" dirty="0" err="1">
                <a:latin typeface="Courier" panose="02060409020205020404" pitchFamily="49" charset="0"/>
              </a:rPr>
              <a:t>netstat</a:t>
            </a:r>
            <a:r>
              <a:rPr lang="en-US" sz="2000" dirty="0">
                <a:latin typeface="Courier" panose="02060409020205020404" pitchFamily="49" charset="0"/>
              </a:rPr>
              <a:t> -n</a:t>
            </a:r>
          </a:p>
          <a:p>
            <a:pPr lvl="2"/>
            <a:r>
              <a:rPr lang="en-US" dirty="0"/>
              <a:t>Do not resolve names</a:t>
            </a:r>
          </a:p>
        </p:txBody>
      </p:sp>
    </p:spTree>
    <p:extLst>
      <p:ext uri="{BB962C8B-B14F-4D97-AF65-F5344CB8AC3E}">
        <p14:creationId xmlns:p14="http://schemas.microsoft.com/office/powerpoint/2010/main" val="1161341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" y="536426"/>
            <a:ext cx="8924925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8327" y="167094"/>
            <a:ext cx="565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anose="02060409020205020404" pitchFamily="49" charset="0"/>
              </a:rPr>
              <a:t>netstat</a:t>
            </a:r>
            <a:r>
              <a:rPr lang="en-US" dirty="0">
                <a:latin typeface="Tw Cen MT" panose="020B0602020104020603" pitchFamily="34" charset="0"/>
              </a:rPr>
              <a:t> : status/statistics for network connections on host</a:t>
            </a:r>
          </a:p>
        </p:txBody>
      </p:sp>
    </p:spTree>
    <p:extLst>
      <p:ext uri="{BB962C8B-B14F-4D97-AF65-F5344CB8AC3E}">
        <p14:creationId xmlns:p14="http://schemas.microsoft.com/office/powerpoint/2010/main" val="1066164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tcpdump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analyzer (Wireshark of command line)</a:t>
            </a:r>
          </a:p>
          <a:p>
            <a:r>
              <a:rPr lang="en-US" dirty="0"/>
              <a:t>Filters give ability to only view certain packet types</a:t>
            </a:r>
          </a:p>
          <a:p>
            <a:r>
              <a:rPr lang="en-US" dirty="0"/>
              <a:t>Record network traffic and write to </a:t>
            </a:r>
            <a:r>
              <a:rPr lang="en-US" dirty="0" err="1">
                <a:latin typeface="Courier" panose="02060409020205020404" pitchFamily="49" charset="0"/>
              </a:rPr>
              <a:t>pcap</a:t>
            </a:r>
            <a:r>
              <a:rPr lang="en-US" dirty="0"/>
              <a:t> file</a:t>
            </a:r>
          </a:p>
          <a:p>
            <a:r>
              <a:rPr lang="en-US" dirty="0"/>
              <a:t>Very useful, usually for feeding into another tool</a:t>
            </a:r>
          </a:p>
        </p:txBody>
      </p:sp>
    </p:spTree>
    <p:extLst>
      <p:ext uri="{BB962C8B-B14F-4D97-AF65-F5344CB8AC3E}">
        <p14:creationId xmlns:p14="http://schemas.microsoft.com/office/powerpoint/2010/main" val="251965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ipconfig and </a:t>
            </a:r>
            <a:r>
              <a:rPr lang="en-US" dirty="0" err="1"/>
              <a:t>ifconfig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 determine the IP address or network connection status of a system, use one of the following tools</a:t>
            </a:r>
          </a:p>
          <a:p>
            <a:pPr lvl="1"/>
            <a:r>
              <a:rPr lang="en-US" dirty="0">
                <a:latin typeface="Courier" panose="02060409020205020404" pitchFamily="49" charset="0"/>
              </a:rPr>
              <a:t>ipconfig</a:t>
            </a:r>
            <a:r>
              <a:rPr lang="en-US" dirty="0"/>
              <a:t> – Windows TCP/</a:t>
            </a:r>
            <a:r>
              <a:rPr lang="en-US" u="sng" dirty="0"/>
              <a:t>IP</a:t>
            </a:r>
            <a:r>
              <a:rPr lang="en-US" dirty="0"/>
              <a:t> </a:t>
            </a:r>
            <a:r>
              <a:rPr lang="en-US" u="sng" dirty="0"/>
              <a:t>config</a:t>
            </a:r>
            <a:r>
              <a:rPr lang="en-US" dirty="0"/>
              <a:t>uration</a:t>
            </a:r>
          </a:p>
          <a:p>
            <a:pPr lvl="1"/>
            <a:r>
              <a:rPr lang="en-US" dirty="0" err="1">
                <a:latin typeface="Courier" panose="02060409020205020404" pitchFamily="49" charset="0"/>
              </a:rPr>
              <a:t>ifconfig</a:t>
            </a:r>
            <a:r>
              <a:rPr lang="en-US" dirty="0"/>
              <a:t> – Linux </a:t>
            </a:r>
            <a:r>
              <a:rPr lang="en-US" u="sng" dirty="0"/>
              <a:t>i</a:t>
            </a:r>
            <a:r>
              <a:rPr lang="en-US" dirty="0"/>
              <a:t>nter</a:t>
            </a:r>
            <a:r>
              <a:rPr lang="en-US" u="sng" dirty="0"/>
              <a:t>f</a:t>
            </a:r>
            <a:r>
              <a:rPr lang="en-US" dirty="0"/>
              <a:t>ace </a:t>
            </a:r>
            <a:r>
              <a:rPr lang="en-US" u="sng" dirty="0"/>
              <a:t>config</a:t>
            </a:r>
            <a:r>
              <a:rPr lang="en-US" dirty="0"/>
              <a:t>uration</a:t>
            </a:r>
          </a:p>
          <a:p>
            <a:pPr lvl="1"/>
            <a:r>
              <a:rPr lang="en-US" dirty="0" err="1">
                <a:latin typeface="Courier" panose="02060409020205020404" pitchFamily="49" charset="0"/>
              </a:rPr>
              <a:t>ip</a:t>
            </a:r>
            <a:r>
              <a:rPr lang="en-US" dirty="0"/>
              <a:t> – Linux tool similar to </a:t>
            </a:r>
            <a:r>
              <a:rPr lang="en-US" dirty="0" err="1"/>
              <a:t>ifconfig</a:t>
            </a:r>
            <a:r>
              <a:rPr lang="en-US" dirty="0"/>
              <a:t> but more functionality</a:t>
            </a:r>
          </a:p>
          <a:p>
            <a:r>
              <a:rPr lang="en-US" dirty="0"/>
              <a:t>These tools can tell you if you have an IP address, allow you to reset a DHCP assignment, assign a static IP address, determine your interface’s MAC address and more</a:t>
            </a:r>
          </a:p>
          <a:p>
            <a:pPr lvl="1"/>
            <a:r>
              <a:rPr lang="en-US" dirty="0"/>
              <a:t>A fair amount of network troubleshooting involves use of these tools</a:t>
            </a:r>
          </a:p>
        </p:txBody>
      </p:sp>
    </p:spTree>
    <p:extLst>
      <p:ext uri="{BB962C8B-B14F-4D97-AF65-F5344CB8AC3E}">
        <p14:creationId xmlns:p14="http://schemas.microsoft.com/office/powerpoint/2010/main" val="2324248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0385" y="3020124"/>
            <a:ext cx="8753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anose="02060409020205020404" pitchFamily="49" charset="0"/>
              </a:rPr>
              <a:t>tcpdump</a:t>
            </a:r>
            <a:r>
              <a:rPr lang="en-US" dirty="0">
                <a:latin typeface="Courier" panose="02060409020205020404" pitchFamily="49" charset="0"/>
              </a:rPr>
              <a:t> </a:t>
            </a:r>
            <a:r>
              <a:rPr lang="en-US" dirty="0" err="1">
                <a:latin typeface="Courier" panose="02060409020205020404" pitchFamily="49" charset="0"/>
              </a:rPr>
              <a:t>icmp</a:t>
            </a:r>
            <a:r>
              <a:rPr lang="en-US" dirty="0">
                <a:latin typeface="Tw Cen MT" panose="020B0602020104020603" pitchFamily="34" charset="0"/>
              </a:rPr>
              <a:t> : watch for only ICMP packets     [Four ping requests from a windows host]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0384" y="0"/>
            <a:ext cx="351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anose="02060409020205020404" pitchFamily="49" charset="0"/>
              </a:rPr>
              <a:t>tcpdump</a:t>
            </a:r>
            <a:r>
              <a:rPr lang="en-US" dirty="0">
                <a:latin typeface="Courier" panose="02060409020205020404" pitchFamily="49" charset="0"/>
              </a:rPr>
              <a:t> –</a:t>
            </a:r>
            <a:r>
              <a:rPr lang="en-US" dirty="0" err="1">
                <a:latin typeface="Courier" panose="02060409020205020404" pitchFamily="49" charset="0"/>
              </a:rPr>
              <a:t>nn</a:t>
            </a:r>
            <a:r>
              <a:rPr lang="en-US" dirty="0">
                <a:latin typeface="Courier" panose="02060409020205020404" pitchFamily="49" charset="0"/>
              </a:rPr>
              <a:t> :</a:t>
            </a:r>
            <a:r>
              <a:rPr lang="en-US" dirty="0">
                <a:latin typeface="Tw Cen MT" panose="020B0602020104020603" pitchFamily="34" charset="0"/>
              </a:rPr>
              <a:t> show all packets</a:t>
            </a: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8"/>
          <a:stretch/>
        </p:blipFill>
        <p:spPr bwMode="auto">
          <a:xfrm>
            <a:off x="155986" y="356361"/>
            <a:ext cx="8753616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8" b="8998"/>
          <a:stretch/>
        </p:blipFill>
        <p:spPr bwMode="auto">
          <a:xfrm>
            <a:off x="155985" y="3419480"/>
            <a:ext cx="8753617" cy="231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295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94262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/>
              <a:t>N</a:t>
            </a:r>
            <a:r>
              <a:rPr lang="en-US" dirty="0"/>
              <a:t>etwork </a:t>
            </a:r>
            <a:r>
              <a:rPr lang="en-US" u="sng" dirty="0"/>
              <a:t>Map</a:t>
            </a:r>
            <a:r>
              <a:rPr lang="en-US" dirty="0"/>
              <a:t>per</a:t>
            </a:r>
          </a:p>
          <a:p>
            <a:r>
              <a:rPr lang="en-US" dirty="0"/>
              <a:t>Search for hosts on a network</a:t>
            </a:r>
          </a:p>
          <a:p>
            <a:pPr lvl="1"/>
            <a:r>
              <a:rPr lang="en-US" dirty="0"/>
              <a:t>Scan range of IP addresses</a:t>
            </a:r>
          </a:p>
          <a:p>
            <a:pPr lvl="1"/>
            <a:r>
              <a:rPr lang="en-US" dirty="0"/>
              <a:t>Rogue system detection (“Wait, who is </a:t>
            </a:r>
            <a:r>
              <a:rPr lang="en-US" i="1" dirty="0"/>
              <a:t>that</a:t>
            </a:r>
            <a:r>
              <a:rPr lang="en-US" dirty="0"/>
              <a:t> IP address?”)</a:t>
            </a:r>
          </a:p>
          <a:p>
            <a:r>
              <a:rPr lang="en-US" dirty="0"/>
              <a:t>Scan for open ports on host</a:t>
            </a:r>
          </a:p>
          <a:p>
            <a:pPr lvl="1"/>
            <a:r>
              <a:rPr lang="en-US" dirty="0"/>
              <a:t>Identify services available on a host</a:t>
            </a:r>
          </a:p>
          <a:p>
            <a:r>
              <a:rPr lang="en-US" dirty="0"/>
              <a:t>Fingerprint operating systems</a:t>
            </a:r>
          </a:p>
          <a:p>
            <a:pPr lvl="1"/>
            <a:r>
              <a:rPr lang="en-US" dirty="0"/>
              <a:t>“What’s OS is behind that IP?”</a:t>
            </a:r>
          </a:p>
          <a:p>
            <a:r>
              <a:rPr lang="en-US" dirty="0"/>
              <a:t>NSE files (</a:t>
            </a:r>
            <a:r>
              <a:rPr lang="en-US" u="sng" dirty="0" err="1"/>
              <a:t>n</a:t>
            </a:r>
            <a:r>
              <a:rPr lang="en-US" dirty="0" err="1"/>
              <a:t>map</a:t>
            </a:r>
            <a:r>
              <a:rPr lang="en-US" dirty="0"/>
              <a:t> </a:t>
            </a:r>
            <a:r>
              <a:rPr lang="en-US" u="sng" dirty="0"/>
              <a:t>s</a:t>
            </a:r>
            <a:r>
              <a:rPr lang="en-US" dirty="0"/>
              <a:t>cripting </a:t>
            </a:r>
            <a:r>
              <a:rPr lang="en-US" u="sng" dirty="0"/>
              <a:t>e</a:t>
            </a:r>
            <a:r>
              <a:rPr lang="en-US" dirty="0"/>
              <a:t>ngine) allows for more specialized scans, helps filter complex queries</a:t>
            </a:r>
          </a:p>
        </p:txBody>
      </p:sp>
    </p:spTree>
    <p:extLst>
      <p:ext uri="{BB962C8B-B14F-4D97-AF65-F5344CB8AC3E}">
        <p14:creationId xmlns:p14="http://schemas.microsoft.com/office/powerpoint/2010/main" val="3693422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95475" y="826149"/>
            <a:ext cx="449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anose="02060409020205020404" pitchFamily="49" charset="0"/>
              </a:rPr>
              <a:t>nmap</a:t>
            </a:r>
            <a:r>
              <a:rPr lang="en-US" dirty="0">
                <a:latin typeface="Courier" panose="02060409020205020404" pitchFamily="49" charset="0"/>
              </a:rPr>
              <a:t> </a:t>
            </a:r>
            <a:r>
              <a:rPr lang="en-US" dirty="0">
                <a:latin typeface="Tw Cen MT" panose="020B0602020104020603" pitchFamily="34" charset="0"/>
              </a:rPr>
              <a:t>: scanning all ports on local IP address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195481"/>
            <a:ext cx="53530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72895" y="4656887"/>
            <a:ext cx="3998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>
                <a:latin typeface="Tw Cen MT" panose="020B0602020104020603" pitchFamily="34" charset="0"/>
              </a:rPr>
              <a:t>What OS is the target system running?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>
                <a:latin typeface="Tw Cen MT" panose="020B0602020104020603" pitchFamily="34" charset="0"/>
              </a:rPr>
              <a:t>What kind of servers is running on it?</a:t>
            </a:r>
          </a:p>
        </p:txBody>
      </p:sp>
    </p:spTree>
    <p:extLst>
      <p:ext uri="{BB962C8B-B14F-4D97-AF65-F5344CB8AC3E}">
        <p14:creationId xmlns:p14="http://schemas.microsoft.com/office/powerpoint/2010/main" val="3641585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706" y="3213902"/>
            <a:ext cx="3312164" cy="20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Read and Write directly to network interface</a:t>
            </a:r>
          </a:p>
          <a:p>
            <a:pPr lvl="1"/>
            <a:r>
              <a:rPr lang="en-US" dirty="0"/>
              <a:t>Open port and communicate directly via TCP or UDP packets</a:t>
            </a:r>
          </a:p>
          <a:p>
            <a:r>
              <a:rPr lang="en-US" dirty="0"/>
              <a:t>Versatile tool – command is actually </a:t>
            </a:r>
            <a:r>
              <a:rPr lang="en-US" dirty="0" err="1">
                <a:latin typeface="Courier" panose="02060409020205020404" pitchFamily="49" charset="0"/>
              </a:rPr>
              <a:t>nc</a:t>
            </a:r>
            <a:endParaRPr lang="en-US" dirty="0">
              <a:latin typeface="Courier" panose="02060409020205020404" pitchFamily="49" charset="0"/>
            </a:endParaRPr>
          </a:p>
          <a:p>
            <a:pPr lvl="1"/>
            <a:r>
              <a:rPr lang="en-US" dirty="0"/>
              <a:t>Monitor a port</a:t>
            </a:r>
          </a:p>
          <a:p>
            <a:pPr lvl="1"/>
            <a:r>
              <a:rPr lang="en-US" dirty="0"/>
              <a:t>Transfer data via a port</a:t>
            </a:r>
          </a:p>
          <a:p>
            <a:pPr lvl="1"/>
            <a:r>
              <a:rPr lang="en-US" dirty="0"/>
              <a:t>Simple port scan</a:t>
            </a:r>
          </a:p>
          <a:p>
            <a:pPr lvl="1"/>
            <a:r>
              <a:rPr lang="en-US" dirty="0"/>
              <a:t>Basic telnet client</a:t>
            </a:r>
          </a:p>
          <a:p>
            <a:r>
              <a:rPr lang="en-US" dirty="0"/>
              <a:t>Quick, easy backdoor</a:t>
            </a:r>
          </a:p>
          <a:p>
            <a:pPr lvl="1"/>
            <a:r>
              <a:rPr lang="en-US" dirty="0"/>
              <a:t>Select port to operate on</a:t>
            </a:r>
          </a:p>
          <a:p>
            <a:pPr lvl="1"/>
            <a:r>
              <a:rPr lang="en-US" dirty="0"/>
              <a:t>Open a “hotline” service for remote connection</a:t>
            </a:r>
          </a:p>
          <a:p>
            <a:pPr lvl="1"/>
            <a:r>
              <a:rPr lang="en-US" dirty="0"/>
              <a:t>Transfer plain text through </a:t>
            </a:r>
            <a:r>
              <a:rPr lang="en-US" dirty="0" err="1"/>
              <a:t>netcat</a:t>
            </a:r>
            <a:r>
              <a:rPr lang="en-US" dirty="0"/>
              <a:t> backdoor</a:t>
            </a:r>
          </a:p>
        </p:txBody>
      </p:sp>
    </p:spTree>
    <p:extLst>
      <p:ext uri="{BB962C8B-B14F-4D97-AF65-F5344CB8AC3E}">
        <p14:creationId xmlns:p14="http://schemas.microsoft.com/office/powerpoint/2010/main" val="1230766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830861"/>
            <a:ext cx="80581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2925" y="462852"/>
            <a:ext cx="805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 panose="02060409020205020404" pitchFamily="49" charset="0"/>
              </a:rPr>
              <a:t>netcat</a:t>
            </a:r>
            <a:r>
              <a:rPr lang="en-US" dirty="0">
                <a:latin typeface="Courier" panose="02060409020205020404" pitchFamily="49" charset="0"/>
              </a:rPr>
              <a:t> </a:t>
            </a:r>
            <a:r>
              <a:rPr lang="en-US" dirty="0">
                <a:latin typeface="Tw Cen MT" panose="020B0602020104020603" pitchFamily="34" charset="0"/>
              </a:rPr>
              <a:t>: connecting to public web server and requesting HTML document [ / ]</a:t>
            </a:r>
          </a:p>
        </p:txBody>
      </p:sp>
      <p:sp>
        <p:nvSpPr>
          <p:cNvPr id="2" name="Right Brace 1"/>
          <p:cNvSpPr/>
          <p:nvPr/>
        </p:nvSpPr>
        <p:spPr>
          <a:xfrm>
            <a:off x="5776821" y="1516828"/>
            <a:ext cx="365760" cy="2033196"/>
          </a:xfrm>
          <a:prstGeom prst="rightBrace">
            <a:avLst>
              <a:gd name="adj1" fmla="val 75980"/>
              <a:gd name="adj2" fmla="val 50000"/>
            </a:avLst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53812" y="2210260"/>
            <a:ext cx="144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w Cen MT" panose="020B0602020104020603" pitchFamily="34" charset="0"/>
              </a:rPr>
              <a:t>HTML header</a:t>
            </a:r>
            <a:br>
              <a:rPr lang="en-US" b="1" dirty="0">
                <a:solidFill>
                  <a:srgbClr val="FF0000"/>
                </a:solidFill>
                <a:latin typeface="Tw Cen MT" panose="020B0602020104020603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Tw Cen MT" panose="020B0602020104020603" pitchFamily="34" charset="0"/>
              </a:rPr>
              <a:t>information</a:t>
            </a:r>
          </a:p>
        </p:txBody>
      </p:sp>
      <p:sp>
        <p:nvSpPr>
          <p:cNvPr id="7" name="Right Brace 6"/>
          <p:cNvSpPr/>
          <p:nvPr/>
        </p:nvSpPr>
        <p:spPr>
          <a:xfrm>
            <a:off x="5778605" y="3659454"/>
            <a:ext cx="365760" cy="1504214"/>
          </a:xfrm>
          <a:prstGeom prst="rightBrace">
            <a:avLst>
              <a:gd name="adj1" fmla="val 75980"/>
              <a:gd name="adj2" fmla="val 50000"/>
            </a:avLst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53812" y="4088395"/>
            <a:ext cx="1440413" cy="646331"/>
          </a:xfrm>
          <a:prstGeom prst="rect">
            <a:avLst/>
          </a:prstGeom>
          <a:solidFill>
            <a:srgbClr val="000000">
              <a:alpha val="83922"/>
            </a:srgb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w Cen MT" panose="020B0602020104020603" pitchFamily="34" charset="0"/>
              </a:rPr>
              <a:t>HTML</a:t>
            </a:r>
            <a:br>
              <a:rPr lang="en-US" b="1" dirty="0">
                <a:solidFill>
                  <a:srgbClr val="FF0000"/>
                </a:solidFill>
                <a:latin typeface="Tw Cen MT" panose="020B0602020104020603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Tw Cen MT" panose="020B0602020104020603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647414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6"/>
          <a:stretch/>
        </p:blipFill>
        <p:spPr bwMode="auto">
          <a:xfrm>
            <a:off x="412209" y="1223400"/>
            <a:ext cx="66198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42"/>
          <a:stretch/>
        </p:blipFill>
        <p:spPr bwMode="auto">
          <a:xfrm>
            <a:off x="3316774" y="4418492"/>
            <a:ext cx="5400675" cy="13352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01945" y="309000"/>
            <a:ext cx="6619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 panose="02060409020205020404" pitchFamily="49" charset="0"/>
              </a:rPr>
              <a:t>nc</a:t>
            </a:r>
            <a:r>
              <a:rPr lang="en-US" dirty="0">
                <a:latin typeface="Courier" panose="02060409020205020404" pitchFamily="49" charset="0"/>
              </a:rPr>
              <a:t> </a:t>
            </a:r>
            <a:r>
              <a:rPr lang="en-US" dirty="0">
                <a:latin typeface="Tw Cen MT" panose="020B0602020104020603" pitchFamily="34" charset="0"/>
              </a:rPr>
              <a:t>– Windows host creates “listen” server on port 1234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          Stores incoming data in data.txt file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          When data arrives, user sends message saying file received</a:t>
            </a:r>
            <a:br>
              <a:rPr lang="en-US" dirty="0">
                <a:latin typeface="Tw Cen MT" panose="020B0602020104020603" pitchFamily="34" charset="0"/>
              </a:rPr>
            </a:b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6588" y="3218163"/>
            <a:ext cx="5297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 panose="02060409020205020404" pitchFamily="49" charset="0"/>
              </a:rPr>
              <a:t>nc</a:t>
            </a:r>
            <a:r>
              <a:rPr lang="en-US" dirty="0">
                <a:latin typeface="Courier" panose="02060409020205020404" pitchFamily="49" charset="0"/>
              </a:rPr>
              <a:t> </a:t>
            </a:r>
            <a:r>
              <a:rPr lang="en-US" dirty="0">
                <a:latin typeface="Tw Cen MT" panose="020B0602020104020603" pitchFamily="34" charset="0"/>
              </a:rPr>
              <a:t>– Linux host connects to server over port 1234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         Sends contents of data.txt file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         Sees message from recipient saying file received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         CTRL+C closes connection</a:t>
            </a:r>
          </a:p>
        </p:txBody>
      </p:sp>
      <p:sp>
        <p:nvSpPr>
          <p:cNvPr id="4" name="Bent-Up Arrow 3"/>
          <p:cNvSpPr/>
          <p:nvPr/>
        </p:nvSpPr>
        <p:spPr>
          <a:xfrm flipH="1">
            <a:off x="1204854" y="2710250"/>
            <a:ext cx="1549101" cy="2582510"/>
          </a:xfrm>
          <a:prstGeom prst="bentUpArrow">
            <a:avLst>
              <a:gd name="adj1" fmla="val 25000"/>
              <a:gd name="adj2" fmla="val 25000"/>
              <a:gd name="adj3" fmla="val 35417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57" y="309000"/>
            <a:ext cx="92302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Image result for linux pengui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348" y="3361127"/>
            <a:ext cx="77724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64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1426" y="668703"/>
            <a:ext cx="641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anose="02060409020205020404" pitchFamily="49" charset="0"/>
              </a:rPr>
              <a:t>ipconfig</a:t>
            </a:r>
            <a:r>
              <a:rPr lang="en-US" dirty="0">
                <a:latin typeface="Tw Cen MT" panose="020B0602020104020603" pitchFamily="34" charset="0"/>
              </a:rPr>
              <a:t> : provides network networking configuration information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26" y="1145615"/>
            <a:ext cx="71628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166" y="211503"/>
            <a:ext cx="92302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62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574423"/>
            <a:ext cx="6338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anose="02060409020205020404" pitchFamily="49" charset="0"/>
              </a:rPr>
              <a:t>ifconfig</a:t>
            </a:r>
            <a:r>
              <a:rPr lang="en-US" dirty="0">
                <a:latin typeface="Tw Cen MT" panose="020B0602020104020603" pitchFamily="34" charset="0"/>
              </a:rPr>
              <a:t> : provides network </a:t>
            </a:r>
            <a:r>
              <a:rPr lang="en-US" u="sng" dirty="0">
                <a:latin typeface="Tw Cen MT" panose="020B0602020104020603" pitchFamily="34" charset="0"/>
              </a:rPr>
              <a:t>i</a:t>
            </a:r>
            <a:r>
              <a:rPr lang="en-US" dirty="0">
                <a:latin typeface="Tw Cen MT" panose="020B0602020104020603" pitchFamily="34" charset="0"/>
              </a:rPr>
              <a:t>nter</a:t>
            </a:r>
            <a:r>
              <a:rPr lang="en-US" u="sng" dirty="0">
                <a:latin typeface="Tw Cen MT" panose="020B0602020104020603" pitchFamily="34" charset="0"/>
              </a:rPr>
              <a:t>f</a:t>
            </a:r>
            <a:r>
              <a:rPr lang="en-US" dirty="0">
                <a:latin typeface="Tw Cen MT" panose="020B0602020104020603" pitchFamily="34" charset="0"/>
              </a:rPr>
              <a:t>ace configuration information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26638"/>
            <a:ext cx="77724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Image result for linux pengu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528" y="200825"/>
            <a:ext cx="77724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74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00"/>
          <a:stretch/>
        </p:blipFill>
        <p:spPr bwMode="auto">
          <a:xfrm>
            <a:off x="193633" y="1333113"/>
            <a:ext cx="87674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2"/>
          <a:stretch/>
        </p:blipFill>
        <p:spPr bwMode="auto">
          <a:xfrm>
            <a:off x="193633" y="2873591"/>
            <a:ext cx="8767487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32205" y="930559"/>
            <a:ext cx="603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anose="02060409020205020404" pitchFamily="49" charset="0"/>
              </a:rPr>
              <a:t>ip</a:t>
            </a:r>
            <a:r>
              <a:rPr lang="en-US" dirty="0">
                <a:latin typeface="Courier" panose="02060409020205020404" pitchFamily="49" charset="0"/>
              </a:rPr>
              <a:t> link show</a:t>
            </a:r>
            <a:r>
              <a:rPr lang="en-US" dirty="0">
                <a:latin typeface="Tw Cen MT" panose="020B0602020104020603" pitchFamily="34" charset="0"/>
              </a:rPr>
              <a:t> : displays status of network link layer devices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2205" y="2504259"/>
            <a:ext cx="731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anose="02060409020205020404" pitchFamily="49" charset="0"/>
              </a:rPr>
              <a:t>ip</a:t>
            </a:r>
            <a:r>
              <a:rPr lang="en-US" dirty="0">
                <a:latin typeface="Courier" panose="02060409020205020404" pitchFamily="49" charset="0"/>
              </a:rPr>
              <a:t> </a:t>
            </a:r>
            <a:r>
              <a:rPr lang="en-US" dirty="0" err="1">
                <a:latin typeface="Courier" panose="02060409020205020404" pitchFamily="49" charset="0"/>
              </a:rPr>
              <a:t>addr</a:t>
            </a:r>
            <a:r>
              <a:rPr lang="en-US" dirty="0">
                <a:latin typeface="Courier" panose="02060409020205020404" pitchFamily="49" charset="0"/>
              </a:rPr>
              <a:t> show</a:t>
            </a:r>
            <a:r>
              <a:rPr lang="en-US" dirty="0">
                <a:latin typeface="Tw Cen MT" panose="020B0602020104020603" pitchFamily="34" charset="0"/>
              </a:rPr>
              <a:t> : displays addresses assigned to devices (MAC, IPv4, IPv6)</a:t>
            </a:r>
          </a:p>
        </p:txBody>
      </p:sp>
      <p:pic>
        <p:nvPicPr>
          <p:cNvPr id="9" name="Picture 2" descr="Image result for linux pengu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528" y="200825"/>
            <a:ext cx="77724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60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Tests network connectivity by sending an echo request  via Internet Control Message Protocol (ICMP) to the specified host</a:t>
            </a:r>
          </a:p>
          <a:p>
            <a:r>
              <a:rPr lang="en-US" dirty="0"/>
              <a:t>Tool responds with round-trip time (in milliseconds)</a:t>
            </a:r>
          </a:p>
          <a:p>
            <a:pPr lvl="1"/>
            <a:r>
              <a:rPr lang="en-US" dirty="0"/>
              <a:t>1ms = 1/1000 second</a:t>
            </a:r>
          </a:p>
          <a:p>
            <a:r>
              <a:rPr lang="en-US" dirty="0"/>
              <a:t>Also provides Time To Live (TTL) of the ICMP request</a:t>
            </a:r>
          </a:p>
          <a:p>
            <a:pPr lvl="1"/>
            <a:r>
              <a:rPr lang="en-US" dirty="0"/>
              <a:t>TTL varies by operating system:</a:t>
            </a:r>
          </a:p>
          <a:p>
            <a:pPr lvl="2"/>
            <a:r>
              <a:rPr lang="en-US" dirty="0"/>
              <a:t>Windows = 128</a:t>
            </a:r>
          </a:p>
          <a:p>
            <a:pPr lvl="2"/>
            <a:r>
              <a:rPr lang="en-US" dirty="0"/>
              <a:t>Linux = 255</a:t>
            </a:r>
          </a:p>
          <a:p>
            <a:pPr lvl="2"/>
            <a:r>
              <a:rPr lang="en-US" dirty="0"/>
              <a:t>Mac = 64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86" y="634702"/>
            <a:ext cx="8020730" cy="488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7086" y="265370"/>
            <a:ext cx="427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anose="02060409020205020404" pitchFamily="49" charset="0"/>
              </a:rPr>
              <a:t>ping</a:t>
            </a:r>
            <a:r>
              <a:rPr lang="en-US" dirty="0">
                <a:latin typeface="Tw Cen MT" panose="020B0602020104020603" pitchFamily="34" charset="0"/>
              </a:rPr>
              <a:t> – timing of ICMP request to/from host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7086" y="5520748"/>
            <a:ext cx="802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w Cen MT" panose="020B0602020104020603" pitchFamily="34" charset="0"/>
              </a:rPr>
              <a:t>In Linux: sends requests until stopped by CTRL+C</a:t>
            </a:r>
          </a:p>
        </p:txBody>
      </p:sp>
      <p:pic>
        <p:nvPicPr>
          <p:cNvPr id="2050" name="Picture 2" descr="Image result for linux pengu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528" y="200825"/>
            <a:ext cx="77724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18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4" y="586460"/>
            <a:ext cx="56007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82"/>
          <a:stretch/>
        </p:blipFill>
        <p:spPr bwMode="auto">
          <a:xfrm>
            <a:off x="3152717" y="3509978"/>
            <a:ext cx="5705475" cy="230990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5014" y="245830"/>
            <a:ext cx="61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anose="02060409020205020404" pitchFamily="49" charset="0"/>
              </a:rPr>
              <a:t>ping</a:t>
            </a:r>
            <a:r>
              <a:rPr lang="en-US" dirty="0">
                <a:latin typeface="Tw Cen MT" panose="020B0602020104020603" pitchFamily="34" charset="0"/>
              </a:rPr>
              <a:t> : ping from Windows will only send 4 requests by default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85171" y="3140646"/>
            <a:ext cx="55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" panose="02060409020205020404" pitchFamily="49" charset="0"/>
              </a:rPr>
              <a:t>ping -t</a:t>
            </a:r>
            <a:r>
              <a:rPr lang="en-US" dirty="0">
                <a:latin typeface="Tw Cen MT" panose="020B0602020104020603" pitchFamily="34" charset="0"/>
              </a:rPr>
              <a:t> : sends requests until stopped by CTRL+C</a:t>
            </a:r>
          </a:p>
        </p:txBody>
      </p:sp>
      <p:sp>
        <p:nvSpPr>
          <p:cNvPr id="4" name="AutoShape 7" descr="Image result for microsof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166" y="160338"/>
            <a:ext cx="92302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09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Determines path a packet takes to a destination</a:t>
            </a:r>
          </a:p>
          <a:p>
            <a:pPr lvl="1"/>
            <a:r>
              <a:rPr lang="en-US" dirty="0">
                <a:latin typeface="Courier" panose="02060409020205020404" pitchFamily="49" charset="0"/>
              </a:rPr>
              <a:t>traceroute</a:t>
            </a:r>
            <a:r>
              <a:rPr lang="en-US" dirty="0"/>
              <a:t> on Linux</a:t>
            </a:r>
          </a:p>
          <a:p>
            <a:pPr lvl="1"/>
            <a:r>
              <a:rPr lang="en-US" dirty="0" err="1">
                <a:latin typeface="Courier" panose="02060409020205020404" pitchFamily="49" charset="0"/>
              </a:rPr>
              <a:t>tracert</a:t>
            </a:r>
            <a:r>
              <a:rPr lang="en-US" dirty="0"/>
              <a:t> on Windows</a:t>
            </a:r>
          </a:p>
          <a:p>
            <a:pPr lvl="1"/>
            <a:r>
              <a:rPr lang="en-US" dirty="0" err="1">
                <a:latin typeface="Courier" panose="02060409020205020404" pitchFamily="49" charset="0"/>
              </a:rPr>
              <a:t>tracepath</a:t>
            </a:r>
            <a:r>
              <a:rPr lang="en-US" dirty="0"/>
              <a:t> on Chromebook</a:t>
            </a:r>
          </a:p>
          <a:p>
            <a:r>
              <a:rPr lang="en-US" dirty="0"/>
              <a:t>Uses ICMP Time to Live Exceeded error message</a:t>
            </a:r>
          </a:p>
          <a:p>
            <a:pPr lvl="1"/>
            <a:r>
              <a:rPr lang="en-US" dirty="0"/>
              <a:t>TTL refers to number of hops, not actual time</a:t>
            </a:r>
          </a:p>
          <a:p>
            <a:r>
              <a:rPr lang="en-US" dirty="0"/>
              <a:t>Not always accurate</a:t>
            </a:r>
          </a:p>
          <a:p>
            <a:pPr lvl="1"/>
            <a:r>
              <a:rPr lang="en-US" dirty="0"/>
              <a:t>Some networks block ICMP requests</a:t>
            </a:r>
          </a:p>
          <a:p>
            <a:pPr lvl="1"/>
            <a:r>
              <a:rPr lang="en-US" dirty="0"/>
              <a:t>Some networks deprioritize ICMP requests</a:t>
            </a:r>
          </a:p>
          <a:p>
            <a:pPr lvl="1"/>
            <a:r>
              <a:rPr lang="en-US" dirty="0"/>
              <a:t>Hops not responding shown with asterisk ( * )</a:t>
            </a:r>
          </a:p>
        </p:txBody>
      </p:sp>
    </p:spTree>
    <p:extLst>
      <p:ext uri="{BB962C8B-B14F-4D97-AF65-F5344CB8AC3E}">
        <p14:creationId xmlns:p14="http://schemas.microsoft.com/office/powerpoint/2010/main" val="31316720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{CD351333-EDE0-594C-9ED9-5E48C971125A}tf10001119</Template>
  <TotalTime>2427</TotalTime>
  <Words>952</Words>
  <Application>Microsoft Macintosh PowerPoint</Application>
  <PresentationFormat>On-screen Show (4:3)</PresentationFormat>
  <Paragraphs>119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Circe Light</vt:lpstr>
      <vt:lpstr>Courier</vt:lpstr>
      <vt:lpstr>Gill Sans MT</vt:lpstr>
      <vt:lpstr>Tw Cen MT</vt:lpstr>
      <vt:lpstr>Wingdings</vt:lpstr>
      <vt:lpstr>Gallery</vt:lpstr>
      <vt:lpstr>PowerPoint Presentation</vt:lpstr>
      <vt:lpstr>ipconfig and ifconfig</vt:lpstr>
      <vt:lpstr>PowerPoint Presentation</vt:lpstr>
      <vt:lpstr>PowerPoint Presentation</vt:lpstr>
      <vt:lpstr>PowerPoint Presentation</vt:lpstr>
      <vt:lpstr>ping</vt:lpstr>
      <vt:lpstr>PowerPoint Presentation</vt:lpstr>
      <vt:lpstr>PowerPoint Presentation</vt:lpstr>
      <vt:lpstr>traceroute</vt:lpstr>
      <vt:lpstr>PowerPoint Presentation</vt:lpstr>
      <vt:lpstr>PowerPoint Presentation</vt:lpstr>
      <vt:lpstr>nslookup and dig</vt:lpstr>
      <vt:lpstr>PowerPoint Presentation</vt:lpstr>
      <vt:lpstr>PowerPoint Presentation</vt:lpstr>
      <vt:lpstr>arp</vt:lpstr>
      <vt:lpstr>PowerPoint Presentation</vt:lpstr>
      <vt:lpstr>netstat</vt:lpstr>
      <vt:lpstr>PowerPoint Presentation</vt:lpstr>
      <vt:lpstr>tcpdump</vt:lpstr>
      <vt:lpstr>PowerPoint Presentation</vt:lpstr>
      <vt:lpstr>nmap</vt:lpstr>
      <vt:lpstr>PowerPoint Presentation</vt:lpstr>
      <vt:lpstr>netcat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98</cp:revision>
  <dcterms:created xsi:type="dcterms:W3CDTF">2019-04-17T19:12:48Z</dcterms:created>
  <dcterms:modified xsi:type="dcterms:W3CDTF">2021-03-02T22:53:24Z</dcterms:modified>
  <cp:category>pptx, curriculum, cyber</cp:category>
</cp:coreProperties>
</file>