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73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AE41E-B7C0-9AED-0CBD-510FCB593D87}" v="2016" dt="2020-04-26T06:42:17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Gober" userId="S::tommy.gober@cyber.org::df822f60-4ab3-425c-ad52-a4a61a9d00cb" providerId="AD" clId="Web-{F41AE41E-B7C0-9AED-0CBD-510FCB593D87}"/>
    <pc:docChg chg="modSld">
      <pc:chgData name="Tommy Gober" userId="S::tommy.gober@cyber.org::df822f60-4ab3-425c-ad52-a4a61a9d00cb" providerId="AD" clId="Web-{F41AE41E-B7C0-9AED-0CBD-510FCB593D87}" dt="2020-04-26T06:42:17.668" v="2006" actId="20577"/>
      <pc:docMkLst>
        <pc:docMk/>
      </pc:docMkLst>
      <pc:sldChg chg="modSp">
        <pc:chgData name="Tommy Gober" userId="S::tommy.gober@cyber.org::df822f60-4ab3-425c-ad52-a4a61a9d00cb" providerId="AD" clId="Web-{F41AE41E-B7C0-9AED-0CBD-510FCB593D87}" dt="2020-04-26T06:21:34.631" v="82" actId="20577"/>
        <pc:sldMkLst>
          <pc:docMk/>
          <pc:sldMk cId="496272243" sldId="257"/>
        </pc:sldMkLst>
        <pc:spChg chg="mod">
          <ac:chgData name="Tommy Gober" userId="S::tommy.gober@cyber.org::df822f60-4ab3-425c-ad52-a4a61a9d00cb" providerId="AD" clId="Web-{F41AE41E-B7C0-9AED-0CBD-510FCB593D87}" dt="2020-04-26T06:21:34.631" v="82" actId="20577"/>
          <ac:spMkLst>
            <pc:docMk/>
            <pc:sldMk cId="496272243" sldId="257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22:42.600" v="202" actId="20577"/>
        <pc:sldMkLst>
          <pc:docMk/>
          <pc:sldMk cId="2517286528" sldId="258"/>
        </pc:sldMkLst>
        <pc:spChg chg="mod">
          <ac:chgData name="Tommy Gober" userId="S::tommy.gober@cyber.org::df822f60-4ab3-425c-ad52-a4a61a9d00cb" providerId="AD" clId="Web-{F41AE41E-B7C0-9AED-0CBD-510FCB593D87}" dt="2020-04-26T06:21:43.865" v="88" actId="20577"/>
          <ac:spMkLst>
            <pc:docMk/>
            <pc:sldMk cId="2517286528" sldId="258"/>
            <ac:spMk id="2" creationId="{00000000-0000-0000-0000-000000000000}"/>
          </ac:spMkLst>
        </pc:spChg>
        <pc:spChg chg="mod">
          <ac:chgData name="Tommy Gober" userId="S::tommy.gober@cyber.org::df822f60-4ab3-425c-ad52-a4a61a9d00cb" providerId="AD" clId="Web-{F41AE41E-B7C0-9AED-0CBD-510FCB593D87}" dt="2020-04-26T06:22:42.600" v="202" actId="20577"/>
          <ac:spMkLst>
            <pc:docMk/>
            <pc:sldMk cId="2517286528" sldId="258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25:52.101" v="554" actId="20577"/>
        <pc:sldMkLst>
          <pc:docMk/>
          <pc:sldMk cId="920796244" sldId="259"/>
        </pc:sldMkLst>
        <pc:spChg chg="mod">
          <ac:chgData name="Tommy Gober" userId="S::tommy.gober@cyber.org::df822f60-4ab3-425c-ad52-a4a61a9d00cb" providerId="AD" clId="Web-{F41AE41E-B7C0-9AED-0CBD-510FCB593D87}" dt="2020-04-26T06:25:52.101" v="554" actId="20577"/>
          <ac:spMkLst>
            <pc:docMk/>
            <pc:sldMk cId="920796244" sldId="259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24:57.897" v="469" actId="20577"/>
        <pc:sldMkLst>
          <pc:docMk/>
          <pc:sldMk cId="2222400159" sldId="260"/>
        </pc:sldMkLst>
        <pc:spChg chg="mod">
          <ac:chgData name="Tommy Gober" userId="S::tommy.gober@cyber.org::df822f60-4ab3-425c-ad52-a4a61a9d00cb" providerId="AD" clId="Web-{F41AE41E-B7C0-9AED-0CBD-510FCB593D87}" dt="2020-04-26T06:24:57.897" v="469" actId="20577"/>
          <ac:spMkLst>
            <pc:docMk/>
            <pc:sldMk cId="2222400159" sldId="260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27:26.008" v="709" actId="20577"/>
        <pc:sldMkLst>
          <pc:docMk/>
          <pc:sldMk cId="2004816797" sldId="261"/>
        </pc:sldMkLst>
        <pc:spChg chg="mod">
          <ac:chgData name="Tommy Gober" userId="S::tommy.gober@cyber.org::df822f60-4ab3-425c-ad52-a4a61a9d00cb" providerId="AD" clId="Web-{F41AE41E-B7C0-9AED-0CBD-510FCB593D87}" dt="2020-04-26T06:27:26.008" v="709" actId="20577"/>
          <ac:spMkLst>
            <pc:docMk/>
            <pc:sldMk cId="2004816797" sldId="261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28:52.305" v="844" actId="20577"/>
        <pc:sldMkLst>
          <pc:docMk/>
          <pc:sldMk cId="2522200071" sldId="262"/>
        </pc:sldMkLst>
        <pc:spChg chg="mod">
          <ac:chgData name="Tommy Gober" userId="S::tommy.gober@cyber.org::df822f60-4ab3-425c-ad52-a4a61a9d00cb" providerId="AD" clId="Web-{F41AE41E-B7C0-9AED-0CBD-510FCB593D87}" dt="2020-04-26T06:28:52.305" v="844" actId="20577"/>
          <ac:spMkLst>
            <pc:docMk/>
            <pc:sldMk cId="2522200071" sldId="262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29:41.243" v="880" actId="20577"/>
        <pc:sldMkLst>
          <pc:docMk/>
          <pc:sldMk cId="2722281058" sldId="263"/>
        </pc:sldMkLst>
        <pc:spChg chg="mod">
          <ac:chgData name="Tommy Gober" userId="S::tommy.gober@cyber.org::df822f60-4ab3-425c-ad52-a4a61a9d00cb" providerId="AD" clId="Web-{F41AE41E-B7C0-9AED-0CBD-510FCB593D87}" dt="2020-04-26T06:29:41.243" v="880" actId="20577"/>
          <ac:spMkLst>
            <pc:docMk/>
            <pc:sldMk cId="2722281058" sldId="263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30:50.431" v="998" actId="20577"/>
        <pc:sldMkLst>
          <pc:docMk/>
          <pc:sldMk cId="2367902626" sldId="264"/>
        </pc:sldMkLst>
        <pc:spChg chg="mod">
          <ac:chgData name="Tommy Gober" userId="S::tommy.gober@cyber.org::df822f60-4ab3-425c-ad52-a4a61a9d00cb" providerId="AD" clId="Web-{F41AE41E-B7C0-9AED-0CBD-510FCB593D87}" dt="2020-04-26T06:30:50.431" v="998" actId="20577"/>
          <ac:spMkLst>
            <pc:docMk/>
            <pc:sldMk cId="2367902626" sldId="264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32:41.041" v="1119" actId="20577"/>
        <pc:sldMkLst>
          <pc:docMk/>
          <pc:sldMk cId="1038963008" sldId="265"/>
        </pc:sldMkLst>
        <pc:spChg chg="mod">
          <ac:chgData name="Tommy Gober" userId="S::tommy.gober@cyber.org::df822f60-4ab3-425c-ad52-a4a61a9d00cb" providerId="AD" clId="Web-{F41AE41E-B7C0-9AED-0CBD-510FCB593D87}" dt="2020-04-26T06:32:41.041" v="1119" actId="20577"/>
          <ac:spMkLst>
            <pc:docMk/>
            <pc:sldMk cId="1038963008" sldId="265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33:48.213" v="1182" actId="20577"/>
        <pc:sldMkLst>
          <pc:docMk/>
          <pc:sldMk cId="4145830940" sldId="266"/>
        </pc:sldMkLst>
        <pc:spChg chg="mod">
          <ac:chgData name="Tommy Gober" userId="S::tommy.gober@cyber.org::df822f60-4ab3-425c-ad52-a4a61a9d00cb" providerId="AD" clId="Web-{F41AE41E-B7C0-9AED-0CBD-510FCB593D87}" dt="2020-04-26T06:33:48.213" v="1182" actId="20577"/>
          <ac:spMkLst>
            <pc:docMk/>
            <pc:sldMk cId="4145830940" sldId="266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35:26.244" v="1306" actId="20577"/>
        <pc:sldMkLst>
          <pc:docMk/>
          <pc:sldMk cId="2698958770" sldId="267"/>
        </pc:sldMkLst>
        <pc:spChg chg="mod">
          <ac:chgData name="Tommy Gober" userId="S::tommy.gober@cyber.org::df822f60-4ab3-425c-ad52-a4a61a9d00cb" providerId="AD" clId="Web-{F41AE41E-B7C0-9AED-0CBD-510FCB593D87}" dt="2020-04-26T06:35:26.244" v="1306" actId="20577"/>
          <ac:spMkLst>
            <pc:docMk/>
            <pc:sldMk cId="2698958770" sldId="267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36:41.917" v="1425" actId="20577"/>
        <pc:sldMkLst>
          <pc:docMk/>
          <pc:sldMk cId="1229273848" sldId="268"/>
        </pc:sldMkLst>
        <pc:spChg chg="mod">
          <ac:chgData name="Tommy Gober" userId="S::tommy.gober@cyber.org::df822f60-4ab3-425c-ad52-a4a61a9d00cb" providerId="AD" clId="Web-{F41AE41E-B7C0-9AED-0CBD-510FCB593D87}" dt="2020-04-26T06:36:41.917" v="1425" actId="20577"/>
          <ac:spMkLst>
            <pc:docMk/>
            <pc:sldMk cId="1229273848" sldId="268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38:05.777" v="1527" actId="20577"/>
        <pc:sldMkLst>
          <pc:docMk/>
          <pc:sldMk cId="377014577" sldId="269"/>
        </pc:sldMkLst>
        <pc:spChg chg="mod">
          <ac:chgData name="Tommy Gober" userId="S::tommy.gober@cyber.org::df822f60-4ab3-425c-ad52-a4a61a9d00cb" providerId="AD" clId="Web-{F41AE41E-B7C0-9AED-0CBD-510FCB593D87}" dt="2020-04-26T06:38:05.777" v="1527" actId="20577"/>
          <ac:spMkLst>
            <pc:docMk/>
            <pc:sldMk cId="377014577" sldId="269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39:40.652" v="1739" actId="20577"/>
        <pc:sldMkLst>
          <pc:docMk/>
          <pc:sldMk cId="4138557308" sldId="270"/>
        </pc:sldMkLst>
        <pc:spChg chg="mod">
          <ac:chgData name="Tommy Gober" userId="S::tommy.gober@cyber.org::df822f60-4ab3-425c-ad52-a4a61a9d00cb" providerId="AD" clId="Web-{F41AE41E-B7C0-9AED-0CBD-510FCB593D87}" dt="2020-04-26T06:39:40.652" v="1739" actId="20577"/>
          <ac:spMkLst>
            <pc:docMk/>
            <pc:sldMk cId="4138557308" sldId="270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40:57.902" v="1837" actId="20577"/>
        <pc:sldMkLst>
          <pc:docMk/>
          <pc:sldMk cId="906343306" sldId="271"/>
        </pc:sldMkLst>
        <pc:spChg chg="mod">
          <ac:chgData name="Tommy Gober" userId="S::tommy.gober@cyber.org::df822f60-4ab3-425c-ad52-a4a61a9d00cb" providerId="AD" clId="Web-{F41AE41E-B7C0-9AED-0CBD-510FCB593D87}" dt="2020-04-26T06:40:57.902" v="1837" actId="20577"/>
          <ac:spMkLst>
            <pc:docMk/>
            <pc:sldMk cId="906343306" sldId="271"/>
            <ac:spMk id="3" creationId="{00000000-0000-0000-0000-000000000000}"/>
          </ac:spMkLst>
        </pc:spChg>
      </pc:sldChg>
      <pc:sldChg chg="modSp">
        <pc:chgData name="Tommy Gober" userId="S::tommy.gober@cyber.org::df822f60-4ab3-425c-ad52-a4a61a9d00cb" providerId="AD" clId="Web-{F41AE41E-B7C0-9AED-0CBD-510FCB593D87}" dt="2020-04-26T06:42:17.668" v="2005" actId="20577"/>
        <pc:sldMkLst>
          <pc:docMk/>
          <pc:sldMk cId="1555562702" sldId="272"/>
        </pc:sldMkLst>
        <pc:spChg chg="mod">
          <ac:chgData name="Tommy Gober" userId="S::tommy.gober@cyber.org::df822f60-4ab3-425c-ad52-a4a61a9d00cb" providerId="AD" clId="Web-{F41AE41E-B7C0-9AED-0CBD-510FCB593D87}" dt="2020-04-26T06:41:04.949" v="1847" actId="20577"/>
          <ac:spMkLst>
            <pc:docMk/>
            <pc:sldMk cId="1555562702" sldId="272"/>
            <ac:spMk id="2" creationId="{00000000-0000-0000-0000-000000000000}"/>
          </ac:spMkLst>
        </pc:spChg>
        <pc:spChg chg="mod">
          <ac:chgData name="Tommy Gober" userId="S::tommy.gober@cyber.org::df822f60-4ab3-425c-ad52-a4a61a9d00cb" providerId="AD" clId="Web-{F41AE41E-B7C0-9AED-0CBD-510FCB593D87}" dt="2020-04-26T06:42:17.668" v="2005" actId="20577"/>
          <ac:spMkLst>
            <pc:docMk/>
            <pc:sldMk cId="1555562702" sldId="2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2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0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1477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2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1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7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73E4A58-CD6E-4D56-9F97-6BFC8A34CE5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3023-E872-40B7-9792-808104BE704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2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3575AB-1603-46FC-B5ED-E0FDC1FF75C1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Common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security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7508"/>
            <a:ext cx="8300197" cy="4129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Digital security works great</a:t>
            </a:r>
          </a:p>
          <a:p>
            <a:r>
              <a:rPr lang="en-US" dirty="0">
                <a:latin typeface="Tw Cen MT"/>
              </a:rPr>
              <a:t>Using old, outdated security/hashing algorithms</a:t>
            </a:r>
            <a:endParaRPr lang="en-US" dirty="0"/>
          </a:p>
          <a:p>
            <a:pPr marL="461645" lvl="1" indent="-236220"/>
            <a:r>
              <a:rPr lang="en-US" dirty="0">
                <a:latin typeface="Tw Cen MT"/>
              </a:rPr>
              <a:t>Old hashes easily brute-forced with current technology</a:t>
            </a:r>
            <a:endParaRPr lang="en-US" dirty="0"/>
          </a:p>
          <a:p>
            <a:pPr marL="461645" lvl="1" indent="-236220"/>
            <a:r>
              <a:rPr lang="en-US" dirty="0">
                <a:latin typeface="Tw Cen MT"/>
              </a:rPr>
              <a:t>Encryption vulnerabilities</a:t>
            </a:r>
          </a:p>
          <a:p>
            <a:pPr lvl="2" indent="-226695"/>
            <a:r>
              <a:rPr lang="en-US" dirty="0">
                <a:latin typeface="Tw Cen MT"/>
              </a:rPr>
              <a:t>WEP (Wired Equivalent Privacy)</a:t>
            </a:r>
            <a:endParaRPr lang="en-US" dirty="0"/>
          </a:p>
          <a:p>
            <a:pPr lvl="2" indent="-226695"/>
            <a:r>
              <a:rPr lang="en-US" dirty="0">
                <a:latin typeface="Tw Cen MT"/>
              </a:rPr>
              <a:t>Initial 802.11 encryption algorithm</a:t>
            </a:r>
          </a:p>
          <a:p>
            <a:pPr marL="461645" lvl="1" indent="-236220"/>
            <a:r>
              <a:rPr lang="en-US" dirty="0">
                <a:latin typeface="Tw Cen MT"/>
              </a:rPr>
              <a:t>Hash collisions</a:t>
            </a:r>
          </a:p>
          <a:p>
            <a:pPr lvl="2" indent="-226695"/>
            <a:r>
              <a:rPr lang="en-US" dirty="0">
                <a:latin typeface="Tw Cen MT"/>
              </a:rPr>
              <a:t>MD5, SHA-1 (Secure Hashing Algorithm #1)</a:t>
            </a:r>
            <a:endParaRPr lang="en-US" dirty="0"/>
          </a:p>
          <a:p>
            <a:pPr lvl="2" indent="-226695"/>
            <a:r>
              <a:rPr lang="en-US" dirty="0">
                <a:latin typeface="Tw Cen MT"/>
              </a:rPr>
              <a:t>Many collision attacked identified – Different documents, same hash</a:t>
            </a:r>
          </a:p>
          <a:p>
            <a:pPr lvl="2" indent="-226695"/>
            <a:r>
              <a:rPr lang="en-US" dirty="0">
                <a:latin typeface="Tw Cen MT"/>
              </a:rPr>
              <a:t>No longer secure</a:t>
            </a:r>
          </a:p>
        </p:txBody>
      </p:sp>
    </p:spTree>
    <p:extLst>
      <p:ext uri="{BB962C8B-B14F-4D97-AF65-F5344CB8AC3E}">
        <p14:creationId xmlns:p14="http://schemas.microsoft.com/office/powerpoint/2010/main" val="103896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7086"/>
            <a:ext cx="7886700" cy="4625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Weakest link in security</a:t>
            </a:r>
            <a:endParaRPr lang="en-US" dirty="0"/>
          </a:p>
          <a:p>
            <a:pPr marL="461645" lvl="1" indent="-236220"/>
            <a:r>
              <a:rPr lang="en-US" dirty="0">
                <a:latin typeface="Tw Cen MT"/>
              </a:rPr>
              <a:t>People are human, make mistakes</a:t>
            </a:r>
          </a:p>
          <a:p>
            <a:r>
              <a:rPr lang="en-US" dirty="0"/>
              <a:t>Policy violations</a:t>
            </a:r>
          </a:p>
          <a:p>
            <a:pPr marL="461645" lvl="1" indent="-236220"/>
            <a:r>
              <a:rPr lang="en-US" dirty="0">
                <a:latin typeface="Tw Cen MT"/>
              </a:rPr>
              <a:t>Do you have an Acceptable Use Policy document?</a:t>
            </a:r>
          </a:p>
          <a:p>
            <a:r>
              <a:rPr lang="en-US" dirty="0"/>
              <a:t>Insider threats</a:t>
            </a:r>
          </a:p>
          <a:p>
            <a:pPr marL="461645" lvl="1" indent="-236220"/>
            <a:r>
              <a:rPr lang="en-US" dirty="0">
                <a:latin typeface="Tw Cen MT"/>
              </a:rPr>
              <a:t>Authenticated users have more access</a:t>
            </a:r>
            <a:endParaRPr lang="en-US" dirty="0"/>
          </a:p>
          <a:p>
            <a:pPr marL="461645" lvl="1" indent="-236220"/>
            <a:r>
              <a:rPr lang="en-US" dirty="0">
                <a:latin typeface="Tw Cen MT"/>
              </a:rPr>
              <a:t>Must assign the proper rights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414583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448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Social Engineering</a:t>
            </a:r>
          </a:p>
          <a:p>
            <a:pPr marL="461645" lvl="1" indent="-236220"/>
            <a:r>
              <a:rPr lang="en-US" dirty="0">
                <a:latin typeface="Tw Cen MT"/>
              </a:rPr>
              <a:t>People are always willing to help others in need</a:t>
            </a:r>
          </a:p>
          <a:p>
            <a:pPr marL="461645" lvl="1" indent="-236220"/>
            <a:r>
              <a:rPr lang="en-US" dirty="0">
                <a:latin typeface="Tw Cen MT"/>
              </a:rPr>
              <a:t>People will give away everything over the phone if they're nice enough</a:t>
            </a:r>
          </a:p>
          <a:p>
            <a:r>
              <a:rPr lang="en-US" dirty="0"/>
              <a:t>Social media</a:t>
            </a:r>
          </a:p>
          <a:p>
            <a:pPr marL="461645" lvl="1" indent="-236220"/>
            <a:r>
              <a:rPr lang="en-US" dirty="0">
                <a:latin typeface="Tw Cen MT"/>
              </a:rPr>
              <a:t>Posting internal information</a:t>
            </a:r>
          </a:p>
          <a:p>
            <a:pPr marL="461645" lvl="1" indent="-236220"/>
            <a:r>
              <a:rPr lang="en-US" dirty="0">
                <a:latin typeface="Tw Cen MT"/>
              </a:rPr>
              <a:t>Public companies must not disclose meaningful information</a:t>
            </a:r>
          </a:p>
          <a:p>
            <a:pPr marL="461645" lvl="1" indent="-236220"/>
            <a:r>
              <a:rPr lang="en-US" dirty="0">
                <a:latin typeface="Tw Cen MT"/>
              </a:rPr>
              <a:t>Most organizations have a policy and marketing team to handle this</a:t>
            </a:r>
            <a:endParaRPr lang="en-US" dirty="0"/>
          </a:p>
          <a:p>
            <a:r>
              <a:rPr lang="en-US" dirty="0"/>
              <a:t>Personal emails</a:t>
            </a:r>
          </a:p>
          <a:p>
            <a:pPr marL="461645" lvl="1" indent="-236220"/>
            <a:r>
              <a:rPr lang="en-US" dirty="0">
                <a:latin typeface="Tw Cen MT"/>
              </a:rPr>
              <a:t>Sent from work email could imply organization endorsement</a:t>
            </a:r>
          </a:p>
          <a:p>
            <a:pPr marL="461645" lvl="1" indent="-236220"/>
            <a:r>
              <a:rPr lang="en-US" dirty="0">
                <a:latin typeface="Tw Cen MT"/>
              </a:rPr>
              <a:t>Use of company resources</a:t>
            </a:r>
          </a:p>
        </p:txBody>
      </p:sp>
    </p:spTree>
    <p:extLst>
      <p:ext uri="{BB962C8B-B14F-4D97-AF65-F5344CB8AC3E}">
        <p14:creationId xmlns:p14="http://schemas.microsoft.com/office/powerpoint/2010/main" val="269895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Unauthorized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63529" cy="4166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don’t know where that’s been</a:t>
            </a:r>
          </a:p>
          <a:p>
            <a:pPr marL="461645" lvl="1" indent="-236220"/>
            <a:r>
              <a:rPr lang="en-US" dirty="0"/>
              <a:t>Malware, spyware, ransomware</a:t>
            </a:r>
          </a:p>
          <a:p>
            <a:r>
              <a:rPr lang="en-US" dirty="0"/>
              <a:t>Conflicts</a:t>
            </a:r>
          </a:p>
          <a:p>
            <a:pPr marL="461645" lvl="1" indent="-236220"/>
            <a:r>
              <a:rPr lang="en-US" dirty="0">
                <a:latin typeface="Tw Cen MT"/>
              </a:rPr>
              <a:t>May conflict with the organization's software</a:t>
            </a:r>
          </a:p>
          <a:p>
            <a:r>
              <a:rPr lang="en-US" dirty="0"/>
              <a:t>Licensing</a:t>
            </a:r>
          </a:p>
          <a:p>
            <a:pPr marL="461645" lvl="1" indent="-236220"/>
            <a:r>
              <a:rPr lang="en-US" dirty="0">
                <a:latin typeface="Tw Cen MT"/>
              </a:rPr>
              <a:t>Pirated software can bring stiff penalties/legal problems</a:t>
            </a:r>
          </a:p>
          <a:p>
            <a:r>
              <a:rPr lang="en-US" dirty="0"/>
              <a:t>Ongoing support</a:t>
            </a:r>
          </a:p>
          <a:p>
            <a:pPr marL="461645" lvl="1" indent="-236220"/>
            <a:r>
              <a:rPr lang="en-US" dirty="0">
                <a:latin typeface="Tw Cen MT"/>
              </a:rPr>
              <a:t>Who’s going to upgrade the unauthorized software? Security patches?</a:t>
            </a:r>
            <a:endParaRPr lang="en-US" dirty="0"/>
          </a:p>
          <a:p>
            <a:pPr marL="461645" lvl="1" indent="-236220"/>
            <a:r>
              <a:rPr lang="en-US" dirty="0">
                <a:latin typeface="Tw Cen MT"/>
              </a:rPr>
              <a:t>What happens when it stops working? Support?</a:t>
            </a:r>
            <a:endParaRPr lang="en-US" dirty="0"/>
          </a:p>
          <a:p>
            <a:pPr marL="461645" lvl="1" indent="-2362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7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42014" cy="4177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Document, document, document</a:t>
            </a:r>
            <a:endParaRPr lang="en-US" dirty="0"/>
          </a:p>
          <a:p>
            <a:pPr marL="461645" lvl="1" indent="-236220"/>
            <a:r>
              <a:rPr lang="en-US" dirty="0">
                <a:latin typeface="Tw Cen MT"/>
              </a:rPr>
              <a:t>Hardware, software, networks, usage, data storage</a:t>
            </a:r>
          </a:p>
          <a:p>
            <a:r>
              <a:rPr lang="en-US" dirty="0">
                <a:latin typeface="Tw Cen MT"/>
              </a:rPr>
              <a:t>Any changes should be identified</a:t>
            </a:r>
          </a:p>
          <a:p>
            <a:pPr marL="461645" lvl="1" indent="-236220"/>
            <a:r>
              <a:rPr lang="en-US" dirty="0">
                <a:latin typeface="Tw Cen MT"/>
              </a:rPr>
              <a:t>Alerts sent immediately to response team</a:t>
            </a:r>
          </a:p>
          <a:p>
            <a:r>
              <a:rPr lang="en-US" dirty="0"/>
              <a:t>Common with VPNs</a:t>
            </a:r>
          </a:p>
          <a:p>
            <a:pPr marL="461645" lvl="1" indent="-236220"/>
            <a:r>
              <a:rPr lang="en-US" dirty="0">
                <a:latin typeface="Tw Cen MT"/>
              </a:rPr>
              <a:t>Security analysis before connecting to the network</a:t>
            </a:r>
          </a:p>
          <a:p>
            <a:pPr marL="461645" lvl="1" indent="-236220"/>
            <a:r>
              <a:rPr lang="en-US" dirty="0"/>
              <a:t>If something deviates from the baseline, you must fix it</a:t>
            </a:r>
          </a:p>
          <a:p>
            <a:pPr lvl="2" indent="-226695"/>
            <a:r>
              <a:rPr lang="en-US" dirty="0">
                <a:latin typeface="Tw Cen MT"/>
              </a:rPr>
              <a:t>Anti-virus version</a:t>
            </a:r>
          </a:p>
          <a:p>
            <a:pPr lvl="2" indent="-226695"/>
            <a:r>
              <a:rPr lang="en-US" dirty="0">
                <a:latin typeface="Tw Cen MT"/>
              </a:rPr>
              <a:t>OS patches</a:t>
            </a:r>
          </a:p>
          <a:p>
            <a:pPr marL="461645" lvl="1" indent="-236220"/>
            <a:r>
              <a:rPr lang="en-US" dirty="0"/>
              <a:t>No remote access until everything matches the baseline</a:t>
            </a:r>
          </a:p>
        </p:txBody>
      </p:sp>
    </p:spTree>
    <p:extLst>
      <p:ext uri="{BB962C8B-B14F-4D97-AF65-F5344CB8AC3E}">
        <p14:creationId xmlns:p14="http://schemas.microsoft.com/office/powerpoint/2010/main" val="37701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compliant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latin typeface="Tw Cen MT"/>
              </a:rPr>
              <a:t>So</a:t>
            </a:r>
            <a:r>
              <a:rPr lang="en-US" dirty="0">
                <a:latin typeface="Tw Cen MT"/>
              </a:rPr>
              <a:t> many software licenses in an organization</a:t>
            </a:r>
          </a:p>
          <a:p>
            <a:pPr marL="461645" lvl="1" indent="-236220"/>
            <a:r>
              <a:rPr lang="en-US" dirty="0"/>
              <a:t>Operating systems, applications, hardware appliances</a:t>
            </a:r>
          </a:p>
          <a:p>
            <a:pPr marL="461645" lvl="1" indent="-236220"/>
            <a:r>
              <a:rPr lang="en-US" dirty="0">
                <a:latin typeface="Tw Cen MT"/>
              </a:rPr>
              <a:t>Many different licensing processes</a:t>
            </a:r>
            <a:endParaRPr lang="en-US" dirty="0"/>
          </a:p>
          <a:p>
            <a:r>
              <a:rPr lang="en-US" dirty="0"/>
              <a:t>Availability</a:t>
            </a:r>
          </a:p>
          <a:p>
            <a:pPr marL="461645" lvl="1" indent="-236220"/>
            <a:r>
              <a:rPr lang="en-US" dirty="0"/>
              <a:t>Everything works great when the license is valid</a:t>
            </a:r>
          </a:p>
          <a:p>
            <a:pPr marL="461645" lvl="1" indent="-236220"/>
            <a:r>
              <a:rPr lang="en-US" dirty="0">
                <a:latin typeface="Tw Cen MT"/>
              </a:rPr>
              <a:t>As license expiration approaches, thing could get tricky</a:t>
            </a:r>
            <a:endParaRPr lang="en-US" dirty="0"/>
          </a:p>
          <a:p>
            <a:pPr marL="461645" lvl="1" indent="-236220"/>
            <a:r>
              <a:rPr lang="en-US" dirty="0">
                <a:latin typeface="Tw Cen MT"/>
              </a:rPr>
              <a:t>Will software stop working altogether, display warning</a:t>
            </a:r>
          </a:p>
          <a:p>
            <a:pPr marL="461645" lvl="1" indent="-236220"/>
            <a:r>
              <a:rPr lang="en-US" dirty="0">
                <a:latin typeface="Tw Cen MT"/>
              </a:rPr>
              <a:t>How much to re-up license? Expiration fee?</a:t>
            </a:r>
          </a:p>
        </p:txBody>
      </p:sp>
    </p:spTree>
    <p:extLst>
      <p:ext uri="{BB962C8B-B14F-4D97-AF65-F5344CB8AC3E}">
        <p14:creationId xmlns:p14="http://schemas.microsoft.com/office/powerpoint/2010/main" val="413855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49590" cy="40480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Identify and track computing assets</a:t>
            </a:r>
          </a:p>
          <a:p>
            <a:pPr marL="461645" lvl="1" indent="-236220"/>
            <a:r>
              <a:rPr lang="en-US" dirty="0"/>
              <a:t>Usually an automated process</a:t>
            </a:r>
          </a:p>
          <a:p>
            <a:r>
              <a:rPr lang="en-US" dirty="0">
                <a:latin typeface="Tw Cen MT"/>
              </a:rPr>
              <a:t>Allows faster response to security problems</a:t>
            </a:r>
          </a:p>
          <a:p>
            <a:pPr marL="461645" lvl="1" indent="-236220"/>
            <a:r>
              <a:rPr lang="en-US" dirty="0">
                <a:latin typeface="Tw Cen MT"/>
              </a:rPr>
              <a:t>You know the who, what, and where</a:t>
            </a:r>
          </a:p>
          <a:p>
            <a:r>
              <a:rPr lang="en-US" dirty="0">
                <a:latin typeface="Tw Cen MT"/>
              </a:rPr>
              <a:t>Keep an eye on most valuable assets</a:t>
            </a:r>
          </a:p>
          <a:p>
            <a:pPr marL="461645" lvl="1" indent="-236220"/>
            <a:r>
              <a:rPr lang="en-US" dirty="0"/>
              <a:t>Both hardware and data</a:t>
            </a:r>
          </a:p>
          <a:p>
            <a:r>
              <a:rPr lang="en-US" dirty="0"/>
              <a:t>Track licenses</a:t>
            </a:r>
          </a:p>
          <a:p>
            <a:pPr marL="461645" lvl="1" indent="-236220"/>
            <a:r>
              <a:rPr lang="en-US" dirty="0">
                <a:latin typeface="Tw Cen MT"/>
              </a:rPr>
              <a:t>Only want to buy enough and not too many (wasted $)</a:t>
            </a:r>
            <a:endParaRPr lang="en-US" dirty="0"/>
          </a:p>
          <a:p>
            <a:r>
              <a:rPr lang="en-US" dirty="0">
                <a:latin typeface="Tw Cen MT"/>
              </a:rPr>
              <a:t>Easy to verify all devices are up to date</a:t>
            </a:r>
          </a:p>
          <a:p>
            <a:pPr marL="461645" lvl="1" indent="-236220"/>
            <a:r>
              <a:rPr lang="en-US" dirty="0"/>
              <a:t>Security patches, anti-malware signature updates, etc.</a:t>
            </a:r>
          </a:p>
        </p:txBody>
      </p:sp>
    </p:spTree>
    <p:extLst>
      <p:ext uri="{BB962C8B-B14F-4D97-AF65-F5344CB8AC3E}">
        <p14:creationId xmlns:p14="http://schemas.microsoft.com/office/powerpoint/2010/main" val="90634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w Cen MT"/>
              </a:rPr>
              <a:t>Determine if people really are who they say they are</a:t>
            </a:r>
          </a:p>
          <a:p>
            <a:r>
              <a:rPr lang="en-US" dirty="0"/>
              <a:t>Number of factors</a:t>
            </a:r>
          </a:p>
          <a:p>
            <a:pPr lvl="1"/>
            <a:r>
              <a:rPr lang="en-US" dirty="0"/>
              <a:t>The more, the better</a:t>
            </a:r>
          </a:p>
          <a:p>
            <a:pPr marL="461645" lvl="1" indent="-236220"/>
            <a:r>
              <a:rPr lang="en-US" dirty="0"/>
              <a:t>The more, the more chance of problems</a:t>
            </a:r>
          </a:p>
          <a:p>
            <a:pPr marL="461645" lvl="1" indent="-236220"/>
            <a:r>
              <a:rPr lang="en-US">
                <a:latin typeface="Tw Cen MT"/>
              </a:rPr>
              <a:t>Two factor is slowly becoming norm</a:t>
            </a:r>
          </a:p>
          <a:p>
            <a:pPr lvl="2" indent="-226695"/>
            <a:r>
              <a:rPr lang="en-US">
                <a:latin typeface="Tw Cen MT"/>
              </a:rPr>
              <a:t>What if one part fails?</a:t>
            </a:r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55556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Unencrypted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Authentication is a critical process</a:t>
            </a:r>
          </a:p>
          <a:p>
            <a:pPr marL="461645" lvl="1" indent="-236220"/>
            <a:r>
              <a:rPr lang="en-US" dirty="0">
                <a:latin typeface="Tw Cen MT"/>
              </a:rPr>
              <a:t>Encrypt all data</a:t>
            </a:r>
            <a:endParaRPr lang="en-US" dirty="0"/>
          </a:p>
          <a:p>
            <a:r>
              <a:rPr lang="en-US" dirty="0">
                <a:latin typeface="Tw Cen MT"/>
              </a:rPr>
              <a:t>Some protocols are not encrypted</a:t>
            </a:r>
          </a:p>
          <a:p>
            <a:pPr marL="461645" lvl="1" indent="-236220"/>
            <a:r>
              <a:rPr lang="en-US" dirty="0">
                <a:latin typeface="Tw Cen MT"/>
              </a:rPr>
              <a:t>All traffic sent in plaintext</a:t>
            </a:r>
          </a:p>
          <a:p>
            <a:pPr marL="461645" lvl="1" indent="-236220"/>
            <a:r>
              <a:rPr lang="en-US" dirty="0">
                <a:latin typeface="Tw Cen MT"/>
              </a:rPr>
              <a:t>Ex: Telnet, FTP, SMTP, POP3/IMAP</a:t>
            </a:r>
          </a:p>
          <a:p>
            <a:r>
              <a:rPr lang="en-US" dirty="0">
                <a:latin typeface="Tw Cen MT"/>
              </a:rPr>
              <a:t>Verify plaintext with a packet capture</a:t>
            </a:r>
            <a:endParaRPr lang="en-US" dirty="0"/>
          </a:p>
          <a:p>
            <a:pPr marL="461645" lvl="1" indent="-236220"/>
            <a:r>
              <a:rPr lang="en-US" dirty="0">
                <a:latin typeface="Tw Cen MT"/>
              </a:rPr>
              <a:t>See username, password, user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/>
              </a:rPr>
              <a:t>Logs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w Cen MT"/>
              </a:rPr>
              <a:t>Gather as much information as possible</a:t>
            </a:r>
          </a:p>
          <a:p>
            <a:pPr marL="461645" lvl="1" indent="-236220"/>
            <a:r>
              <a:rPr lang="en-US" dirty="0">
                <a:latin typeface="Tw Cen MT"/>
              </a:rPr>
              <a:t>Important to see as much detail as possible after the fact</a:t>
            </a:r>
            <a:endParaRPr lang="en-US"/>
          </a:p>
          <a:p>
            <a:r>
              <a:rPr lang="en-US" dirty="0">
                <a:latin typeface="Tw Cen MT"/>
              </a:rPr>
              <a:t>Various sources of data</a:t>
            </a:r>
          </a:p>
          <a:p>
            <a:pPr marL="461645" lvl="1" indent="-236220"/>
            <a:r>
              <a:rPr lang="en-US" dirty="0"/>
              <a:t>Switches, routers, firewalls, servers, IPS</a:t>
            </a:r>
          </a:p>
          <a:p>
            <a:r>
              <a:rPr lang="en-US" dirty="0"/>
              <a:t>Use a Security Information and Event Management (SIEM) system</a:t>
            </a:r>
          </a:p>
          <a:p>
            <a:pPr marL="461645" lvl="1" indent="-236220"/>
            <a:r>
              <a:rPr lang="en-US" dirty="0">
                <a:latin typeface="Tw Cen MT"/>
              </a:rPr>
              <a:t>Consolidate logs and link data</a:t>
            </a:r>
          </a:p>
          <a:p>
            <a:pPr marL="461645" lvl="1" indent="-236220"/>
            <a:r>
              <a:rPr lang="en-US" dirty="0">
                <a:latin typeface="Tw Cen MT"/>
              </a:rPr>
              <a:t>Extensive, deep reporting</a:t>
            </a:r>
          </a:p>
          <a:p>
            <a:pPr marL="461645" lvl="1" indent="-236220"/>
            <a:r>
              <a:rPr lang="en-US" dirty="0">
                <a:latin typeface="Tw Cen MT"/>
              </a:rPr>
              <a:t>Graphical analysis is possible with SIEM tools</a:t>
            </a:r>
          </a:p>
        </p:txBody>
      </p:sp>
    </p:spTree>
    <p:extLst>
      <p:ext uri="{BB962C8B-B14F-4D97-AF65-F5344CB8AC3E}">
        <p14:creationId xmlns:p14="http://schemas.microsoft.com/office/powerpoint/2010/main" val="251728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Simple mistake, Huge vulnerability</a:t>
            </a:r>
            <a:endParaRPr lang="en-US" dirty="0"/>
          </a:p>
          <a:p>
            <a:pPr marL="461645" lvl="1" indent="-236220"/>
            <a:r>
              <a:rPr lang="en-US" dirty="0">
                <a:latin typeface="Tw Cen MT"/>
              </a:rPr>
              <a:t>If it isn't locked down, attacks will waltz right in</a:t>
            </a:r>
          </a:p>
          <a:p>
            <a:r>
              <a:rPr lang="en-US" dirty="0">
                <a:latin typeface="Tw Cen MT"/>
              </a:rPr>
              <a:t>Confirm permissions set correctly on setup</a:t>
            </a:r>
          </a:p>
          <a:p>
            <a:pPr marL="461645" lvl="1" indent="-236220"/>
            <a:r>
              <a:rPr lang="en-US" dirty="0">
                <a:latin typeface="Tw Cen MT"/>
              </a:rPr>
              <a:t>Create (and follow) Standard Operating Procedures</a:t>
            </a:r>
          </a:p>
          <a:p>
            <a:pPr lvl="2" indent="-226695"/>
            <a:r>
              <a:rPr lang="en-US" dirty="0">
                <a:latin typeface="Tw Cen MT"/>
              </a:rPr>
              <a:t>Policies for creation, updates, changes to permissions</a:t>
            </a:r>
          </a:p>
          <a:p>
            <a:pPr marL="461645" lvl="1" indent="-236220"/>
            <a:r>
              <a:rPr lang="en-US" dirty="0">
                <a:latin typeface="Tw Cen MT"/>
              </a:rPr>
              <a:t>Periodic audits help identify problems</a:t>
            </a:r>
          </a:p>
        </p:txBody>
      </p:sp>
    </p:spTree>
    <p:extLst>
      <p:ext uri="{BB962C8B-B14F-4D97-AF65-F5344CB8AC3E}">
        <p14:creationId xmlns:p14="http://schemas.microsoft.com/office/powerpoint/2010/main" val="222240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Modern operating systems have "watchdogs"</a:t>
            </a:r>
            <a:endParaRPr lang="en-US" dirty="0"/>
          </a:p>
          <a:p>
            <a:pPr marL="461645" lvl="1" indent="-236220"/>
            <a:r>
              <a:rPr lang="en-US" dirty="0"/>
              <a:t>Prevents access to a restricted area of memory</a:t>
            </a:r>
          </a:p>
          <a:p>
            <a:r>
              <a:rPr lang="en-US" dirty="0">
                <a:latin typeface="Tw Cen MT"/>
              </a:rPr>
              <a:t>Programming error</a:t>
            </a:r>
          </a:p>
          <a:p>
            <a:pPr marL="461645" lvl="1" indent="-236220"/>
            <a:r>
              <a:rPr lang="en-US" dirty="0">
                <a:latin typeface="Tw Cen MT"/>
              </a:rPr>
              <a:t>Memory accessing wrong location</a:t>
            </a:r>
          </a:p>
          <a:p>
            <a:r>
              <a:rPr lang="en-US" dirty="0">
                <a:latin typeface="Tw Cen MT"/>
              </a:rPr>
              <a:t>Security issue</a:t>
            </a:r>
          </a:p>
          <a:p>
            <a:pPr marL="461645" lvl="1" indent="-236220"/>
            <a:r>
              <a:rPr lang="en-US" dirty="0">
                <a:latin typeface="Tw Cen MT"/>
              </a:rPr>
              <a:t>Malware attempting to access restricted memory</a:t>
            </a:r>
          </a:p>
        </p:txBody>
      </p:sp>
    </p:spTree>
    <p:extLst>
      <p:ext uri="{BB962C8B-B14F-4D97-AF65-F5344CB8AC3E}">
        <p14:creationId xmlns:p14="http://schemas.microsoft.com/office/powerpoint/2010/main" val="92079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Trust</a:t>
            </a:r>
          </a:p>
          <a:p>
            <a:pPr marL="461645" lvl="1" indent="-236220"/>
            <a:r>
              <a:rPr lang="en-US" dirty="0">
                <a:latin typeface="Tw Cen MT"/>
              </a:rPr>
              <a:t>Certificates signed by someone you trust (Certificate Authority)</a:t>
            </a:r>
          </a:p>
          <a:p>
            <a:r>
              <a:rPr lang="en-US" dirty="0">
                <a:latin typeface="Tw Cen MT"/>
              </a:rPr>
              <a:t>Certificates should be up to date</a:t>
            </a:r>
            <a:endParaRPr lang="en-US"/>
          </a:p>
          <a:p>
            <a:pPr marL="461645" lvl="1" indent="-236220"/>
            <a:r>
              <a:rPr lang="en-US" dirty="0">
                <a:latin typeface="Tw Cen MT"/>
              </a:rPr>
              <a:t>Certificates have expiration dates (should) - use them!</a:t>
            </a:r>
            <a:endParaRPr lang="en-US"/>
          </a:p>
          <a:p>
            <a:r>
              <a:rPr lang="en-US" dirty="0">
                <a:latin typeface="Tw Cen MT"/>
              </a:rPr>
              <a:t>Applications must perform proper certificate checks</a:t>
            </a:r>
          </a:p>
          <a:p>
            <a:r>
              <a:rPr lang="en-US" dirty="0">
                <a:latin typeface="Tw Cen MT"/>
              </a:rPr>
              <a:t>Easy to attack with a </a:t>
            </a:r>
            <a:r>
              <a:rPr lang="en-US" dirty="0" err="1">
                <a:latin typeface="Tw Cen MT"/>
              </a:rPr>
              <a:t>MitM</a:t>
            </a:r>
            <a:r>
              <a:rPr lang="en-US" dirty="0">
                <a:latin typeface="Tw Cen MT"/>
              </a:rPr>
              <a:t> if no certificates are used</a:t>
            </a:r>
          </a:p>
        </p:txBody>
      </p:sp>
    </p:spTree>
    <p:extLst>
      <p:ext uri="{BB962C8B-B14F-4D97-AF65-F5344CB8AC3E}">
        <p14:creationId xmlns:p14="http://schemas.microsoft.com/office/powerpoint/2010/main" val="20048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exfiltration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Data is organization's most valuable asset</a:t>
            </a:r>
          </a:p>
          <a:p>
            <a:pPr marL="461645" lvl="1" indent="-236220"/>
            <a:r>
              <a:rPr lang="en-US" dirty="0">
                <a:latin typeface="Tw Cen MT"/>
              </a:rPr>
              <a:t>Also valuable to others!</a:t>
            </a:r>
            <a:endParaRPr lang="en-US" dirty="0"/>
          </a:p>
          <a:p>
            <a:r>
              <a:rPr lang="en-US" dirty="0">
                <a:latin typeface="Tw Cen MT"/>
              </a:rPr>
              <a:t>Corporate networks are fast</a:t>
            </a:r>
            <a:endParaRPr lang="en-US" dirty="0"/>
          </a:p>
          <a:p>
            <a:pPr marL="461645" lvl="1" indent="-236220"/>
            <a:r>
              <a:rPr lang="en-US" dirty="0">
                <a:latin typeface="Tw Cen MT"/>
              </a:rPr>
              <a:t>Easy to send copious amounts of data in little time</a:t>
            </a:r>
          </a:p>
          <a:p>
            <a:pPr marL="461645" lvl="1" indent="-236220"/>
            <a:r>
              <a:rPr lang="en-US" dirty="0">
                <a:latin typeface="Tw Cen MT"/>
              </a:rPr>
              <a:t>Easy to move data out through DVDs, flash drives, external HD drives</a:t>
            </a:r>
          </a:p>
        </p:txBody>
      </p:sp>
    </p:spTree>
    <p:extLst>
      <p:ext uri="{BB962C8B-B14F-4D97-AF65-F5344CB8AC3E}">
        <p14:creationId xmlns:p14="http://schemas.microsoft.com/office/powerpoint/2010/main" val="252220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Misconfigured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Default username and password</a:t>
            </a:r>
          </a:p>
          <a:p>
            <a:r>
              <a:rPr lang="en-US" dirty="0"/>
              <a:t>Outdated software</a:t>
            </a:r>
          </a:p>
          <a:p>
            <a:pPr marL="461645" lvl="1" indent="-236220"/>
            <a:r>
              <a:rPr lang="en-US" dirty="0">
                <a:latin typeface="Tw Cen MT"/>
              </a:rPr>
              <a:t>Known, published vulnerabilities</a:t>
            </a:r>
          </a:p>
          <a:p>
            <a:r>
              <a:rPr lang="en-US" dirty="0"/>
              <a:t>Running maintenance code</a:t>
            </a:r>
          </a:p>
          <a:p>
            <a:pPr marL="461645" lvl="1" indent="-236220"/>
            <a:r>
              <a:rPr lang="en-US" dirty="0">
                <a:latin typeface="Tw Cen MT"/>
              </a:rPr>
              <a:t>Debug information (banners, configuration) displayed to users</a:t>
            </a:r>
          </a:p>
        </p:txBody>
      </p:sp>
    </p:spTree>
    <p:extLst>
      <p:ext uri="{BB962C8B-B14F-4D97-AF65-F5344CB8AC3E}">
        <p14:creationId xmlns:p14="http://schemas.microsoft.com/office/powerpoint/2010/main" val="272228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Misconfigured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23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Firewalls</a:t>
            </a:r>
          </a:p>
          <a:p>
            <a:pPr marL="461645" lvl="1" indent="-236220"/>
            <a:r>
              <a:rPr lang="en-US" dirty="0">
                <a:latin typeface="Tw Cen MT"/>
              </a:rPr>
              <a:t>Rules that provide too much access</a:t>
            </a:r>
          </a:p>
          <a:p>
            <a:pPr marL="461645" lvl="1" indent="-236220"/>
            <a:r>
              <a:rPr lang="en-US" dirty="0">
                <a:latin typeface="Tw Cen MT"/>
              </a:rPr>
              <a:t>Difficult to catch problems with too large of rule list</a:t>
            </a:r>
          </a:p>
          <a:p>
            <a:r>
              <a:rPr lang="en-US" dirty="0"/>
              <a:t>Content filters</a:t>
            </a:r>
          </a:p>
          <a:p>
            <a:pPr marL="461645" lvl="1" indent="-236220"/>
            <a:r>
              <a:rPr lang="en-US" dirty="0">
                <a:latin typeface="Tw Cen MT"/>
              </a:rPr>
              <a:t>URLs not specific enough (too stringent, too lenient)</a:t>
            </a:r>
          </a:p>
          <a:p>
            <a:pPr marL="461645" lvl="1" indent="-236220"/>
            <a:r>
              <a:rPr lang="en-US" dirty="0"/>
              <a:t>Some protocols not filtered (i.e., https)</a:t>
            </a:r>
          </a:p>
          <a:p>
            <a:r>
              <a:rPr lang="en-US" dirty="0"/>
              <a:t>Access points</a:t>
            </a:r>
          </a:p>
          <a:p>
            <a:pPr marL="461645" lvl="1" indent="-236220"/>
            <a:r>
              <a:rPr lang="en-US" dirty="0">
                <a:latin typeface="Tw Cen MT"/>
              </a:rPr>
              <a:t>No encryption setup</a:t>
            </a:r>
            <a:endParaRPr lang="en-US" dirty="0"/>
          </a:p>
          <a:p>
            <a:pPr marL="461645" lvl="1" indent="-236220"/>
            <a:r>
              <a:rPr lang="en-US" dirty="0"/>
              <a:t>Open configurations from the wireless side</a:t>
            </a:r>
          </a:p>
          <a:p>
            <a:pPr marL="461645" lvl="1" indent="-236220"/>
            <a:r>
              <a:rPr lang="en-US" dirty="0">
                <a:latin typeface="Tw Cen MT"/>
              </a:rPr>
              <a:t>Default username/password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026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1933</TotalTime>
  <Words>791</Words>
  <Application>Microsoft Macintosh PowerPoint</Application>
  <PresentationFormat>On-screen Show (4:3)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Circe Light</vt:lpstr>
      <vt:lpstr>Gill Sans MT</vt:lpstr>
      <vt:lpstr>Tw Cen MT</vt:lpstr>
      <vt:lpstr>Gallery</vt:lpstr>
      <vt:lpstr>PowerPoint Presentation</vt:lpstr>
      <vt:lpstr>Unencrypted Credentials</vt:lpstr>
      <vt:lpstr>Logs and Events</vt:lpstr>
      <vt:lpstr>Permission issues</vt:lpstr>
      <vt:lpstr>Access violations</vt:lpstr>
      <vt:lpstr>Certificate issues</vt:lpstr>
      <vt:lpstr>Data exfiltration</vt:lpstr>
      <vt:lpstr>Misconfigured Devices</vt:lpstr>
      <vt:lpstr>Misconfigured Devices</vt:lpstr>
      <vt:lpstr>Weak security configurations</vt:lpstr>
      <vt:lpstr>Personnel issues</vt:lpstr>
      <vt:lpstr>Personnel issues</vt:lpstr>
      <vt:lpstr>Unauthorized software</vt:lpstr>
      <vt:lpstr>Baseline deviation</vt:lpstr>
      <vt:lpstr>License compliant violation</vt:lpstr>
      <vt:lpstr>Asset Management</vt:lpstr>
      <vt:lpstr>Authentication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292</cp:revision>
  <dcterms:created xsi:type="dcterms:W3CDTF">2019-04-17T19:12:48Z</dcterms:created>
  <dcterms:modified xsi:type="dcterms:W3CDTF">2021-03-02T22:54:40Z</dcterms:modified>
  <cp:category>pptx, curriculum, cyber</cp:category>
</cp:coreProperties>
</file>