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C3EF-01B6-4567-A006-93591407118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32071A6E-AEC3-4E1A-AEAB-2028D144FE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5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C3EF-01B6-4567-A006-93591407118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1A6E-AEC3-4E1A-AEAB-2028D144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6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C3EF-01B6-4567-A006-93591407118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1A6E-AEC3-4E1A-AEAB-2028D144FE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42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5761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C3EF-01B6-4567-A006-93591407118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1A6E-AEC3-4E1A-AEAB-2028D144FE9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3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C3EF-01B6-4567-A006-93591407118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1A6E-AEC3-4E1A-AEAB-2028D144FE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4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C3EF-01B6-4567-A006-935914071184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1A6E-AEC3-4E1A-AEAB-2028D144FE9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49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C3EF-01B6-4567-A006-935914071184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1A6E-AEC3-4E1A-AEAB-2028D144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6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C3EF-01B6-4567-A006-935914071184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1A6E-AEC3-4E1A-AEAB-2028D144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C3EF-01B6-4567-A006-935914071184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1A6E-AEC3-4E1A-AEAB-2028D144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1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C3EF-01B6-4567-A006-935914071184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1A6E-AEC3-4E1A-AEAB-2028D144FE9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8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C15C3EF-01B6-4567-A006-935914071184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71A6E-AEC3-4E1A-AEAB-2028D144FE9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5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8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spersky.com/about/press-releases/2019_ransomware-modifications-double-year-on-year-in-q2-201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F14062-1C36-4886-B23B-F5EA9F2C0544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Analyzing Security Output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management tools</a:t>
            </a:r>
          </a:p>
        </p:txBody>
      </p:sp>
      <p:pic>
        <p:nvPicPr>
          <p:cNvPr id="3074" name="Picture 2" descr="Improving the Windows 10 update experience with control, qualit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04" y="1405154"/>
            <a:ext cx="7660435" cy="418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38787" y="5203637"/>
            <a:ext cx="3049809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w Cen MT" panose="020B0602020104020603" pitchFamily="34" charset="0"/>
              </a:rPr>
              <a:t>Windows Update</a:t>
            </a:r>
            <a:endParaRPr lang="en-US" sz="3200" dirty="0">
              <a:latin typeface="Courier" panose="0206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2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management tools</a:t>
            </a:r>
          </a:p>
        </p:txBody>
      </p:sp>
      <p:pic>
        <p:nvPicPr>
          <p:cNvPr id="4098" name="Picture 2" descr="How to Update Kali Linux With One Single Comma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5" t="6973" r="9073" b="5515"/>
          <a:stretch/>
        </p:blipFill>
        <p:spPr bwMode="auto">
          <a:xfrm>
            <a:off x="1053967" y="1345130"/>
            <a:ext cx="6266046" cy="416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86990" y="5203637"/>
            <a:ext cx="488306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w Cen MT" panose="020B0602020104020603" pitchFamily="34" charset="0"/>
              </a:rPr>
              <a:t>Linux:</a:t>
            </a:r>
            <a:r>
              <a:rPr lang="en-US" sz="3200" dirty="0"/>
              <a:t> </a:t>
            </a:r>
            <a:r>
              <a:rPr lang="en-US" sz="3200" dirty="0">
                <a:latin typeface="Courier" panose="02060409020205020404" pitchFamily="49" charset="0"/>
              </a:rPr>
              <a:t>apt-get upgrade</a:t>
            </a:r>
          </a:p>
        </p:txBody>
      </p:sp>
    </p:spTree>
    <p:extLst>
      <p:ext uri="{BB962C8B-B14F-4D97-AF65-F5344CB8AC3E}">
        <p14:creationId xmlns:p14="http://schemas.microsoft.com/office/powerpoint/2010/main" val="51658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90654" cy="1325563"/>
          </a:xfrm>
        </p:spPr>
        <p:txBody>
          <a:bodyPr/>
          <a:lstStyle/>
          <a:p>
            <a:r>
              <a:rPr lang="en-US" dirty="0"/>
              <a:t>UTM/All-in-one security appliance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392971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Unified Threat Management (UTM)</a:t>
            </a:r>
          </a:p>
          <a:p>
            <a:pPr lvl="1"/>
            <a:r>
              <a:rPr lang="en-US" dirty="0"/>
              <a:t>Web security gateway</a:t>
            </a:r>
          </a:p>
          <a:p>
            <a:r>
              <a:rPr lang="en-US" dirty="0"/>
              <a:t>URL filter / Content inspection</a:t>
            </a:r>
          </a:p>
          <a:p>
            <a:r>
              <a:rPr lang="en-US" dirty="0"/>
              <a:t>Malware inspection</a:t>
            </a:r>
          </a:p>
          <a:p>
            <a:r>
              <a:rPr lang="en-US" dirty="0"/>
              <a:t>Spam filter</a:t>
            </a:r>
          </a:p>
          <a:p>
            <a:r>
              <a:rPr lang="en-US" dirty="0"/>
              <a:t>CSU/DSU</a:t>
            </a:r>
          </a:p>
          <a:p>
            <a:r>
              <a:rPr lang="en-US" dirty="0"/>
              <a:t>Router, switch</a:t>
            </a:r>
          </a:p>
          <a:p>
            <a:r>
              <a:rPr lang="en-US" dirty="0"/>
              <a:t>Firewall</a:t>
            </a:r>
          </a:p>
          <a:p>
            <a:r>
              <a:rPr lang="en-US" dirty="0"/>
              <a:t>IDS/IPS</a:t>
            </a:r>
          </a:p>
          <a:p>
            <a:r>
              <a:rPr lang="en-US" dirty="0"/>
              <a:t>Bandwidth shaper</a:t>
            </a:r>
          </a:p>
          <a:p>
            <a:r>
              <a:rPr lang="en-US" dirty="0"/>
              <a:t>VPN endpoint</a:t>
            </a:r>
          </a:p>
        </p:txBody>
      </p:sp>
    </p:spTree>
    <p:extLst>
      <p:ext uri="{BB962C8B-B14F-4D97-AF65-F5344CB8AC3E}">
        <p14:creationId xmlns:p14="http://schemas.microsoft.com/office/powerpoint/2010/main" val="131219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UTM Logs</a:t>
            </a:r>
          </a:p>
        </p:txBody>
      </p:sp>
      <p:pic>
        <p:nvPicPr>
          <p:cNvPr id="1026" name="Picture 2" descr="Threat Management – IT Security Threat Management Tool | SolarWi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11" y="1462615"/>
            <a:ext cx="7512738" cy="42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74569" y="5203637"/>
            <a:ext cx="1952779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w Cen MT" panose="020B0602020104020603" pitchFamily="34" charset="0"/>
              </a:rPr>
              <a:t>Solarwinds</a:t>
            </a:r>
            <a:endParaRPr lang="en-US" sz="3200" dirty="0">
              <a:latin typeface="Courier" panose="0206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12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Loss Prevention (DLP)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does your data reside?</a:t>
            </a:r>
          </a:p>
          <a:p>
            <a:pPr lvl="1"/>
            <a:r>
              <a:rPr lang="en-US" dirty="0"/>
              <a:t>Social Security numbers, credit card numbers, medical records</a:t>
            </a:r>
          </a:p>
          <a:p>
            <a:r>
              <a:rPr lang="en-US" dirty="0"/>
              <a:t>Prevent unwanted access to sensitive data</a:t>
            </a:r>
          </a:p>
          <a:p>
            <a:pPr lvl="1"/>
            <a:r>
              <a:rPr lang="en-US" dirty="0"/>
              <a:t>Data “leakage”</a:t>
            </a:r>
          </a:p>
          <a:p>
            <a:r>
              <a:rPr lang="en-US" dirty="0"/>
              <a:t>Many sources, Many destinations</a:t>
            </a:r>
          </a:p>
          <a:p>
            <a:pPr lvl="1"/>
            <a:r>
              <a:rPr lang="en-US" dirty="0"/>
              <a:t>Requires multiple solutions in different places</a:t>
            </a:r>
          </a:p>
        </p:txBody>
      </p:sp>
    </p:spTree>
    <p:extLst>
      <p:ext uri="{BB962C8B-B14F-4D97-AF65-F5344CB8AC3E}">
        <p14:creationId xmlns:p14="http://schemas.microsoft.com/office/powerpoint/2010/main" val="151320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Data Execution Prevention (DEP)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87900"/>
          </a:xfrm>
        </p:spPr>
        <p:txBody>
          <a:bodyPr>
            <a:normAutofit/>
          </a:bodyPr>
          <a:lstStyle/>
          <a:p>
            <a:r>
              <a:rPr lang="en-US" dirty="0"/>
              <a:t>No-</a:t>
            </a:r>
            <a:r>
              <a:rPr lang="en-US" dirty="0" err="1"/>
              <a:t>eXecute</a:t>
            </a:r>
            <a:r>
              <a:rPr lang="en-US" dirty="0"/>
              <a:t> bit</a:t>
            </a:r>
          </a:p>
          <a:p>
            <a:pPr lvl="1"/>
            <a:r>
              <a:rPr lang="en-US" dirty="0"/>
              <a:t>Intel calls it the XD bit (</a:t>
            </a:r>
            <a:r>
              <a:rPr lang="en-US" dirty="0" err="1"/>
              <a:t>e</a:t>
            </a:r>
            <a:r>
              <a:rPr lang="en-US" u="sng" dirty="0" err="1"/>
              <a:t>X</a:t>
            </a:r>
            <a:r>
              <a:rPr lang="en-US" dirty="0" err="1"/>
              <a:t>ecute</a:t>
            </a:r>
            <a:r>
              <a:rPr lang="en-US" dirty="0"/>
              <a:t> </a:t>
            </a:r>
            <a:r>
              <a:rPr lang="en-US" u="sng" dirty="0"/>
              <a:t>D</a:t>
            </a:r>
            <a:r>
              <a:rPr lang="en-US" dirty="0"/>
              <a:t>isable)</a:t>
            </a:r>
          </a:p>
          <a:p>
            <a:pPr lvl="1"/>
            <a:r>
              <a:rPr lang="en-US" dirty="0"/>
              <a:t>AMD calls it </a:t>
            </a:r>
            <a:r>
              <a:rPr lang="en-US" u="sng" dirty="0"/>
              <a:t>E</a:t>
            </a:r>
            <a:r>
              <a:rPr lang="en-US" dirty="0"/>
              <a:t>nhanced </a:t>
            </a:r>
            <a:r>
              <a:rPr lang="en-US" u="sng" dirty="0"/>
              <a:t>V</a:t>
            </a:r>
            <a:r>
              <a:rPr lang="en-US" dirty="0"/>
              <a:t>irus </a:t>
            </a:r>
            <a:r>
              <a:rPr lang="en-US" u="sng" dirty="0"/>
              <a:t>P</a:t>
            </a:r>
            <a:r>
              <a:rPr lang="en-US" dirty="0"/>
              <a:t>rotection</a:t>
            </a:r>
          </a:p>
          <a:p>
            <a:r>
              <a:rPr lang="en-US" dirty="0"/>
              <a:t>Designates sections of memory as executing code or data</a:t>
            </a:r>
          </a:p>
          <a:p>
            <a:pPr lvl="1"/>
            <a:r>
              <a:rPr lang="en-US" dirty="0"/>
              <a:t>Code cannot execute from a protected memory location</a:t>
            </a:r>
          </a:p>
          <a:p>
            <a:pPr lvl="1"/>
            <a:r>
              <a:rPr lang="en-US" dirty="0"/>
              <a:t>Prevents malware and viruses from executing</a:t>
            </a:r>
          </a:p>
          <a:p>
            <a:r>
              <a:rPr lang="en-US" dirty="0"/>
              <a:t>OS must support this feature</a:t>
            </a:r>
          </a:p>
          <a:p>
            <a:pPr lvl="1"/>
            <a:r>
              <a:rPr lang="en-US" dirty="0"/>
              <a:t>Windows calls it Data Execution Prevention (DEP)</a:t>
            </a:r>
          </a:p>
          <a:p>
            <a:pPr lvl="1"/>
            <a:r>
              <a:rPr lang="en-US" dirty="0"/>
              <a:t>Enabled by default</a:t>
            </a:r>
          </a:p>
          <a:p>
            <a:pPr lvl="1"/>
            <a:r>
              <a:rPr lang="en-US" dirty="0"/>
              <a:t>Logs shown in the Event Viewer</a:t>
            </a:r>
          </a:p>
        </p:txBody>
      </p:sp>
    </p:spTree>
    <p:extLst>
      <p:ext uri="{BB962C8B-B14F-4D97-AF65-F5344CB8AC3E}">
        <p14:creationId xmlns:p14="http://schemas.microsoft.com/office/powerpoint/2010/main" val="425547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firewall (WAF)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058808"/>
          </a:xfrm>
        </p:spPr>
        <p:txBody>
          <a:bodyPr>
            <a:normAutofit/>
          </a:bodyPr>
          <a:lstStyle/>
          <a:p>
            <a:r>
              <a:rPr lang="en-US" dirty="0"/>
              <a:t>Not like a “normal” firewall</a:t>
            </a:r>
          </a:p>
          <a:p>
            <a:pPr lvl="1"/>
            <a:r>
              <a:rPr lang="en-US" dirty="0"/>
              <a:t>Specific firewall application</a:t>
            </a:r>
          </a:p>
          <a:p>
            <a:pPr lvl="1"/>
            <a:r>
              <a:rPr lang="en-US" dirty="0"/>
              <a:t>Applies rules to HTTP/HTTPS </a:t>
            </a:r>
            <a:r>
              <a:rPr lang="en-US" i="1" dirty="0"/>
              <a:t>conversations</a:t>
            </a:r>
          </a:p>
          <a:p>
            <a:r>
              <a:rPr lang="en-US" dirty="0"/>
              <a:t>“Allow” or “Deny” based on expected input</a:t>
            </a:r>
          </a:p>
          <a:p>
            <a:pPr lvl="1"/>
            <a:r>
              <a:rPr lang="en-US" dirty="0"/>
              <a:t>Unexpected input (injection) is common method of exploiting web applications</a:t>
            </a:r>
          </a:p>
          <a:p>
            <a:pPr lvl="1"/>
            <a:r>
              <a:rPr lang="en-US" dirty="0"/>
              <a:t>SQL injection</a:t>
            </a:r>
          </a:p>
          <a:p>
            <a:pPr lvl="2"/>
            <a:r>
              <a:rPr lang="en-US" dirty="0"/>
              <a:t>Add your own commands to an applications SQL query</a:t>
            </a:r>
          </a:p>
          <a:p>
            <a:pPr lvl="1"/>
            <a:r>
              <a:rPr lang="en-US" dirty="0"/>
              <a:t>WAF catches these “edge cases”</a:t>
            </a:r>
          </a:p>
          <a:p>
            <a:r>
              <a:rPr lang="en-US" dirty="0"/>
              <a:t>A major focus of the Payment Card Industry Data Security Standard (PCI DSS)</a:t>
            </a:r>
          </a:p>
        </p:txBody>
      </p:sp>
    </p:spTree>
    <p:extLst>
      <p:ext uri="{BB962C8B-B14F-4D97-AF65-F5344CB8AC3E}">
        <p14:creationId xmlns:p14="http://schemas.microsoft.com/office/powerpoint/2010/main" val="2233817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WAF log</a:t>
            </a:r>
          </a:p>
        </p:txBody>
      </p:sp>
      <p:pic>
        <p:nvPicPr>
          <p:cNvPr id="5122" name="Picture 2" descr="AWS Web Application Firewall (WAF) for Application Load Balancer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29" y="1454059"/>
            <a:ext cx="7886701" cy="425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25616" y="5221458"/>
            <a:ext cx="5273367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w Cen MT" panose="020B0602020104020603" pitchFamily="34" charset="0"/>
              </a:rPr>
              <a:t>AWS Web Application Firewall</a:t>
            </a:r>
            <a:endParaRPr lang="en-US" sz="3200" dirty="0">
              <a:latin typeface="Courier" panose="0206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4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Host-based IDS/IPS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Intrusion Detection System/Intrusion Prevention System</a:t>
            </a:r>
          </a:p>
          <a:p>
            <a:r>
              <a:rPr lang="en-US" dirty="0"/>
              <a:t>Originally a separate tool</a:t>
            </a:r>
          </a:p>
          <a:p>
            <a:pPr lvl="1"/>
            <a:r>
              <a:rPr lang="en-US" dirty="0"/>
              <a:t>Now integrated into many networking “endpoint” products</a:t>
            </a:r>
          </a:p>
          <a:p>
            <a:r>
              <a:rPr lang="en-US" dirty="0"/>
              <a:t>Protect based on signatures</a:t>
            </a:r>
          </a:p>
          <a:p>
            <a:pPr lvl="1"/>
            <a:r>
              <a:rPr lang="en-US" dirty="0"/>
              <a:t>Works off decrypted data “This appears to be…”</a:t>
            </a:r>
          </a:p>
          <a:p>
            <a:r>
              <a:rPr lang="en-US" dirty="0"/>
              <a:t>Protect based on activity</a:t>
            </a:r>
          </a:p>
          <a:p>
            <a:pPr lvl="1"/>
            <a:r>
              <a:rPr lang="en-US" dirty="0"/>
              <a:t>“Why are </a:t>
            </a:r>
            <a:r>
              <a:rPr lang="en-US" i="1" dirty="0"/>
              <a:t>you</a:t>
            </a:r>
            <a:r>
              <a:rPr lang="en-US" dirty="0"/>
              <a:t> modifying </a:t>
            </a:r>
            <a:r>
              <a:rPr lang="en-US" i="1" dirty="0"/>
              <a:t>that</a:t>
            </a:r>
            <a:r>
              <a:rPr lang="en-US" dirty="0"/>
              <a:t> file?”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Antivirus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241688"/>
          </a:xfrm>
        </p:spPr>
        <p:txBody>
          <a:bodyPr>
            <a:normAutofit/>
          </a:bodyPr>
          <a:lstStyle/>
          <a:p>
            <a:r>
              <a:rPr lang="en-US" dirty="0"/>
              <a:t>The viruses are out there</a:t>
            </a:r>
          </a:p>
          <a:p>
            <a:pPr lvl="1"/>
            <a:r>
              <a:rPr lang="en-US" dirty="0"/>
              <a:t>It’s just a mater of time</a:t>
            </a:r>
          </a:p>
          <a:p>
            <a:r>
              <a:rPr lang="en-US" dirty="0"/>
              <a:t>From computers running </a:t>
            </a:r>
            <a:r>
              <a:rPr lang="en-US" dirty="0" err="1"/>
              <a:t>Kasperky</a:t>
            </a:r>
            <a:r>
              <a:rPr lang="en-US" dirty="0"/>
              <a:t> Lab products in Q2 2019:</a:t>
            </a:r>
          </a:p>
          <a:p>
            <a:pPr lvl="1"/>
            <a:r>
              <a:rPr lang="en-US" dirty="0"/>
              <a:t>717,057,912 malicious attacks blocked</a:t>
            </a:r>
          </a:p>
          <a:p>
            <a:pPr lvl="1"/>
            <a:r>
              <a:rPr lang="en-US" dirty="0"/>
              <a:t>217,843,293 malicious URLs identified</a:t>
            </a:r>
          </a:p>
          <a:p>
            <a:pPr lvl="1"/>
            <a:r>
              <a:rPr lang="en-US" dirty="0"/>
              <a:t>232,292 blocked ransomware attacks</a:t>
            </a:r>
          </a:p>
          <a:p>
            <a:pPr lvl="1"/>
            <a:r>
              <a:rPr lang="en-US" dirty="0"/>
              <a:t>753,550 malicious installing packages on mobile devices</a:t>
            </a:r>
          </a:p>
          <a:p>
            <a:r>
              <a:rPr lang="en-US" dirty="0"/>
              <a:t>Antivirus applications alert and log malicious software</a:t>
            </a:r>
          </a:p>
          <a:p>
            <a:pPr lvl="1"/>
            <a:r>
              <a:rPr lang="en-US" dirty="0"/>
              <a:t>Will catch on download or execute</a:t>
            </a:r>
          </a:p>
          <a:p>
            <a:pPr lvl="1"/>
            <a:r>
              <a:rPr lang="en-US" dirty="0"/>
              <a:t>Will catch when visiting a known-bad URL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78993" y="3046199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  <a:hlinkClick r:id="rId2"/>
              </a:rPr>
              <a:t>Source</a:t>
            </a:r>
            <a:endParaRPr lang="en-US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6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integrity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hashing helps identify any changes</a:t>
            </a:r>
          </a:p>
          <a:p>
            <a:pPr lvl="1"/>
            <a:r>
              <a:rPr lang="en-US" dirty="0"/>
              <a:t>See File Hashing lab</a:t>
            </a:r>
          </a:p>
          <a:p>
            <a:r>
              <a:rPr lang="en-US" dirty="0"/>
              <a:t>Operating system check</a:t>
            </a:r>
          </a:p>
          <a:p>
            <a:pPr lvl="1"/>
            <a:r>
              <a:rPr lang="en-US" dirty="0"/>
              <a:t>Are the original files still in place?</a:t>
            </a:r>
          </a:p>
          <a:p>
            <a:pPr lvl="1"/>
            <a:r>
              <a:rPr lang="en-US" dirty="0"/>
              <a:t>Windows command: </a:t>
            </a:r>
            <a:r>
              <a:rPr lang="en-US" dirty="0" err="1">
                <a:latin typeface="Courier" panose="02060409020205020404" pitchFamily="49" charset="0"/>
              </a:rPr>
              <a:t>sfc</a:t>
            </a:r>
            <a:r>
              <a:rPr lang="en-US" dirty="0">
                <a:latin typeface="Courier" panose="02060409020205020404" pitchFamily="49" charset="0"/>
              </a:rPr>
              <a:t> /</a:t>
            </a:r>
            <a:r>
              <a:rPr lang="en-US" dirty="0" err="1">
                <a:latin typeface="Courier" panose="02060409020205020404" pitchFamily="49" charset="0"/>
              </a:rPr>
              <a:t>scannow</a:t>
            </a:r>
            <a:endParaRPr lang="en-US" dirty="0">
              <a:latin typeface="Courier" panose="0206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83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Host-based 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41688"/>
          </a:xfrm>
        </p:spPr>
        <p:txBody>
          <a:bodyPr>
            <a:normAutofit/>
          </a:bodyPr>
          <a:lstStyle/>
          <a:p>
            <a:r>
              <a:rPr lang="en-US" dirty="0"/>
              <a:t>Protects against activity on the network</a:t>
            </a:r>
          </a:p>
          <a:p>
            <a:pPr lvl="1"/>
            <a:r>
              <a:rPr lang="en-US" dirty="0"/>
              <a:t>Restrict access to your personal computer</a:t>
            </a:r>
          </a:p>
          <a:p>
            <a:r>
              <a:rPr lang="en-US" dirty="0"/>
              <a:t>Protects wherever you go</a:t>
            </a:r>
          </a:p>
          <a:p>
            <a:pPr lvl="1"/>
            <a:r>
              <a:rPr lang="en-US" dirty="0"/>
              <a:t>Laptops and mobile devices travel and are more susceptible</a:t>
            </a:r>
          </a:p>
          <a:p>
            <a:r>
              <a:rPr lang="en-US" dirty="0"/>
              <a:t>Restricts by application and network ports</a:t>
            </a:r>
          </a:p>
          <a:p>
            <a:pPr lvl="1"/>
            <a:r>
              <a:rPr lang="en-US" dirty="0"/>
              <a:t>The firewall watches and knows what you’re doing</a:t>
            </a:r>
          </a:p>
          <a:p>
            <a:pPr lvl="1"/>
            <a:r>
              <a:rPr lang="en-US" dirty="0"/>
              <a:t>Vigilant for you</a:t>
            </a:r>
          </a:p>
          <a:p>
            <a:r>
              <a:rPr lang="en-US" dirty="0"/>
              <a:t>Logs and displays connection attempts</a:t>
            </a:r>
          </a:p>
          <a:p>
            <a:pPr lvl="1"/>
            <a:r>
              <a:rPr lang="en-US" dirty="0"/>
              <a:t>Allows and denied access</a:t>
            </a:r>
          </a:p>
          <a:p>
            <a:pPr lvl="1"/>
            <a:r>
              <a:rPr lang="en-US" dirty="0"/>
              <a:t>Will catch unwanted activity</a:t>
            </a:r>
          </a:p>
        </p:txBody>
      </p:sp>
    </p:spTree>
    <p:extLst>
      <p:ext uri="{BB962C8B-B14F-4D97-AF65-F5344CB8AC3E}">
        <p14:creationId xmlns:p14="http://schemas.microsoft.com/office/powerpoint/2010/main" val="286146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whitelisting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Decisions made by the operating system</a:t>
            </a:r>
          </a:p>
          <a:p>
            <a:pPr lvl="1"/>
            <a:r>
              <a:rPr lang="en-US" dirty="0"/>
              <a:t>Often built-in to the operating system management tools</a:t>
            </a:r>
          </a:p>
          <a:p>
            <a:r>
              <a:rPr lang="en-US" dirty="0"/>
              <a:t>Application hash</a:t>
            </a:r>
          </a:p>
          <a:p>
            <a:pPr lvl="1"/>
            <a:r>
              <a:rPr lang="en-US" dirty="0"/>
              <a:t>Only allows applications with this unique identifier</a:t>
            </a:r>
          </a:p>
          <a:p>
            <a:pPr lvl="1"/>
            <a:r>
              <a:rPr lang="en-US" dirty="0"/>
              <a:t>See </a:t>
            </a:r>
            <a:r>
              <a:rPr lang="en-US" i="1" dirty="0"/>
              <a:t>File Hashing</a:t>
            </a:r>
          </a:p>
          <a:p>
            <a:r>
              <a:rPr lang="en-US" dirty="0"/>
              <a:t>Certificate</a:t>
            </a:r>
          </a:p>
          <a:p>
            <a:pPr lvl="1"/>
            <a:r>
              <a:rPr lang="en-US" dirty="0"/>
              <a:t>Allows digitally-signed applications from certain trusted publishers</a:t>
            </a:r>
          </a:p>
          <a:p>
            <a:r>
              <a:rPr lang="en-US" dirty="0"/>
              <a:t>Path</a:t>
            </a:r>
          </a:p>
          <a:p>
            <a:pPr lvl="1"/>
            <a:r>
              <a:rPr lang="en-US" dirty="0"/>
              <a:t>“Only run applications in these folders”</a:t>
            </a:r>
          </a:p>
          <a:p>
            <a:r>
              <a:rPr lang="en-US" dirty="0"/>
              <a:t>Network zone</a:t>
            </a:r>
          </a:p>
          <a:p>
            <a:pPr lvl="1"/>
            <a:r>
              <a:rPr lang="en-US" dirty="0"/>
              <a:t>“Only run applications from this network zone”</a:t>
            </a:r>
          </a:p>
        </p:txBody>
      </p:sp>
    </p:spTree>
    <p:extLst>
      <p:ext uri="{BB962C8B-B14F-4D97-AF65-F5344CB8AC3E}">
        <p14:creationId xmlns:p14="http://schemas.microsoft.com/office/powerpoint/2010/main" val="354150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Removable media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USB drives, portable hard drives</a:t>
            </a:r>
          </a:p>
          <a:p>
            <a:r>
              <a:rPr lang="en-US" dirty="0"/>
              <a:t>Malware infections</a:t>
            </a:r>
          </a:p>
          <a:p>
            <a:pPr lvl="1"/>
            <a:r>
              <a:rPr lang="en-US" dirty="0"/>
              <a:t>Drives brought to/from home</a:t>
            </a:r>
          </a:p>
          <a:p>
            <a:pPr lvl="1"/>
            <a:r>
              <a:rPr lang="en-US" dirty="0"/>
              <a:t>USB drives all over the parking lot</a:t>
            </a:r>
          </a:p>
          <a:p>
            <a:r>
              <a:rPr lang="en-US" dirty="0"/>
              <a:t>Exfiltration</a:t>
            </a:r>
          </a:p>
          <a:p>
            <a:pPr lvl="1"/>
            <a:r>
              <a:rPr lang="en-US" dirty="0"/>
              <a:t>HUGE amounts of data, fits in your pocket</a:t>
            </a:r>
          </a:p>
          <a:p>
            <a:r>
              <a:rPr lang="en-US" dirty="0"/>
              <a:t>Windows Event Log</a:t>
            </a:r>
          </a:p>
          <a:p>
            <a:pPr lvl="1"/>
            <a:r>
              <a:rPr lang="en-US" dirty="0"/>
              <a:t>Security auditing</a:t>
            </a:r>
          </a:p>
          <a:p>
            <a:pPr lvl="1"/>
            <a:r>
              <a:rPr lang="en-US" dirty="0"/>
              <a:t>View USB media use, log filenames copied to removable drives</a:t>
            </a:r>
          </a:p>
        </p:txBody>
      </p:sp>
    </p:spTree>
    <p:extLst>
      <p:ext uri="{BB962C8B-B14F-4D97-AF65-F5344CB8AC3E}">
        <p14:creationId xmlns:p14="http://schemas.microsoft.com/office/powerpoint/2010/main" val="145140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malware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09415"/>
          </a:xfrm>
        </p:spPr>
        <p:txBody>
          <a:bodyPr>
            <a:normAutofit/>
          </a:bodyPr>
          <a:lstStyle/>
          <a:p>
            <a:r>
              <a:rPr lang="en-US" dirty="0"/>
              <a:t>Specialized removal and recovery tools</a:t>
            </a:r>
          </a:p>
          <a:p>
            <a:pPr lvl="1"/>
            <a:r>
              <a:rPr lang="en-US" dirty="0"/>
              <a:t>Malware techniques vary widely, special tools to combat them</a:t>
            </a:r>
          </a:p>
          <a:p>
            <a:r>
              <a:rPr lang="en-US" dirty="0"/>
              <a:t>Malware is pervasive</a:t>
            </a:r>
          </a:p>
          <a:p>
            <a:pPr lvl="1"/>
            <a:r>
              <a:rPr lang="en-US" dirty="0"/>
              <a:t>Spreads to all parts of your operating system</a:t>
            </a:r>
          </a:p>
          <a:p>
            <a:r>
              <a:rPr lang="en-US" dirty="0"/>
              <a:t>Sometimes best recovery is to delete and restore from good backup</a:t>
            </a:r>
          </a:p>
          <a:p>
            <a:pPr lvl="1"/>
            <a:r>
              <a:rPr lang="en-US" dirty="0"/>
              <a:t>May not always be an option</a:t>
            </a:r>
          </a:p>
          <a:p>
            <a:r>
              <a:rPr lang="en-US" dirty="0"/>
              <a:t>Research as much as possible</a:t>
            </a:r>
          </a:p>
          <a:p>
            <a:pPr lvl="1"/>
            <a:r>
              <a:rPr lang="en-US" dirty="0"/>
              <a:t>Gather recon from the malware tools</a:t>
            </a:r>
          </a:p>
          <a:p>
            <a:pPr lvl="1"/>
            <a:r>
              <a:rPr lang="en-US" dirty="0"/>
              <a:t>Read malware reports, watch trends</a:t>
            </a:r>
          </a:p>
          <a:p>
            <a:pPr lvl="1"/>
            <a:r>
              <a:rPr lang="en-US" dirty="0"/>
              <a:t>Easier: Stop it and prevent it</a:t>
            </a:r>
          </a:p>
        </p:txBody>
      </p:sp>
    </p:spTree>
    <p:extLst>
      <p:ext uri="{BB962C8B-B14F-4D97-AF65-F5344CB8AC3E}">
        <p14:creationId xmlns:p14="http://schemas.microsoft.com/office/powerpoint/2010/main" val="373664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Scanner</a:t>
            </a:r>
          </a:p>
        </p:txBody>
      </p:sp>
      <p:pic>
        <p:nvPicPr>
          <p:cNvPr id="2050" name="Picture 2" descr="Malwarebytes not updating - Malwarebytes for Windows Support Forum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91" y="1380880"/>
            <a:ext cx="6684158" cy="459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62300" y="5223988"/>
            <a:ext cx="261764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w Cen MT" panose="020B0602020104020603" pitchFamily="34" charset="0"/>
              </a:rPr>
              <a:t>Malware Bytes</a:t>
            </a:r>
            <a:endParaRPr lang="en-US" sz="3200" dirty="0">
              <a:latin typeface="Courier" panose="0206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0514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{CD351333-EDE0-594C-9ED9-5E48C971125A}tf10001119</Template>
  <TotalTime>1955</TotalTime>
  <Words>632</Words>
  <Application>Microsoft Macintosh PowerPoint</Application>
  <PresentationFormat>On-screen Show (4:3)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Circe Light</vt:lpstr>
      <vt:lpstr>Courier</vt:lpstr>
      <vt:lpstr>Gill Sans MT</vt:lpstr>
      <vt:lpstr>Tw Cen MT</vt:lpstr>
      <vt:lpstr>Gallery</vt:lpstr>
      <vt:lpstr>PowerPoint Presentation</vt:lpstr>
      <vt:lpstr>Host-based IDS/IPS</vt:lpstr>
      <vt:lpstr>Antivirus</vt:lpstr>
      <vt:lpstr>File integrity check</vt:lpstr>
      <vt:lpstr>Host-based firewalls</vt:lpstr>
      <vt:lpstr>Application whitelisting</vt:lpstr>
      <vt:lpstr>Removable media control</vt:lpstr>
      <vt:lpstr>Advanced malware tools</vt:lpstr>
      <vt:lpstr>Malware Scanner</vt:lpstr>
      <vt:lpstr>Patch management tools</vt:lpstr>
      <vt:lpstr>Patch management tools</vt:lpstr>
      <vt:lpstr>UTM/All-in-one security appliance</vt:lpstr>
      <vt:lpstr>UTM Logs</vt:lpstr>
      <vt:lpstr>Data Loss Prevention (DLP)</vt:lpstr>
      <vt:lpstr>Data Execution Prevention (DEP)</vt:lpstr>
      <vt:lpstr>Web application firewall (WAF)</vt:lpstr>
      <vt:lpstr>WAF 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63</cp:revision>
  <dcterms:created xsi:type="dcterms:W3CDTF">2019-04-17T19:12:48Z</dcterms:created>
  <dcterms:modified xsi:type="dcterms:W3CDTF">2021-03-02T22:56:24Z</dcterms:modified>
  <cp:category>pptx, curriculum, cyber</cp:category>
</cp:coreProperties>
</file>