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9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6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393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7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83E6E5A-1D3D-4C9F-8244-659D11C01FE6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18BD-C95C-442B-9DE8-C436F18E34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6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9550B4-4DE2-4854-9E38-A5C016200DFF}"/>
              </a:ext>
            </a:extLst>
          </p:cNvPr>
          <p:cNvSpPr/>
          <p:nvPr/>
        </p:nvSpPr>
        <p:spPr>
          <a:xfrm>
            <a:off x="532661" y="2443420"/>
            <a:ext cx="741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Mobile Device Connection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llular netwo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03" y="365127"/>
            <a:ext cx="2869886" cy="34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Mobile devices</a:t>
            </a:r>
          </a:p>
          <a:p>
            <a:pPr lvl="1"/>
            <a:r>
              <a:rPr lang="en-US" dirty="0"/>
              <a:t>“cellular” phones</a:t>
            </a:r>
          </a:p>
          <a:p>
            <a:r>
              <a:rPr lang="en-US" dirty="0"/>
              <a:t>Service area divided into “cells”</a:t>
            </a:r>
          </a:p>
          <a:p>
            <a:pPr lvl="1"/>
            <a:r>
              <a:rPr lang="en-US" dirty="0"/>
              <a:t>Towers cover each cell</a:t>
            </a:r>
          </a:p>
          <a:p>
            <a:pPr lvl="1"/>
            <a:r>
              <a:rPr lang="en-US" dirty="0"/>
              <a:t>3 towers serve each call</a:t>
            </a:r>
          </a:p>
          <a:p>
            <a:pPr lvl="2"/>
            <a:r>
              <a:rPr lang="en-US" dirty="0"/>
              <a:t>can triangulate phone’s location</a:t>
            </a:r>
          </a:p>
          <a:p>
            <a:r>
              <a:rPr lang="en-US" dirty="0"/>
              <a:t>Security concerns</a:t>
            </a:r>
          </a:p>
          <a:p>
            <a:pPr lvl="1"/>
            <a:r>
              <a:rPr lang="en-US" dirty="0"/>
              <a:t>Traffic monitoring</a:t>
            </a:r>
          </a:p>
          <a:p>
            <a:pPr lvl="1"/>
            <a:r>
              <a:rPr lang="en-US" dirty="0"/>
              <a:t>Locating tracking</a:t>
            </a:r>
          </a:p>
          <a:p>
            <a:pPr lvl="1"/>
            <a:r>
              <a:rPr lang="en-US" dirty="0"/>
              <a:t>Worldwide access to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Local network access</a:t>
            </a:r>
          </a:p>
          <a:p>
            <a:pPr lvl="1"/>
            <a:r>
              <a:rPr lang="en-US" dirty="0"/>
              <a:t>Local network security problems</a:t>
            </a:r>
          </a:p>
          <a:p>
            <a:r>
              <a:rPr lang="en-US" dirty="0"/>
              <a:t>Same security concerns as any other </a:t>
            </a:r>
            <a:r>
              <a:rPr lang="en-US" dirty="0" err="1"/>
              <a:t>WiFi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Device can capture network data</a:t>
            </a:r>
          </a:p>
          <a:p>
            <a:pPr lvl="1"/>
            <a:r>
              <a:rPr lang="en-US" dirty="0"/>
              <a:t>Lost phone can carry sensitive data</a:t>
            </a:r>
          </a:p>
          <a:p>
            <a:pPr lvl="2"/>
            <a:r>
              <a:rPr lang="en-US" dirty="0"/>
              <a:t>Encrypt your data!</a:t>
            </a:r>
          </a:p>
          <a:p>
            <a:pPr lvl="1"/>
            <a:r>
              <a:rPr lang="en-US" dirty="0"/>
              <a:t>Man-in-the-middle</a:t>
            </a:r>
          </a:p>
          <a:p>
            <a:pPr lvl="2"/>
            <a:r>
              <a:rPr lang="en-US" dirty="0"/>
              <a:t>Mobile device could sniff network traffic</a:t>
            </a:r>
          </a:p>
          <a:p>
            <a:pPr lvl="1"/>
            <a:r>
              <a:rPr lang="en-US" dirty="0"/>
              <a:t>Denial of Service</a:t>
            </a:r>
          </a:p>
          <a:p>
            <a:pPr lvl="2"/>
            <a:r>
              <a:rPr lang="en-US" dirty="0"/>
              <a:t>Frequency interference with company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“Hotspot” could be Rouge Access Point</a:t>
            </a:r>
          </a:p>
          <a:p>
            <a:pPr lvl="2"/>
            <a:r>
              <a:rPr lang="en-US" dirty="0" err="1"/>
              <a:t>Exfiltrate</a:t>
            </a:r>
            <a:r>
              <a:rPr lang="en-US" dirty="0"/>
              <a:t> internal data via cellular</a:t>
            </a:r>
          </a:p>
        </p:txBody>
      </p:sp>
      <p:pic>
        <p:nvPicPr>
          <p:cNvPr id="8196" name="Picture 4" descr="File:WiFi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328" y="3129676"/>
            <a:ext cx="2939845" cy="174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5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ime to Test Your Satellite Phone | Iridium Satellite Commun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73" y="2479489"/>
            <a:ext cx="3038436" cy="1899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97443"/>
          </a:xfrm>
        </p:spPr>
        <p:txBody>
          <a:bodyPr>
            <a:noAutofit/>
          </a:bodyPr>
          <a:lstStyle/>
          <a:p>
            <a:r>
              <a:rPr lang="en-US" dirty="0"/>
              <a:t>During natural disasters or from</a:t>
            </a:r>
            <a:br>
              <a:rPr lang="en-US" dirty="0"/>
            </a:br>
            <a:r>
              <a:rPr lang="en-US" dirty="0"/>
              <a:t>remote locations</a:t>
            </a:r>
          </a:p>
          <a:p>
            <a:pPr lvl="1"/>
            <a:r>
              <a:rPr lang="en-US" dirty="0"/>
              <a:t>Cell towers down or non-existent</a:t>
            </a:r>
          </a:p>
          <a:p>
            <a:r>
              <a:rPr lang="en-US" dirty="0"/>
              <a:t>Literally talking to space</a:t>
            </a:r>
          </a:p>
          <a:p>
            <a:pPr lvl="1"/>
            <a:r>
              <a:rPr lang="en-US" dirty="0"/>
              <a:t>Satellites in orbit pass overhead</a:t>
            </a:r>
          </a:p>
          <a:p>
            <a:pPr lvl="1"/>
            <a:r>
              <a:rPr lang="en-US" dirty="0"/>
              <a:t>Usually Iridium satellites</a:t>
            </a:r>
          </a:p>
          <a:p>
            <a:r>
              <a:rPr lang="en-US" dirty="0"/>
              <a:t>Voice and data from almost anywhere</a:t>
            </a:r>
          </a:p>
          <a:p>
            <a:r>
              <a:rPr lang="en-US" dirty="0"/>
              <a:t>Any handheld device could be security risk</a:t>
            </a:r>
          </a:p>
          <a:p>
            <a:pPr lvl="1"/>
            <a:r>
              <a:rPr lang="en-US" dirty="0"/>
              <a:t>Similar security issues to other smartphones</a:t>
            </a:r>
          </a:p>
          <a:p>
            <a:pPr lvl="2"/>
            <a:r>
              <a:rPr lang="en-US" dirty="0"/>
              <a:t>Only the service is different</a:t>
            </a:r>
          </a:p>
        </p:txBody>
      </p:sp>
    </p:spTree>
    <p:extLst>
      <p:ext uri="{BB962C8B-B14F-4D97-AF65-F5344CB8AC3E}">
        <p14:creationId xmlns:p14="http://schemas.microsoft.com/office/powerpoint/2010/main" val="26259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Near Field Communication (NFC) | GoKey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r="9309"/>
          <a:stretch/>
        </p:blipFill>
        <p:spPr bwMode="auto">
          <a:xfrm>
            <a:off x="5425517" y="2215744"/>
            <a:ext cx="3627563" cy="20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Field Communication (NFC)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Two-way wireless communication</a:t>
            </a:r>
          </a:p>
          <a:p>
            <a:pPr lvl="1"/>
            <a:r>
              <a:rPr lang="en-US" dirty="0"/>
              <a:t>Extension of one-way RFID</a:t>
            </a:r>
          </a:p>
          <a:p>
            <a:r>
              <a:rPr lang="en-US" dirty="0"/>
              <a:t>Payment systems use NFC</a:t>
            </a:r>
          </a:p>
          <a:p>
            <a:pPr lvl="1"/>
            <a:r>
              <a:rPr lang="en-US" dirty="0"/>
              <a:t>Google wallet</a:t>
            </a:r>
          </a:p>
          <a:p>
            <a:pPr lvl="1"/>
            <a:r>
              <a:rPr lang="en-US" dirty="0"/>
              <a:t>Apple Pay</a:t>
            </a:r>
          </a:p>
          <a:p>
            <a:r>
              <a:rPr lang="en-US" dirty="0"/>
              <a:t>Bootstrap for other wireless</a:t>
            </a:r>
          </a:p>
          <a:p>
            <a:pPr lvl="1"/>
            <a:r>
              <a:rPr lang="en-US" dirty="0"/>
              <a:t>NFC helps with Bluetooth pairing</a:t>
            </a:r>
          </a:p>
          <a:p>
            <a:r>
              <a:rPr lang="en-US" dirty="0"/>
              <a:t>Access token, identity “card”</a:t>
            </a:r>
          </a:p>
          <a:p>
            <a:pPr lvl="1"/>
            <a:r>
              <a:rPr lang="en-US" dirty="0"/>
              <a:t>Short range with encryption support</a:t>
            </a:r>
          </a:p>
          <a:p>
            <a:pPr lvl="1"/>
            <a:r>
              <a:rPr lang="en-US" dirty="0"/>
              <a:t>Your phone is the key (Some hotels offer NFC)</a:t>
            </a:r>
          </a:p>
        </p:txBody>
      </p:sp>
    </p:spTree>
    <p:extLst>
      <p:ext uri="{BB962C8B-B14F-4D97-AF65-F5344CB8AC3E}">
        <p14:creationId xmlns:p14="http://schemas.microsoft.com/office/powerpoint/2010/main" val="220893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ydraNFC 1.0 Specifications | Hydra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27907"/>
            <a:ext cx="4389121" cy="19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NFC 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44869"/>
          </a:xfrm>
        </p:spPr>
        <p:txBody>
          <a:bodyPr>
            <a:normAutofit/>
          </a:bodyPr>
          <a:lstStyle/>
          <a:p>
            <a:r>
              <a:rPr lang="en-US" dirty="0"/>
              <a:t>Remote capture</a:t>
            </a:r>
          </a:p>
          <a:p>
            <a:pPr lvl="1"/>
            <a:r>
              <a:rPr lang="en-US" dirty="0"/>
              <a:t>It is a wireless network</a:t>
            </a:r>
          </a:p>
          <a:p>
            <a:pPr lvl="1"/>
            <a:r>
              <a:rPr lang="en-US" dirty="0"/>
              <a:t>10m range for active devices</a:t>
            </a:r>
          </a:p>
          <a:p>
            <a:r>
              <a:rPr lang="en-US" dirty="0"/>
              <a:t>Jam known NFC frequencies</a:t>
            </a:r>
          </a:p>
          <a:p>
            <a:pPr lvl="1"/>
            <a:r>
              <a:rPr lang="en-US" dirty="0"/>
              <a:t>Denial of Service (NFC just won’t work)</a:t>
            </a:r>
          </a:p>
          <a:p>
            <a:r>
              <a:rPr lang="en-US" dirty="0"/>
              <a:t>Relay / Replay attack</a:t>
            </a:r>
          </a:p>
          <a:p>
            <a:pPr lvl="1"/>
            <a:r>
              <a:rPr lang="en-US" dirty="0"/>
              <a:t>Man in the Middle</a:t>
            </a:r>
          </a:p>
          <a:p>
            <a:pPr lvl="2"/>
            <a:r>
              <a:rPr lang="en-US" dirty="0"/>
              <a:t>Attacker “sniffs” NFC traffic and plays it back</a:t>
            </a:r>
          </a:p>
          <a:p>
            <a:r>
              <a:rPr lang="en-US" dirty="0"/>
              <a:t>Loss of NFC device control</a:t>
            </a:r>
          </a:p>
          <a:p>
            <a:pPr lvl="1"/>
            <a:r>
              <a:rPr lang="en-US" dirty="0"/>
              <a:t>Stolen/lost phone = Stolen/lose keycard</a:t>
            </a:r>
          </a:p>
        </p:txBody>
      </p:sp>
    </p:spTree>
    <p:extLst>
      <p:ext uri="{BB962C8B-B14F-4D97-AF65-F5344CB8AC3E}">
        <p14:creationId xmlns:p14="http://schemas.microsoft.com/office/powerpoint/2010/main" val="169500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20: ANT+ Logo Source: cnet.s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57" y="2395729"/>
            <a:ext cx="2415493" cy="22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ANT/ANT+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309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Proprietary wireless sensor network protocol</a:t>
            </a:r>
          </a:p>
          <a:p>
            <a:pPr lvl="1"/>
            <a:r>
              <a:rPr lang="en-US" dirty="0"/>
              <a:t>2.4GHz ISM band (industrial, scientific, medical)</a:t>
            </a:r>
          </a:p>
          <a:p>
            <a:pPr lvl="1"/>
            <a:r>
              <a:rPr lang="en-US" dirty="0"/>
              <a:t>“Internet of Things” low-power protocol</a:t>
            </a:r>
          </a:p>
          <a:p>
            <a:pPr lvl="2"/>
            <a:r>
              <a:rPr lang="en-US" dirty="0"/>
              <a:t>Fitness devices</a:t>
            </a:r>
          </a:p>
          <a:p>
            <a:pPr lvl="2"/>
            <a:r>
              <a:rPr lang="en-US" dirty="0"/>
              <a:t>Heart rate monitors</a:t>
            </a:r>
          </a:p>
          <a:p>
            <a:pPr lvl="2"/>
            <a:r>
              <a:rPr lang="en-US" dirty="0"/>
              <a:t>Temperature sensors</a:t>
            </a:r>
          </a:p>
          <a:p>
            <a:r>
              <a:rPr lang="en-US" dirty="0"/>
              <a:t>Separate wireless service</a:t>
            </a:r>
          </a:p>
          <a:p>
            <a:pPr lvl="1"/>
            <a:r>
              <a:rPr lang="en-US" dirty="0"/>
              <a:t>Not 802.11 or Bluetooth</a:t>
            </a:r>
          </a:p>
          <a:p>
            <a:r>
              <a:rPr lang="en-US" dirty="0"/>
              <a:t>Denial of Service</a:t>
            </a:r>
          </a:p>
          <a:p>
            <a:pPr lvl="1"/>
            <a:r>
              <a:rPr lang="en-US" dirty="0"/>
              <a:t>Spectrum jamming</a:t>
            </a:r>
          </a:p>
          <a:p>
            <a:r>
              <a:rPr lang="en-US" dirty="0"/>
              <a:t>Encryption is optional</a:t>
            </a:r>
          </a:p>
          <a:p>
            <a:pPr lvl="1"/>
            <a:r>
              <a:rPr lang="en-US" dirty="0"/>
              <a:t>No method to maintain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040" y="4690448"/>
            <a:ext cx="3881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one of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competing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protocols.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topic likely to be removed on next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Sec+ test update.</a:t>
            </a:r>
          </a:p>
        </p:txBody>
      </p:sp>
    </p:spTree>
    <p:extLst>
      <p:ext uri="{BB962C8B-B14F-4D97-AF65-F5344CB8AC3E}">
        <p14:creationId xmlns:p14="http://schemas.microsoft.com/office/powerpoint/2010/main" val="224549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-TEC USB Irda Dongle USBIRAD w Morele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69" y="4520641"/>
            <a:ext cx="2632261" cy="20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on many mobile devices</a:t>
            </a:r>
          </a:p>
          <a:p>
            <a:pPr lvl="1"/>
            <a:r>
              <a:rPr lang="en-US" dirty="0"/>
              <a:t>Less popular these days</a:t>
            </a:r>
          </a:p>
          <a:p>
            <a:r>
              <a:rPr lang="en-US" dirty="0"/>
              <a:t>File transfers are possible</a:t>
            </a:r>
          </a:p>
          <a:p>
            <a:pPr lvl="1"/>
            <a:r>
              <a:rPr lang="en-US" dirty="0"/>
              <a:t>Any device within visual distance can “sniff” IR traffic</a:t>
            </a:r>
          </a:p>
          <a:p>
            <a:r>
              <a:rPr lang="en-US" dirty="0"/>
              <a:t>Other phones can be used to control your IR devices</a:t>
            </a:r>
          </a:p>
        </p:txBody>
      </p:sp>
      <p:pic>
        <p:nvPicPr>
          <p:cNvPr id="4100" name="Picture 4" descr="https://upload.wikimedia.org/wikipedia/en/a/ab/Infrared_Data_Association_%28logo%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20" y="4907424"/>
            <a:ext cx="2819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yncStop / USB Condom - Charge Your Mobile Phone Saf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84" y="3241623"/>
            <a:ext cx="2764715" cy="16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Physical connectivity to your mobile device</a:t>
            </a:r>
          </a:p>
          <a:p>
            <a:pPr lvl="1"/>
            <a:r>
              <a:rPr lang="en-US" dirty="0"/>
              <a:t>USB to your computer</a:t>
            </a:r>
          </a:p>
          <a:p>
            <a:pPr lvl="1"/>
            <a:r>
              <a:rPr lang="en-US" dirty="0"/>
              <a:t>USB, Lightning, or other proprietary connection</a:t>
            </a:r>
          </a:p>
          <a:p>
            <a:pPr lvl="1"/>
            <a:r>
              <a:rPr lang="en-US" dirty="0"/>
              <a:t>USB-C becoming de facto standard in EU</a:t>
            </a:r>
          </a:p>
          <a:p>
            <a:r>
              <a:rPr lang="en-US" dirty="0"/>
              <a:t>Physical access is always a concern</a:t>
            </a:r>
          </a:p>
          <a:p>
            <a:pPr lvl="1"/>
            <a:r>
              <a:rPr lang="en-US" dirty="0"/>
              <a:t>Is that USB port really just power?</a:t>
            </a:r>
          </a:p>
          <a:p>
            <a:r>
              <a:rPr lang="en-US" dirty="0"/>
              <a:t>A locked device is relatively secure</a:t>
            </a:r>
          </a:p>
          <a:p>
            <a:pPr lvl="1"/>
            <a:r>
              <a:rPr lang="en-US" dirty="0"/>
              <a:t>Enable auto-lock. If you walk away, it’s safe(r).</a:t>
            </a:r>
          </a:p>
          <a:p>
            <a:r>
              <a:rPr lang="en-US" dirty="0"/>
              <a:t>Mobile phones can also </a:t>
            </a:r>
            <a:r>
              <a:rPr lang="en-US" dirty="0" err="1"/>
              <a:t>exfiltrate</a:t>
            </a:r>
            <a:endParaRPr lang="en-US" dirty="0"/>
          </a:p>
          <a:p>
            <a:pPr lvl="1"/>
            <a:r>
              <a:rPr lang="en-US" dirty="0"/>
              <a:t>Phone can appear to be USB mass storage device</a:t>
            </a:r>
          </a:p>
        </p:txBody>
      </p:sp>
    </p:spTree>
    <p:extLst>
      <p:ext uri="{BB962C8B-B14F-4D97-AF65-F5344CB8AC3E}">
        <p14:creationId xmlns:p14="http://schemas.microsoft.com/office/powerpoint/2010/main" val="3486422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2007</TotalTime>
  <Words>457</Words>
  <Application>Microsoft Macintosh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Circe Light</vt:lpstr>
      <vt:lpstr>Gill Sans MT</vt:lpstr>
      <vt:lpstr>Gallery</vt:lpstr>
      <vt:lpstr>PowerPoint Presentation</vt:lpstr>
      <vt:lpstr>Cellular networks</vt:lpstr>
      <vt:lpstr>WiFi</vt:lpstr>
      <vt:lpstr>Satellite Communications</vt:lpstr>
      <vt:lpstr>Near Field Communication (NFC)</vt:lpstr>
      <vt:lpstr>NFC security concerns</vt:lpstr>
      <vt:lpstr>ANT/ANT+</vt:lpstr>
      <vt:lpstr>Infrared</vt:lpstr>
      <vt:lpstr>Universal Serial Bus (USB)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2021-03-02T22:57:38Z</dcterms:modified>
  <cp:category>pptx, curriculum, cyber</cp:category>
</cp:coreProperties>
</file>