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9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0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809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2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6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4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46E3-6A69-4A96-B5FE-426CAD1FACED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529E-7CE0-460D-9D22-C76CF81D9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383BEA-6932-4D73-9453-8DE5AE1A156C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Compliance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18198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0726"/>
            <a:ext cx="8366760" cy="721396"/>
          </a:xfrm>
        </p:spPr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Compliance</a:t>
            </a:r>
          </a:p>
          <a:p>
            <a:pPr lvl="1"/>
            <a:r>
              <a:rPr lang="en-US" dirty="0"/>
              <a:t>Meeting standards of laws, policies, and regulations</a:t>
            </a:r>
          </a:p>
          <a:p>
            <a:r>
              <a:rPr lang="en-US" dirty="0"/>
              <a:t>Catalog of rules</a:t>
            </a:r>
          </a:p>
          <a:p>
            <a:pPr lvl="1"/>
            <a:r>
              <a:rPr lang="en-US" dirty="0"/>
              <a:t>Covers many aspects of business and operations</a:t>
            </a:r>
          </a:p>
          <a:p>
            <a:pPr lvl="1"/>
            <a:r>
              <a:rPr lang="en-US" dirty="0"/>
              <a:t>Many are industry-specific</a:t>
            </a:r>
          </a:p>
          <a:p>
            <a:r>
              <a:rPr lang="en-US" dirty="0"/>
              <a:t>Penalties</a:t>
            </a:r>
          </a:p>
          <a:p>
            <a:pPr lvl="1"/>
            <a:r>
              <a:rPr lang="en-US" dirty="0"/>
              <a:t>Fines</a:t>
            </a:r>
          </a:p>
          <a:p>
            <a:pPr lvl="1"/>
            <a:r>
              <a:rPr lang="en-US" dirty="0"/>
              <a:t>Loss of employment</a:t>
            </a:r>
          </a:p>
          <a:p>
            <a:pPr lvl="1"/>
            <a:r>
              <a:rPr lang="en-US" dirty="0"/>
              <a:t>Incarceration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Domestic and international requirements</a:t>
            </a:r>
          </a:p>
          <a:p>
            <a:pPr lvl="1"/>
            <a:r>
              <a:rPr lang="en-US" dirty="0"/>
              <a:t>Depends on industry, markets served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Sarbanes-Oxley Act (SOX)</a:t>
            </a:r>
          </a:p>
          <a:p>
            <a:pPr lvl="1"/>
            <a:r>
              <a:rPr lang="en-US" dirty="0"/>
              <a:t>Public Company Accounting Reform and Investor Protection Act of 2002</a:t>
            </a:r>
          </a:p>
          <a:p>
            <a:r>
              <a:rPr lang="en-US" dirty="0"/>
              <a:t>Health Insurance Portability and Accountability Act (HIPAA)</a:t>
            </a:r>
          </a:p>
          <a:p>
            <a:pPr lvl="1"/>
            <a:r>
              <a:rPr lang="en-US" dirty="0"/>
              <a:t>Extensive healthcare standards for storage, use, and transmission of health care information</a:t>
            </a:r>
          </a:p>
          <a:p>
            <a:r>
              <a:rPr lang="en-US" dirty="0"/>
              <a:t>Gramm-Leach-Bliley Act of 1999 (GLBA)</a:t>
            </a:r>
          </a:p>
          <a:p>
            <a:pPr lvl="1"/>
            <a:r>
              <a:rPr lang="en-US" dirty="0"/>
              <a:t>Disclosure of privacy information from financial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23671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/>
          <a:lstStyle/>
          <a:p>
            <a:r>
              <a:rPr lang="en-US" dirty="0"/>
              <a:t>HIPAA non-compliance penalties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Fine up to $50,000, up to 1 year in prison, or both</a:t>
            </a:r>
          </a:p>
          <a:p>
            <a:r>
              <a:rPr lang="en-US" dirty="0"/>
              <a:t>Under false pretenses</a:t>
            </a:r>
          </a:p>
          <a:p>
            <a:pPr lvl="1"/>
            <a:r>
              <a:rPr lang="en-US" dirty="0"/>
              <a:t>Fine of up to $100,000, up to 5 years in prison, or both</a:t>
            </a:r>
          </a:p>
          <a:p>
            <a:r>
              <a:rPr lang="en-US" dirty="0"/>
              <a:t>Intent to sell, transfer, or use individually identifiable health information for commercial advantage, personal gain, or malicious harm</a:t>
            </a:r>
          </a:p>
          <a:p>
            <a:pPr lvl="1"/>
            <a:r>
              <a:rPr lang="en-US" dirty="0"/>
              <a:t>Fine of to $250,000, up to 10 years in prison, or both</a:t>
            </a:r>
          </a:p>
          <a:p>
            <a:r>
              <a:rPr lang="en-US" dirty="0"/>
              <a:t>Civil files</a:t>
            </a:r>
          </a:p>
          <a:p>
            <a:pPr lvl="1"/>
            <a:r>
              <a:rPr lang="en-US" dirty="0"/>
              <a:t>Maximum $100 for each violation and totaling up to $25,000</a:t>
            </a:r>
          </a:p>
        </p:txBody>
      </p:sp>
    </p:spTree>
    <p:extLst>
      <p:ext uri="{BB962C8B-B14F-4D97-AF65-F5344CB8AC3E}">
        <p14:creationId xmlns:p14="http://schemas.microsoft.com/office/powerpoint/2010/main" val="358257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suggested, but not legally binding</a:t>
            </a:r>
          </a:p>
          <a:p>
            <a:r>
              <a:rPr lang="en-US" dirty="0"/>
              <a:t>Regulation could be coming</a:t>
            </a:r>
          </a:p>
          <a:p>
            <a:pPr lvl="1"/>
            <a:r>
              <a:rPr lang="en-US" dirty="0"/>
              <a:t>Get used to the upcoming changes</a:t>
            </a:r>
          </a:p>
          <a:p>
            <a:pPr lvl="1"/>
            <a:r>
              <a:rPr lang="en-US" dirty="0"/>
              <a:t>Get ahead of the rush to comply</a:t>
            </a:r>
          </a:p>
          <a:p>
            <a:r>
              <a:rPr lang="en-US" dirty="0"/>
              <a:t>No need for the law if it’s the right thing to do</a:t>
            </a:r>
          </a:p>
          <a:p>
            <a:pPr lvl="1"/>
            <a:r>
              <a:rPr lang="en-US" dirty="0"/>
              <a:t>Report suspicious activity</a:t>
            </a:r>
          </a:p>
          <a:p>
            <a:pPr lvl="1"/>
            <a:r>
              <a:rPr lang="en-US" dirty="0"/>
              <a:t>Share malicious attacks, attempts with others</a:t>
            </a:r>
          </a:p>
        </p:txBody>
      </p:sp>
    </p:spTree>
    <p:extLst>
      <p:ext uri="{BB962C8B-B14F-4D97-AF65-F5344CB8AC3E}">
        <p14:creationId xmlns:p14="http://schemas.microsoft.com/office/powerpoint/2010/main" val="8749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 and organization</a:t>
            </a:r>
          </a:p>
          <a:p>
            <a:r>
              <a:rPr lang="en-US" dirty="0"/>
              <a:t>Process management</a:t>
            </a:r>
          </a:p>
          <a:p>
            <a:pPr lvl="1"/>
            <a:r>
              <a:rPr lang="en-US" dirty="0"/>
              <a:t>Getting the IT to work best for the organization</a:t>
            </a:r>
          </a:p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Guidelines and examples for IT management</a:t>
            </a:r>
          </a:p>
          <a:p>
            <a:pPr lvl="1"/>
            <a:r>
              <a:rPr lang="en-US" dirty="0"/>
              <a:t>Cost effective, agile, fewest headaches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Lots of user training, for everyone</a:t>
            </a:r>
          </a:p>
          <a:p>
            <a:pPr lvl="2"/>
            <a:r>
              <a:rPr lang="en-US" dirty="0"/>
              <a:t>Teach the “why” – otherwise people will blow off new policies</a:t>
            </a:r>
          </a:p>
        </p:txBody>
      </p:sp>
    </p:spTree>
    <p:extLst>
      <p:ext uri="{BB962C8B-B14F-4D97-AF65-F5344CB8AC3E}">
        <p14:creationId xmlns:p14="http://schemas.microsoft.com/office/powerpoint/2010/main" val="12850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Industry-specific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COBIT</a:t>
            </a:r>
          </a:p>
          <a:p>
            <a:pPr lvl="1"/>
            <a:r>
              <a:rPr lang="en-US" dirty="0"/>
              <a:t>Control </a:t>
            </a:r>
            <a:r>
              <a:rPr lang="en-US" dirty="0" err="1"/>
              <a:t>OBjectives</a:t>
            </a:r>
            <a:r>
              <a:rPr lang="en-US" dirty="0"/>
              <a:t> for Information and related Technologies</a:t>
            </a:r>
          </a:p>
          <a:p>
            <a:pPr lvl="1"/>
            <a:r>
              <a:rPr lang="en-US" dirty="0"/>
              <a:t>Created by ISACA, Information Systems Audit and Control Association</a:t>
            </a:r>
          </a:p>
          <a:p>
            <a:pPr lvl="1"/>
            <a:r>
              <a:rPr lang="en-US" dirty="0"/>
              <a:t>Focuses on regulatory compliance, risk management, and aligning IT strategy with organization goals</a:t>
            </a:r>
          </a:p>
          <a:p>
            <a:r>
              <a:rPr lang="en-US" dirty="0"/>
              <a:t>ITIL</a:t>
            </a:r>
          </a:p>
          <a:p>
            <a:pPr lvl="1"/>
            <a:r>
              <a:rPr lang="en-US" dirty="0"/>
              <a:t>Information Technology Infrastructure Library</a:t>
            </a:r>
          </a:p>
          <a:p>
            <a:pPr lvl="1"/>
            <a:r>
              <a:rPr lang="en-US" dirty="0"/>
              <a:t>Multiple stages of IT lifecycle:</a:t>
            </a:r>
          </a:p>
          <a:p>
            <a:pPr lvl="2"/>
            <a:r>
              <a:rPr lang="en-US" dirty="0"/>
              <a:t>Design, Transition, Operation, Strategy, Continual Improvement</a:t>
            </a:r>
          </a:p>
        </p:txBody>
      </p:sp>
    </p:spTree>
    <p:extLst>
      <p:ext uri="{BB962C8B-B14F-4D97-AF65-F5344CB8AC3E}">
        <p14:creationId xmlns:p14="http://schemas.microsoft.com/office/powerpoint/2010/main" val="1259892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1935</TotalTime>
  <Words>339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Compliance</vt:lpstr>
      <vt:lpstr>Regulatory</vt:lpstr>
      <vt:lpstr>HIPAA non-compliance penalties</vt:lpstr>
      <vt:lpstr>Non-regulatory</vt:lpstr>
      <vt:lpstr>Frameworks</vt:lpstr>
      <vt:lpstr>Industry-specific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2021-03-02T23:00:42Z</dcterms:modified>
  <cp:category>pptx, curriculum, cyber</cp:category>
</cp:coreProperties>
</file>