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2"/>
  </p:notes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B14A-C087-4DDE-8D2D-CA90FCD1BC22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7B50B29F-EAD5-4E5D-988F-8462D753316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34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B14A-C087-4DDE-8D2D-CA90FCD1BC22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B29F-EAD5-4E5D-988F-8462D7533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5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B14A-C087-4DDE-8D2D-CA90FCD1BC22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B29F-EAD5-4E5D-988F-8462D7533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6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0763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B14A-C087-4DDE-8D2D-CA90FCD1BC22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B29F-EAD5-4E5D-988F-8462D75331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92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B14A-C087-4DDE-8D2D-CA90FCD1BC22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B29F-EAD5-4E5D-988F-8462D753316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43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B14A-C087-4DDE-8D2D-CA90FCD1BC22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B29F-EAD5-4E5D-988F-8462D75331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3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B14A-C087-4DDE-8D2D-CA90FCD1BC22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B29F-EAD5-4E5D-988F-8462D7533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3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B14A-C087-4DDE-8D2D-CA90FCD1BC22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B29F-EAD5-4E5D-988F-8462D7533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6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B14A-C087-4DDE-8D2D-CA90FCD1BC22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B29F-EAD5-4E5D-988F-8462D7533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1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B14A-C087-4DDE-8D2D-CA90FCD1BC22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B29F-EAD5-4E5D-988F-8462D7533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1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B14A-C087-4DDE-8D2D-CA90FCD1BC22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B29F-EAD5-4E5D-988F-8462D7533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1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76CBFDB-6F2F-408A-B4B5-E14287D8A7A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73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96231B0-FE07-4F18-9E92-DE27917F4988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Secure Network </a:t>
            </a:r>
            <a:r>
              <a:rPr lang="en-US" sz="3600" dirty="0" err="1">
                <a:solidFill>
                  <a:schemeClr val="bg1"/>
                </a:solidFill>
                <a:latin typeface="Circe Light" panose="020B0402020203020203" pitchFamily="34" charset="0"/>
              </a:rPr>
              <a:t>Togologies</a:t>
            </a:r>
            <a:endParaRPr lang="en-US" sz="3600" dirty="0">
              <a:solidFill>
                <a:schemeClr val="bg1"/>
              </a:solidFill>
              <a:latin typeface="Circe Light" panose="020B0402020203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4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 and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NAT is not a security mechanism</a:t>
            </a:r>
          </a:p>
          <a:p>
            <a:pPr lvl="1"/>
            <a:r>
              <a:rPr lang="en-US" dirty="0"/>
              <a:t>Security through obscurity</a:t>
            </a:r>
          </a:p>
          <a:p>
            <a:pPr lvl="2"/>
            <a:r>
              <a:rPr lang="en-US" dirty="0"/>
              <a:t>The premise: If you can’t see it, you can’t attack it</a:t>
            </a:r>
          </a:p>
          <a:p>
            <a:pPr lvl="2"/>
            <a:r>
              <a:rPr lang="en-US" dirty="0"/>
              <a:t>Not security at all</a:t>
            </a:r>
          </a:p>
          <a:p>
            <a:r>
              <a:rPr lang="en-US" dirty="0"/>
              <a:t>Malicious users can circumvent an unprotected NAT</a:t>
            </a:r>
          </a:p>
          <a:p>
            <a:pPr lvl="1"/>
            <a:r>
              <a:rPr lang="en-US" dirty="0"/>
              <a:t>Sophisticated attacks assume NAT is in use</a:t>
            </a:r>
          </a:p>
          <a:p>
            <a:pPr lvl="1"/>
            <a:r>
              <a:rPr lang="en-US" dirty="0"/>
              <a:t>They can gain access to internal devices even with NAT in place</a:t>
            </a:r>
          </a:p>
          <a:p>
            <a:r>
              <a:rPr lang="en-US" dirty="0"/>
              <a:t>A </a:t>
            </a:r>
            <a:r>
              <a:rPr lang="en-US" dirty="0" err="1"/>
              <a:t>stateful</a:t>
            </a:r>
            <a:r>
              <a:rPr lang="en-US" dirty="0"/>
              <a:t> firewall is the security mechanism</a:t>
            </a:r>
          </a:p>
          <a:p>
            <a:pPr lvl="1"/>
            <a:r>
              <a:rPr lang="en-US" dirty="0"/>
              <a:t>Used in conjunction with NAT to provide security</a:t>
            </a:r>
          </a:p>
        </p:txBody>
      </p:sp>
    </p:spTree>
    <p:extLst>
      <p:ext uri="{BB962C8B-B14F-4D97-AF65-F5344CB8AC3E}">
        <p14:creationId xmlns:p14="http://schemas.microsoft.com/office/powerpoint/2010/main" val="296612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/>
          <p:cNvSpPr/>
          <p:nvPr/>
        </p:nvSpPr>
        <p:spPr>
          <a:xfrm>
            <a:off x="5100542" y="5183486"/>
            <a:ext cx="1337161" cy="1370723"/>
          </a:xfrm>
          <a:prstGeom prst="ellipse">
            <a:avLst/>
          </a:prstGeom>
          <a:solidFill>
            <a:srgbClr val="FFC000">
              <a:alpha val="41176"/>
            </a:srgb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541" y="694785"/>
            <a:ext cx="8366760" cy="721396"/>
          </a:xfrm>
        </p:spPr>
        <p:txBody>
          <a:bodyPr/>
          <a:lstStyle/>
          <a:p>
            <a:r>
              <a:rPr lang="en-US" dirty="0"/>
              <a:t>DMZ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541" y="1703117"/>
            <a:ext cx="8961120" cy="1699708"/>
          </a:xfrm>
        </p:spPr>
        <p:txBody>
          <a:bodyPr/>
          <a:lstStyle/>
          <a:p>
            <a:r>
              <a:rPr lang="en-US" dirty="0"/>
              <a:t>Demilitarized zone</a:t>
            </a:r>
          </a:p>
          <a:p>
            <a:pPr lvl="1"/>
            <a:r>
              <a:rPr lang="en-US" dirty="0"/>
              <a:t>Additional layer of security between the internet and you</a:t>
            </a:r>
          </a:p>
          <a:p>
            <a:pPr lvl="1"/>
            <a:r>
              <a:rPr lang="en-US" dirty="0"/>
              <a:t>Public access to public resources</a:t>
            </a:r>
          </a:p>
          <a:p>
            <a:pPr lvl="1"/>
            <a:r>
              <a:rPr lang="en-US" dirty="0"/>
              <a:t>Not on organization’s internet network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100" y="3468257"/>
            <a:ext cx="828676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128" y="5378184"/>
            <a:ext cx="821496" cy="80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900" y="3468257"/>
            <a:ext cx="828676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776" y="5123997"/>
            <a:ext cx="828676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81" y="5123997"/>
            <a:ext cx="828676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61" y="3429000"/>
            <a:ext cx="821496" cy="80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260" y="5380424"/>
            <a:ext cx="847725" cy="976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>
            <a:stCxn id="16" idx="2"/>
            <a:endCxn id="5" idx="1"/>
          </p:cNvCxnSpPr>
          <p:nvPr/>
        </p:nvCxnSpPr>
        <p:spPr>
          <a:xfrm>
            <a:off x="1437409" y="4238844"/>
            <a:ext cx="1191029" cy="421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0"/>
            <a:endCxn id="5" idx="1"/>
          </p:cNvCxnSpPr>
          <p:nvPr/>
        </p:nvCxnSpPr>
        <p:spPr>
          <a:xfrm flipV="1">
            <a:off x="1433819" y="4660645"/>
            <a:ext cx="1194619" cy="463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2"/>
            <a:endCxn id="5" idx="1"/>
          </p:cNvCxnSpPr>
          <p:nvPr/>
        </p:nvCxnSpPr>
        <p:spPr>
          <a:xfrm>
            <a:off x="2628438" y="4254070"/>
            <a:ext cx="0" cy="406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3"/>
            <a:endCxn id="5" idx="1"/>
          </p:cNvCxnSpPr>
          <p:nvPr/>
        </p:nvCxnSpPr>
        <p:spPr>
          <a:xfrm>
            <a:off x="1384559" y="4647187"/>
            <a:ext cx="1243879" cy="1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0"/>
            <a:endCxn id="5" idx="1"/>
          </p:cNvCxnSpPr>
          <p:nvPr/>
        </p:nvCxnSpPr>
        <p:spPr>
          <a:xfrm flipV="1">
            <a:off x="2441876" y="4660645"/>
            <a:ext cx="186562" cy="7175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1"/>
            <a:endCxn id="14" idx="1"/>
          </p:cNvCxnSpPr>
          <p:nvPr/>
        </p:nvCxnSpPr>
        <p:spPr>
          <a:xfrm>
            <a:off x="2628438" y="4660645"/>
            <a:ext cx="414338" cy="8562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3" idx="1"/>
            <a:endCxn id="5" idx="1"/>
          </p:cNvCxnSpPr>
          <p:nvPr/>
        </p:nvCxnSpPr>
        <p:spPr>
          <a:xfrm flipH="1">
            <a:off x="2628438" y="3861164"/>
            <a:ext cx="652462" cy="7994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438" y="4172220"/>
            <a:ext cx="847725" cy="976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Connector 42"/>
          <p:cNvCxnSpPr>
            <a:stCxn id="5" idx="3"/>
          </p:cNvCxnSpPr>
          <p:nvPr/>
        </p:nvCxnSpPr>
        <p:spPr>
          <a:xfrm>
            <a:off x="3476163" y="4660645"/>
            <a:ext cx="126059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7" idx="0"/>
          </p:cNvCxnSpPr>
          <p:nvPr/>
        </p:nvCxnSpPr>
        <p:spPr>
          <a:xfrm flipH="1" flipV="1">
            <a:off x="4838199" y="4647189"/>
            <a:ext cx="930924" cy="7332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838199" y="4647189"/>
            <a:ext cx="311435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852418" y="3547051"/>
            <a:ext cx="2200276" cy="2200276"/>
            <a:chOff x="5963473" y="2743190"/>
            <a:chExt cx="2200276" cy="2200276"/>
          </a:xfrm>
        </p:grpSpPr>
        <p:pic>
          <p:nvPicPr>
            <p:cNvPr id="11" name="Picture 10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3473" y="2743190"/>
              <a:ext cx="2200276" cy="2200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490473" y="3730547"/>
              <a:ext cx="1146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w Cen MT" panose="020B0602020104020603" pitchFamily="34" charset="0"/>
                </a:rPr>
                <a:t>Internet</a:t>
              </a:r>
            </a:p>
          </p:txBody>
        </p:sp>
      </p:grp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908" y="4083731"/>
            <a:ext cx="836753" cy="1126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62" y="4337008"/>
            <a:ext cx="715797" cy="620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521" y="1131043"/>
            <a:ext cx="7959085" cy="2345167"/>
          </a:xfrm>
        </p:spPr>
        <p:txBody>
          <a:bodyPr/>
          <a:lstStyle/>
          <a:p>
            <a:r>
              <a:rPr lang="en-US" dirty="0"/>
              <a:t>A private network for partners</a:t>
            </a:r>
          </a:p>
          <a:p>
            <a:pPr lvl="1"/>
            <a:r>
              <a:rPr lang="en-US" dirty="0"/>
              <a:t>Remote vendors, suppliers</a:t>
            </a:r>
          </a:p>
          <a:p>
            <a:r>
              <a:rPr lang="en-US" dirty="0"/>
              <a:t>Requires additional authentication, VPN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880" y="3140082"/>
            <a:ext cx="828676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908" y="5050009"/>
            <a:ext cx="821496" cy="80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680" y="3140082"/>
            <a:ext cx="828676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556" y="4795822"/>
            <a:ext cx="828676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61" y="4795822"/>
            <a:ext cx="828676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41" y="3100825"/>
            <a:ext cx="821496" cy="80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040" y="5052249"/>
            <a:ext cx="847725" cy="976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stCxn id="12" idx="2"/>
            <a:endCxn id="21" idx="1"/>
          </p:cNvCxnSpPr>
          <p:nvPr/>
        </p:nvCxnSpPr>
        <p:spPr>
          <a:xfrm>
            <a:off x="947189" y="3910669"/>
            <a:ext cx="1191029" cy="421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0"/>
            <a:endCxn id="21" idx="1"/>
          </p:cNvCxnSpPr>
          <p:nvPr/>
        </p:nvCxnSpPr>
        <p:spPr>
          <a:xfrm flipV="1">
            <a:off x="943599" y="4332470"/>
            <a:ext cx="1194619" cy="463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2"/>
            <a:endCxn id="21" idx="1"/>
          </p:cNvCxnSpPr>
          <p:nvPr/>
        </p:nvCxnSpPr>
        <p:spPr>
          <a:xfrm>
            <a:off x="2138218" y="3925895"/>
            <a:ext cx="0" cy="406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9" idx="3"/>
            <a:endCxn id="21" idx="1"/>
          </p:cNvCxnSpPr>
          <p:nvPr/>
        </p:nvCxnSpPr>
        <p:spPr>
          <a:xfrm>
            <a:off x="894339" y="4319012"/>
            <a:ext cx="1243879" cy="1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0"/>
            <a:endCxn id="21" idx="1"/>
          </p:cNvCxnSpPr>
          <p:nvPr/>
        </p:nvCxnSpPr>
        <p:spPr>
          <a:xfrm flipV="1">
            <a:off x="1951656" y="4332470"/>
            <a:ext cx="186562" cy="7175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1" idx="1"/>
            <a:endCxn id="10" idx="1"/>
          </p:cNvCxnSpPr>
          <p:nvPr/>
        </p:nvCxnSpPr>
        <p:spPr>
          <a:xfrm>
            <a:off x="2138218" y="4332470"/>
            <a:ext cx="414338" cy="8562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1"/>
            <a:endCxn id="21" idx="1"/>
          </p:cNvCxnSpPr>
          <p:nvPr/>
        </p:nvCxnSpPr>
        <p:spPr>
          <a:xfrm flipH="1">
            <a:off x="2138218" y="3532989"/>
            <a:ext cx="652462" cy="7994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218" y="3844045"/>
            <a:ext cx="847725" cy="976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>
            <a:stCxn id="21" idx="3"/>
          </p:cNvCxnSpPr>
          <p:nvPr/>
        </p:nvCxnSpPr>
        <p:spPr>
          <a:xfrm>
            <a:off x="2985943" y="4332470"/>
            <a:ext cx="126059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0"/>
          </p:cNvCxnSpPr>
          <p:nvPr/>
        </p:nvCxnSpPr>
        <p:spPr>
          <a:xfrm flipH="1" flipV="1">
            <a:off x="4347979" y="4319014"/>
            <a:ext cx="930924" cy="7332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347979" y="4319014"/>
            <a:ext cx="3114357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362198" y="3218876"/>
            <a:ext cx="2200276" cy="2200276"/>
            <a:chOff x="5963473" y="2743190"/>
            <a:chExt cx="2200276" cy="2200276"/>
          </a:xfrm>
        </p:grpSpPr>
        <p:pic>
          <p:nvPicPr>
            <p:cNvPr id="26" name="Picture 25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3473" y="2743190"/>
              <a:ext cx="2200276" cy="2200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6490473" y="3730547"/>
              <a:ext cx="1146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w Cen MT" panose="020B0602020104020603" pitchFamily="34" charset="0"/>
                </a:rPr>
                <a:t>Internet</a:t>
              </a:r>
            </a:p>
          </p:txBody>
        </p:sp>
      </p:grpSp>
      <p:pic>
        <p:nvPicPr>
          <p:cNvPr id="29" name="Picture 28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42" y="4008833"/>
            <a:ext cx="715797" cy="620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340" y="604701"/>
            <a:ext cx="847725" cy="976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026" y="604701"/>
            <a:ext cx="847725" cy="976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340" y="1742438"/>
            <a:ext cx="828676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Connector 33"/>
          <p:cNvCxnSpPr>
            <a:endCxn id="31" idx="2"/>
          </p:cNvCxnSpPr>
          <p:nvPr/>
        </p:nvCxnSpPr>
        <p:spPr>
          <a:xfrm flipV="1">
            <a:off x="6866026" y="1581550"/>
            <a:ext cx="423863" cy="6813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30" idx="2"/>
          </p:cNvCxnSpPr>
          <p:nvPr/>
        </p:nvCxnSpPr>
        <p:spPr>
          <a:xfrm flipV="1">
            <a:off x="6866026" y="1581550"/>
            <a:ext cx="1212177" cy="6813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32" idx="1"/>
          </p:cNvCxnSpPr>
          <p:nvPr/>
        </p:nvCxnSpPr>
        <p:spPr>
          <a:xfrm flipV="1">
            <a:off x="6889198" y="2135345"/>
            <a:ext cx="765142" cy="1964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395064" y="2331798"/>
            <a:ext cx="2470962" cy="2000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88" y="3755556"/>
            <a:ext cx="836753" cy="1126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026" y="2046048"/>
            <a:ext cx="762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Oval 62"/>
          <p:cNvSpPr/>
          <p:nvPr/>
        </p:nvSpPr>
        <p:spPr>
          <a:xfrm>
            <a:off x="6355886" y="505717"/>
            <a:ext cx="2596908" cy="2473441"/>
          </a:xfrm>
          <a:prstGeom prst="ellipse">
            <a:avLst/>
          </a:prstGeom>
          <a:solidFill>
            <a:srgbClr val="FFC000">
              <a:alpha val="41176"/>
            </a:srgb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2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628650" y="3501069"/>
            <a:ext cx="3519948" cy="2227378"/>
          </a:xfrm>
          <a:prstGeom prst="ellipse">
            <a:avLst/>
          </a:prstGeom>
          <a:solidFill>
            <a:srgbClr val="FFC000">
              <a:alpha val="41176"/>
            </a:srgb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0241"/>
            <a:ext cx="8961120" cy="2022438"/>
          </a:xfrm>
        </p:spPr>
        <p:txBody>
          <a:bodyPr>
            <a:normAutofit/>
          </a:bodyPr>
          <a:lstStyle/>
          <a:p>
            <a:r>
              <a:rPr lang="en-US" dirty="0"/>
              <a:t>Internal, private network</a:t>
            </a:r>
          </a:p>
          <a:p>
            <a:r>
              <a:rPr lang="en-US" dirty="0"/>
              <a:t>Employees only</a:t>
            </a:r>
          </a:p>
          <a:p>
            <a:pPr lvl="1"/>
            <a:r>
              <a:rPr lang="en-US" dirty="0"/>
              <a:t>Sharing business computing resources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521" y="3286894"/>
            <a:ext cx="828676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549" y="5196821"/>
            <a:ext cx="821496" cy="80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321" y="3286894"/>
            <a:ext cx="828676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197" y="4942634"/>
            <a:ext cx="828676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02" y="4942634"/>
            <a:ext cx="828676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82" y="3247637"/>
            <a:ext cx="821496" cy="80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681" y="5199061"/>
            <a:ext cx="847725" cy="976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stCxn id="12" idx="2"/>
            <a:endCxn id="21" idx="1"/>
          </p:cNvCxnSpPr>
          <p:nvPr/>
        </p:nvCxnSpPr>
        <p:spPr>
          <a:xfrm>
            <a:off x="1315830" y="4057481"/>
            <a:ext cx="1191029" cy="421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0"/>
            <a:endCxn id="21" idx="1"/>
          </p:cNvCxnSpPr>
          <p:nvPr/>
        </p:nvCxnSpPr>
        <p:spPr>
          <a:xfrm flipV="1">
            <a:off x="1312240" y="4479282"/>
            <a:ext cx="1194619" cy="463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2"/>
            <a:endCxn id="21" idx="1"/>
          </p:cNvCxnSpPr>
          <p:nvPr/>
        </p:nvCxnSpPr>
        <p:spPr>
          <a:xfrm>
            <a:off x="2506859" y="4072707"/>
            <a:ext cx="0" cy="406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9" idx="3"/>
            <a:endCxn id="21" idx="1"/>
          </p:cNvCxnSpPr>
          <p:nvPr/>
        </p:nvCxnSpPr>
        <p:spPr>
          <a:xfrm>
            <a:off x="1262980" y="4465824"/>
            <a:ext cx="1243879" cy="134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0"/>
            <a:endCxn id="21" idx="1"/>
          </p:cNvCxnSpPr>
          <p:nvPr/>
        </p:nvCxnSpPr>
        <p:spPr>
          <a:xfrm flipV="1">
            <a:off x="2320297" y="4479282"/>
            <a:ext cx="186562" cy="7175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1" idx="1"/>
            <a:endCxn id="10" idx="1"/>
          </p:cNvCxnSpPr>
          <p:nvPr/>
        </p:nvCxnSpPr>
        <p:spPr>
          <a:xfrm>
            <a:off x="2506859" y="4479282"/>
            <a:ext cx="414338" cy="8562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1"/>
            <a:endCxn id="21" idx="1"/>
          </p:cNvCxnSpPr>
          <p:nvPr/>
        </p:nvCxnSpPr>
        <p:spPr>
          <a:xfrm flipH="1">
            <a:off x="2506859" y="3679801"/>
            <a:ext cx="652462" cy="799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859" y="3990857"/>
            <a:ext cx="847725" cy="976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>
            <a:stCxn id="21" idx="3"/>
          </p:cNvCxnSpPr>
          <p:nvPr/>
        </p:nvCxnSpPr>
        <p:spPr>
          <a:xfrm>
            <a:off x="3354584" y="4479282"/>
            <a:ext cx="126059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0"/>
          </p:cNvCxnSpPr>
          <p:nvPr/>
        </p:nvCxnSpPr>
        <p:spPr>
          <a:xfrm flipH="1" flipV="1">
            <a:off x="4716620" y="4465826"/>
            <a:ext cx="930924" cy="7332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716620" y="4465826"/>
            <a:ext cx="3114357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730839" y="3365688"/>
            <a:ext cx="2200276" cy="2200276"/>
            <a:chOff x="5963473" y="2743190"/>
            <a:chExt cx="2200276" cy="2200276"/>
          </a:xfrm>
        </p:grpSpPr>
        <p:pic>
          <p:nvPicPr>
            <p:cNvPr id="26" name="Picture 25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3473" y="2743190"/>
              <a:ext cx="2200276" cy="2200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6490473" y="3730547"/>
              <a:ext cx="1146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w Cen MT" panose="020B0602020104020603" pitchFamily="34" charset="0"/>
                </a:rPr>
                <a:t>Internet</a:t>
              </a:r>
            </a:p>
          </p:txBody>
        </p:sp>
      </p:grpSp>
      <p:pic>
        <p:nvPicPr>
          <p:cNvPr id="28" name="Picture 2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329" y="3902368"/>
            <a:ext cx="836753" cy="1126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83" y="4155645"/>
            <a:ext cx="715797" cy="620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16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Convenience – no wires</a:t>
            </a:r>
          </a:p>
          <a:p>
            <a:pPr lvl="1"/>
            <a:r>
              <a:rPr lang="en-US" dirty="0"/>
              <a:t>Security concerns – anyone can hop on</a:t>
            </a:r>
          </a:p>
          <a:p>
            <a:r>
              <a:rPr lang="en-US" dirty="0"/>
              <a:t>Internal use</a:t>
            </a:r>
          </a:p>
          <a:p>
            <a:pPr lvl="1"/>
            <a:r>
              <a:rPr lang="en-US" dirty="0"/>
              <a:t>Configure a separate wireless network for guests</a:t>
            </a:r>
          </a:p>
          <a:p>
            <a:r>
              <a:rPr lang="en-US" dirty="0"/>
              <a:t>Users authenticate to wireless network</a:t>
            </a:r>
          </a:p>
          <a:p>
            <a:pPr lvl="1"/>
            <a:r>
              <a:rPr lang="en-US" dirty="0"/>
              <a:t>Use normal network login credentials</a:t>
            </a:r>
          </a:p>
          <a:p>
            <a:pPr lvl="1"/>
            <a:r>
              <a:rPr lang="en-US" dirty="0"/>
              <a:t>802.1X standard</a:t>
            </a:r>
          </a:p>
          <a:p>
            <a:pPr lvl="1"/>
            <a:r>
              <a:rPr lang="en-US" dirty="0"/>
              <a:t>Integrated into existing services</a:t>
            </a:r>
          </a:p>
          <a:p>
            <a:pPr lvl="1"/>
            <a:r>
              <a:rPr lang="en-US" dirty="0"/>
              <a:t>No wireless passphrase</a:t>
            </a:r>
          </a:p>
          <a:p>
            <a:pPr lvl="2"/>
            <a:r>
              <a:rPr lang="en-US" dirty="0"/>
              <a:t>Which are </a:t>
            </a:r>
            <a:r>
              <a:rPr lang="en-US" u="sng" dirty="0"/>
              <a:t>always</a:t>
            </a:r>
            <a:r>
              <a:rPr lang="en-US" dirty="0"/>
              <a:t> shared and widely known!</a:t>
            </a:r>
          </a:p>
        </p:txBody>
      </p:sp>
      <p:pic>
        <p:nvPicPr>
          <p:cNvPr id="1026" name="Picture 2" descr="Virus exposes Minnesota's broadband gap | Covid-19 | virginiamn.com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83"/>
          <a:stretch/>
        </p:blipFill>
        <p:spPr bwMode="auto">
          <a:xfrm>
            <a:off x="1046850" y="0"/>
            <a:ext cx="2993457" cy="20697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3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Guest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Optional network</a:t>
            </a:r>
          </a:p>
          <a:p>
            <a:pPr lvl="1"/>
            <a:r>
              <a:rPr lang="en-US" dirty="0"/>
              <a:t>Convenient to provide for meetings, demonstrations, etc.</a:t>
            </a:r>
          </a:p>
          <a:p>
            <a:r>
              <a:rPr lang="en-US" dirty="0"/>
              <a:t>No access to the internal network</a:t>
            </a:r>
          </a:p>
          <a:p>
            <a:pPr lvl="1"/>
            <a:r>
              <a:rPr lang="en-US" dirty="0"/>
              <a:t>Walled off from corporate resources</a:t>
            </a:r>
          </a:p>
          <a:p>
            <a:pPr lvl="1"/>
            <a:r>
              <a:rPr lang="en-US" dirty="0"/>
              <a:t>Internet access only</a:t>
            </a:r>
          </a:p>
          <a:p>
            <a:r>
              <a:rPr lang="en-US" dirty="0"/>
              <a:t>Integrated with a captive portal</a:t>
            </a:r>
          </a:p>
          <a:p>
            <a:pPr lvl="1"/>
            <a:r>
              <a:rPr lang="en-US" dirty="0"/>
              <a:t>Avoid unauthorized use of the network</a:t>
            </a:r>
          </a:p>
          <a:p>
            <a:pPr lvl="1"/>
            <a:r>
              <a:rPr lang="en-US" dirty="0"/>
              <a:t>Useful in congested areas</a:t>
            </a:r>
          </a:p>
          <a:p>
            <a:pPr lvl="1"/>
            <a:r>
              <a:rPr lang="en-US" dirty="0"/>
              <a:t>Keeps employees of the guest network</a:t>
            </a:r>
          </a:p>
          <a:p>
            <a:pPr lvl="2"/>
            <a:r>
              <a:rPr lang="en-US" dirty="0"/>
              <a:t>Limits support calls “I can’t print”, “I can’t access ___”</a:t>
            </a:r>
          </a:p>
        </p:txBody>
      </p:sp>
    </p:spTree>
    <p:extLst>
      <p:ext uri="{BB962C8B-B14F-4D97-AF65-F5344CB8AC3E}">
        <p14:creationId xmlns:p14="http://schemas.microsoft.com/office/powerpoint/2010/main" val="3610996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hoc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402461" cy="4213931"/>
          </a:xfrm>
        </p:spPr>
        <p:txBody>
          <a:bodyPr>
            <a:normAutofit/>
          </a:bodyPr>
          <a:lstStyle/>
          <a:p>
            <a:r>
              <a:rPr lang="en-US" dirty="0"/>
              <a:t>Wireless without an access point</a:t>
            </a:r>
          </a:p>
          <a:p>
            <a:r>
              <a:rPr lang="en-US" dirty="0"/>
              <a:t>Common on mobile devices</a:t>
            </a:r>
          </a:p>
          <a:p>
            <a:pPr lvl="1"/>
            <a:r>
              <a:rPr lang="en-US" dirty="0" err="1"/>
              <a:t>AirDrop</a:t>
            </a:r>
            <a:r>
              <a:rPr lang="en-US" dirty="0"/>
              <a:t>, contact sharing apps</a:t>
            </a:r>
          </a:p>
          <a:p>
            <a:r>
              <a:rPr lang="en-US" dirty="0"/>
              <a:t>Difficult to control on unmanaged devices</a:t>
            </a:r>
          </a:p>
          <a:p>
            <a:pPr lvl="1"/>
            <a:r>
              <a:rPr lang="en-US" dirty="0"/>
              <a:t>Disable ad hoc settings with Mobile Device Management</a:t>
            </a:r>
          </a:p>
          <a:p>
            <a:r>
              <a:rPr lang="en-US" dirty="0"/>
              <a:t>Implement network access control</a:t>
            </a:r>
          </a:p>
          <a:p>
            <a:pPr lvl="1"/>
            <a:r>
              <a:rPr lang="en-US" dirty="0"/>
              <a:t>Possible to use ad hoc but only with the right credentials</a:t>
            </a:r>
          </a:p>
          <a:p>
            <a:pPr lvl="1"/>
            <a:r>
              <a:rPr lang="en-US" dirty="0"/>
              <a:t>Limit application use for ad hoc</a:t>
            </a:r>
          </a:p>
        </p:txBody>
      </p:sp>
    </p:spTree>
    <p:extLst>
      <p:ext uri="{BB962C8B-B14F-4D97-AF65-F5344CB8AC3E}">
        <p14:creationId xmlns:p14="http://schemas.microsoft.com/office/powerpoint/2010/main" val="146779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Honeypots and </a:t>
            </a:r>
            <a:r>
              <a:rPr lang="en-US" dirty="0" err="1"/>
              <a:t>honeynets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Tempting target for malicious users</a:t>
            </a:r>
          </a:p>
          <a:p>
            <a:pPr lvl="1"/>
            <a:r>
              <a:rPr lang="en-US" dirty="0"/>
              <a:t>Who are probably a machine</a:t>
            </a:r>
          </a:p>
          <a:p>
            <a:pPr lvl="1"/>
            <a:r>
              <a:rPr lang="en-US" dirty="0"/>
              <a:t>Makes for interesting recon</a:t>
            </a:r>
          </a:p>
          <a:p>
            <a:pPr lvl="2"/>
            <a:r>
              <a:rPr lang="en-US" dirty="0"/>
              <a:t>“How are they trying to get in now?”</a:t>
            </a:r>
          </a:p>
          <a:p>
            <a:r>
              <a:rPr lang="en-US" dirty="0"/>
              <a:t>Honeypots</a:t>
            </a:r>
          </a:p>
          <a:p>
            <a:pPr lvl="1"/>
            <a:r>
              <a:rPr lang="en-US" dirty="0"/>
              <a:t>Single-use/single-system traps</a:t>
            </a:r>
          </a:p>
          <a:p>
            <a:r>
              <a:rPr lang="en-US" dirty="0" err="1"/>
              <a:t>Honeynets</a:t>
            </a:r>
            <a:endParaRPr lang="en-US" dirty="0"/>
          </a:p>
          <a:p>
            <a:pPr lvl="1"/>
            <a:r>
              <a:rPr lang="en-US" dirty="0"/>
              <a:t>Multiple honeypots on a single network</a:t>
            </a:r>
          </a:p>
          <a:p>
            <a:pPr lvl="1"/>
            <a:r>
              <a:rPr lang="en-US" dirty="0"/>
              <a:t>More than one source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329440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Estimated that there are over 20 billion devices connected to the internet (and growing)</a:t>
            </a:r>
          </a:p>
          <a:p>
            <a:pPr lvl="1"/>
            <a:r>
              <a:rPr lang="en-US" dirty="0"/>
              <a:t>IPv4 supports 4.29 billion addresses</a:t>
            </a:r>
          </a:p>
          <a:p>
            <a:r>
              <a:rPr lang="en-US" dirty="0"/>
              <a:t>The address space for IPv4 is exhausted</a:t>
            </a:r>
          </a:p>
          <a:p>
            <a:pPr lvl="1"/>
            <a:r>
              <a:rPr lang="en-US" dirty="0"/>
              <a:t>No more addresses available</a:t>
            </a:r>
          </a:p>
          <a:p>
            <a:r>
              <a:rPr lang="en-US" dirty="0"/>
              <a:t>How does it all work</a:t>
            </a:r>
          </a:p>
          <a:p>
            <a:pPr lvl="1"/>
            <a:r>
              <a:rPr lang="en-US" dirty="0"/>
              <a:t>Network Address Translation</a:t>
            </a:r>
          </a:p>
          <a:p>
            <a:pPr lvl="1"/>
            <a:r>
              <a:rPr lang="en-US" dirty="0"/>
              <a:t>Router acts are surrogate for public internet traffic then </a:t>
            </a:r>
            <a:r>
              <a:rPr lang="en-US" i="1" dirty="0"/>
              <a:t>translates</a:t>
            </a:r>
            <a:r>
              <a:rPr lang="en-US" dirty="0"/>
              <a:t> each packet between public and private network addresses</a:t>
            </a:r>
          </a:p>
        </p:txBody>
      </p:sp>
    </p:spTree>
    <p:extLst>
      <p:ext uri="{BB962C8B-B14F-4D97-AF65-F5344CB8AC3E}">
        <p14:creationId xmlns:p14="http://schemas.microsoft.com/office/powerpoint/2010/main" val="3899717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{F40D4E0B-4722-A240-875F-251D88297842}tf16401378</Template>
  <TotalTime>1959</TotalTime>
  <Words>392</Words>
  <Application>Microsoft Macintosh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Circe Light</vt:lpstr>
      <vt:lpstr>MS Shell Dlg 2</vt:lpstr>
      <vt:lpstr>Tw Cen MT</vt:lpstr>
      <vt:lpstr>Wingdings</vt:lpstr>
      <vt:lpstr>Wingdings 3</vt:lpstr>
      <vt:lpstr>Madison</vt:lpstr>
      <vt:lpstr>PowerPoint Presentation</vt:lpstr>
      <vt:lpstr>DMZ</vt:lpstr>
      <vt:lpstr>Extranet</vt:lpstr>
      <vt:lpstr>Intranet</vt:lpstr>
      <vt:lpstr>Wireless networking</vt:lpstr>
      <vt:lpstr>Guest network</vt:lpstr>
      <vt:lpstr>Ad hoc</vt:lpstr>
      <vt:lpstr>Honeypots and honeynets</vt:lpstr>
      <vt:lpstr>Network Address Translation</vt:lpstr>
      <vt:lpstr>NAT and 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61</cp:revision>
  <dcterms:created xsi:type="dcterms:W3CDTF">2019-04-17T19:12:48Z</dcterms:created>
  <dcterms:modified xsi:type="dcterms:W3CDTF">2021-03-02T23:02:05Z</dcterms:modified>
  <cp:category>pptx, curriculum, cyber</cp:category>
</cp:coreProperties>
</file>