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72" r:id="rId2"/>
    <p:sldId id="266" r:id="rId3"/>
    <p:sldId id="267" r:id="rId4"/>
    <p:sldId id="268" r:id="rId5"/>
    <p:sldId id="269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750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2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DB9A-F5D7-497F-AB6C-58C25F83CA05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FA51-33D9-44DF-B53B-2FC165A8C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9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A72783-8E5A-49C1-8D1A-74C499CD631D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Network Segmentation</a:t>
            </a:r>
          </a:p>
        </p:txBody>
      </p:sp>
    </p:spTree>
    <p:extLst>
      <p:ext uri="{BB962C8B-B14F-4D97-AF65-F5344CB8AC3E}">
        <p14:creationId xmlns:p14="http://schemas.microsoft.com/office/powerpoint/2010/main" val="124378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Segmenting the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252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Physical, logical, or virtual segmentation</a:t>
            </a:r>
          </a:p>
          <a:p>
            <a:pPr lvl="1"/>
            <a:r>
              <a:rPr lang="en-US" dirty="0"/>
              <a:t>Devices, VLANs, virtual networks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High-bandwidth applications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Users should not talk to database servers directly</a:t>
            </a:r>
          </a:p>
          <a:p>
            <a:pPr lvl="1"/>
            <a:r>
              <a:rPr lang="en-US" dirty="0"/>
              <a:t>The only applications in the core are SQL and SSH</a:t>
            </a:r>
          </a:p>
          <a:p>
            <a:pPr lvl="2"/>
            <a:r>
              <a:rPr lang="en-US" dirty="0"/>
              <a:t>Everything else goes through middleware/proxy</a:t>
            </a:r>
          </a:p>
          <a:p>
            <a:r>
              <a:rPr lang="en-US" dirty="0"/>
              <a:t>Compliance</a:t>
            </a:r>
          </a:p>
          <a:p>
            <a:pPr lvl="1"/>
            <a:r>
              <a:rPr lang="en-US" dirty="0"/>
              <a:t>Mandated segmentation (PCI compliance)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are physically separate</a:t>
            </a:r>
          </a:p>
          <a:p>
            <a:pPr lvl="1"/>
            <a:r>
              <a:rPr lang="en-US" dirty="0"/>
              <a:t>Switch A and Switch B</a:t>
            </a:r>
          </a:p>
          <a:p>
            <a:r>
              <a:rPr lang="en-US" dirty="0"/>
              <a:t>Must be connected to provide communication</a:t>
            </a:r>
          </a:p>
          <a:p>
            <a:pPr lvl="1"/>
            <a:r>
              <a:rPr lang="en-US" dirty="0"/>
              <a:t>Direct connect or another switch or router</a:t>
            </a:r>
          </a:p>
          <a:p>
            <a:r>
              <a:rPr lang="en-US" dirty="0"/>
              <a:t>Web servers in one rack</a:t>
            </a:r>
          </a:p>
          <a:p>
            <a:pPr lvl="1"/>
            <a:r>
              <a:rPr lang="en-US" dirty="0"/>
              <a:t>Database servers in another</a:t>
            </a:r>
          </a:p>
          <a:p>
            <a:r>
              <a:rPr lang="en-US" dirty="0"/>
              <a:t>Customer A on one switch, customer B on another</a:t>
            </a:r>
          </a:p>
          <a:p>
            <a:pPr lvl="1"/>
            <a:r>
              <a:rPr lang="en-US" dirty="0"/>
              <a:t>No opportunity for mixing data</a:t>
            </a:r>
          </a:p>
        </p:txBody>
      </p:sp>
    </p:spTree>
    <p:extLst>
      <p:ext uri="{BB962C8B-B14F-4D97-AF65-F5344CB8AC3E}">
        <p14:creationId xmlns:p14="http://schemas.microsoft.com/office/powerpoint/2010/main" val="208968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396955" y="2430260"/>
            <a:ext cx="3618271" cy="3451122"/>
          </a:xfrm>
          <a:prstGeom prst="ellipse">
            <a:avLst/>
          </a:prstGeom>
          <a:solidFill>
            <a:schemeClr val="accent1">
              <a:lumMod val="75000"/>
              <a:alpha val="2509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6884" y="2418079"/>
            <a:ext cx="3618271" cy="3451122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884" y="1198794"/>
            <a:ext cx="8221839" cy="124577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Separate devices</a:t>
            </a:r>
          </a:p>
          <a:p>
            <a:pPr lvl="1"/>
            <a:r>
              <a:rPr lang="en-US" sz="2000" dirty="0"/>
              <a:t>Multiple units</a:t>
            </a:r>
          </a:p>
          <a:p>
            <a:pPr lvl="1"/>
            <a:r>
              <a:rPr lang="en-US" sz="2000" dirty="0"/>
              <a:t>Separate infrastructure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192593" y="3458496"/>
            <a:ext cx="1323987" cy="70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25444" y="4244309"/>
            <a:ext cx="1491136" cy="820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4695" y="3324685"/>
            <a:ext cx="1491136" cy="8200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44695" y="4180860"/>
            <a:ext cx="1323987" cy="70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96" y="2672684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58" y="4402392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07" y="2376291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91" y="4244309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18" y="3882359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33" y="3807772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0" y="3982699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Network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6713" y="3878865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Network B</a:t>
            </a:r>
          </a:p>
        </p:txBody>
      </p:sp>
    </p:spTree>
    <p:extLst>
      <p:ext uri="{BB962C8B-B14F-4D97-AF65-F5344CB8AC3E}">
        <p14:creationId xmlns:p14="http://schemas.microsoft.com/office/powerpoint/2010/main" val="172707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396955" y="2430260"/>
            <a:ext cx="3618271" cy="3451122"/>
          </a:xfrm>
          <a:prstGeom prst="ellipse">
            <a:avLst/>
          </a:prstGeom>
          <a:solidFill>
            <a:schemeClr val="accent1">
              <a:lumMod val="75000"/>
              <a:alpha val="2509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6884" y="2418079"/>
            <a:ext cx="3618271" cy="3451122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29" y="1433636"/>
            <a:ext cx="8010171" cy="9426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Virtual Local Area Networks (VLAN)</a:t>
            </a:r>
          </a:p>
          <a:p>
            <a:pPr lvl="1"/>
            <a:r>
              <a:rPr lang="en-US" dirty="0"/>
              <a:t>Separated </a:t>
            </a:r>
            <a:r>
              <a:rPr lang="en-US" i="1" dirty="0"/>
              <a:t>logically</a:t>
            </a:r>
            <a:r>
              <a:rPr lang="en-US" dirty="0"/>
              <a:t> instead of </a:t>
            </a:r>
            <a:r>
              <a:rPr lang="en-US" i="1" dirty="0"/>
              <a:t>physically</a:t>
            </a:r>
          </a:p>
          <a:p>
            <a:pPr lvl="1"/>
            <a:r>
              <a:rPr lang="en-US" dirty="0"/>
              <a:t>Cannot communicate between VLANs without a Layer 3 router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92593" y="3458496"/>
            <a:ext cx="2426424" cy="722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25444" y="4244309"/>
            <a:ext cx="2593573" cy="820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19017" y="3324686"/>
            <a:ext cx="2916814" cy="856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19017" y="4180860"/>
            <a:ext cx="2749665" cy="70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96" y="2672684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58" y="4402392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91" y="4244309"/>
            <a:ext cx="9429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13" y="3812457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07" y="2376291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0" y="3982699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“Network A”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27435" y="3894211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“Network B”</a:t>
            </a:r>
          </a:p>
        </p:txBody>
      </p:sp>
    </p:spTree>
    <p:extLst>
      <p:ext uri="{BB962C8B-B14F-4D97-AF65-F5344CB8AC3E}">
        <p14:creationId xmlns:p14="http://schemas.microsoft.com/office/powerpoint/2010/main" val="6947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physical devices</a:t>
            </a:r>
          </a:p>
          <a:p>
            <a:pPr lvl="1"/>
            <a:r>
              <a:rPr lang="en-US" dirty="0"/>
              <a:t>…well, </a:t>
            </a:r>
            <a:r>
              <a:rPr lang="en-US" dirty="0" err="1"/>
              <a:t>sorta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Servers, switches, routers, firewalls, load balances - all virtual devices! (“Software Defined Networking”)</a:t>
            </a:r>
          </a:p>
          <a:p>
            <a:r>
              <a:rPr lang="en-US" dirty="0"/>
              <a:t>Instant and complete control</a:t>
            </a:r>
          </a:p>
          <a:p>
            <a:pPr lvl="1"/>
            <a:r>
              <a:rPr lang="en-US" dirty="0"/>
              <a:t>Build or Rearrange network on the fly</a:t>
            </a:r>
          </a:p>
          <a:p>
            <a:pPr lvl="1"/>
            <a:r>
              <a:rPr lang="en-US" dirty="0"/>
              <a:t>Drag and drop devices between networks</a:t>
            </a:r>
          </a:p>
          <a:p>
            <a:pPr lvl="1"/>
            <a:r>
              <a:rPr lang="en-US" dirty="0"/>
              <a:t>New routes</a:t>
            </a:r>
          </a:p>
          <a:p>
            <a:pPr lvl="1"/>
            <a:r>
              <a:rPr lang="en-US" dirty="0"/>
              <a:t>Drop in a firewall here and there</a:t>
            </a:r>
          </a:p>
        </p:txBody>
      </p:sp>
    </p:spTree>
    <p:extLst>
      <p:ext uri="{BB962C8B-B14F-4D97-AF65-F5344CB8AC3E}">
        <p14:creationId xmlns:p14="http://schemas.microsoft.com/office/powerpoint/2010/main" val="391070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separation</a:t>
            </a:r>
          </a:p>
          <a:p>
            <a:pPr lvl="1"/>
            <a:r>
              <a:rPr lang="en-US" dirty="0"/>
              <a:t>Not connected in anyway</a:t>
            </a:r>
          </a:p>
          <a:p>
            <a:pPr lvl="1"/>
            <a:r>
              <a:rPr lang="en-US" dirty="0"/>
              <a:t>Industrial systems (SCADA, manufacturing)</a:t>
            </a:r>
          </a:p>
          <a:p>
            <a:pPr lvl="1"/>
            <a:r>
              <a:rPr lang="en-US" dirty="0"/>
              <a:t>Secure networks</a:t>
            </a:r>
          </a:p>
          <a:p>
            <a:r>
              <a:rPr lang="en-US" dirty="0"/>
              <a:t>Removes any connectivity between devices</a:t>
            </a:r>
          </a:p>
          <a:p>
            <a:pPr lvl="1"/>
            <a:r>
              <a:rPr lang="en-US" dirty="0"/>
              <a:t>No way for one device to communicate with others</a:t>
            </a:r>
          </a:p>
          <a:p>
            <a:pPr lvl="1"/>
            <a:r>
              <a:rPr lang="en-US" dirty="0"/>
              <a:t>No shared resources</a:t>
            </a:r>
          </a:p>
          <a:p>
            <a:r>
              <a:rPr lang="en-US" dirty="0"/>
              <a:t>Some technologies can jump the gap</a:t>
            </a:r>
          </a:p>
          <a:p>
            <a:pPr lvl="1"/>
            <a:r>
              <a:rPr lang="en-US" dirty="0"/>
              <a:t>Removable media</a:t>
            </a:r>
          </a:p>
          <a:p>
            <a:pPr lvl="2"/>
            <a:r>
              <a:rPr lang="en-US" dirty="0"/>
              <a:t>Stuxnet virus jumped air gap in Iran via USB thumb drive (by design)</a:t>
            </a:r>
          </a:p>
        </p:txBody>
      </p:sp>
    </p:spTree>
    <p:extLst>
      <p:ext uri="{BB962C8B-B14F-4D97-AF65-F5344CB8AC3E}">
        <p14:creationId xmlns:p14="http://schemas.microsoft.com/office/powerpoint/2010/main" val="308454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327997"/>
            <a:ext cx="5878011" cy="1077229"/>
          </a:xfrm>
        </p:spPr>
        <p:txBody>
          <a:bodyPr/>
          <a:lstStyle/>
          <a:p>
            <a:r>
              <a:rPr lang="en-US" dirty="0"/>
              <a:t>Air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72" y="756459"/>
            <a:ext cx="7886700" cy="2068760"/>
          </a:xfrm>
        </p:spPr>
        <p:txBody>
          <a:bodyPr/>
          <a:lstStyle/>
          <a:p>
            <a:r>
              <a:rPr lang="en-US" dirty="0"/>
              <a:t>Total network isolation</a:t>
            </a:r>
          </a:p>
          <a:p>
            <a:r>
              <a:rPr lang="en-US" dirty="0"/>
              <a:t>Prevent (easy) intruder access</a:t>
            </a:r>
          </a:p>
        </p:txBody>
      </p:sp>
      <p:sp>
        <p:nvSpPr>
          <p:cNvPr id="5" name="Oval 4"/>
          <p:cNvSpPr/>
          <p:nvPr/>
        </p:nvSpPr>
        <p:spPr>
          <a:xfrm>
            <a:off x="543028" y="2460844"/>
            <a:ext cx="3618271" cy="3451122"/>
          </a:xfrm>
          <a:prstGeom prst="ellipse">
            <a:avLst/>
          </a:prstGeom>
          <a:solidFill>
            <a:srgbClr val="FFC00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192593" y="3458496"/>
            <a:ext cx="1213212" cy="685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025444" y="4186405"/>
            <a:ext cx="1449276" cy="877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96" y="2672684"/>
            <a:ext cx="1657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58" y="4402392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942" y="3824455"/>
            <a:ext cx="847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07" y="2376291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 rot="1464565">
            <a:off x="2220379" y="2766063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Network A</a:t>
            </a:r>
          </a:p>
        </p:txBody>
      </p:sp>
      <p:sp>
        <p:nvSpPr>
          <p:cNvPr id="16" name="TextBox 15"/>
          <p:cNvSpPr txBox="1"/>
          <p:nvPr/>
        </p:nvSpPr>
        <p:spPr>
          <a:xfrm rot="18816588">
            <a:off x="4802130" y="3571975"/>
            <a:ext cx="2449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w Cen MT" panose="020B0602020104020603" pitchFamily="34" charset="0"/>
              </a:rPr>
              <a:t>Air Gap</a:t>
            </a:r>
          </a:p>
        </p:txBody>
      </p:sp>
    </p:spTree>
    <p:extLst>
      <p:ext uri="{BB962C8B-B14F-4D97-AF65-F5344CB8AC3E}">
        <p14:creationId xmlns:p14="http://schemas.microsoft.com/office/powerpoint/2010/main" val="230833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2016</TotalTime>
  <Words>273</Words>
  <Application>Microsoft Macintosh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Circe Light</vt:lpstr>
      <vt:lpstr>MS Shell Dlg 2</vt:lpstr>
      <vt:lpstr>Tw Cen MT</vt:lpstr>
      <vt:lpstr>Wingdings</vt:lpstr>
      <vt:lpstr>Wingdings 3</vt:lpstr>
      <vt:lpstr>Madison</vt:lpstr>
      <vt:lpstr>PowerPoint Presentation</vt:lpstr>
      <vt:lpstr>Segmenting the network</vt:lpstr>
      <vt:lpstr>Physical segmentation</vt:lpstr>
      <vt:lpstr>Physical segmentation</vt:lpstr>
      <vt:lpstr>Logical segmentation</vt:lpstr>
      <vt:lpstr>Virtualization</vt:lpstr>
      <vt:lpstr>Air gaps</vt:lpstr>
      <vt:lpstr>Air 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67</cp:revision>
  <dcterms:created xsi:type="dcterms:W3CDTF">2019-04-17T19:12:48Z</dcterms:created>
  <dcterms:modified xsi:type="dcterms:W3CDTF">2021-03-02T23:03:50Z</dcterms:modified>
  <cp:category>pptx, curriculum, cyber</cp:category>
</cp:coreProperties>
</file>