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79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20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FF45-DD74-466C-A86A-A5FAD8F65C57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A1B754-131C-42F5-874B-76E8DFAFBE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6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FF45-DD74-466C-A86A-A5FAD8F65C57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B754-131C-42F5-874B-76E8DFAF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FF45-DD74-466C-A86A-A5FAD8F65C57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B754-131C-42F5-874B-76E8DFAF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1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7233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FF45-DD74-466C-A86A-A5FAD8F65C57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B754-131C-42F5-874B-76E8DFAFBE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1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FF45-DD74-466C-A86A-A5FAD8F65C57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B754-131C-42F5-874B-76E8DFAFBE4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3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FF45-DD74-466C-A86A-A5FAD8F65C57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B754-131C-42F5-874B-76E8DFAFBE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FF45-DD74-466C-A86A-A5FAD8F65C57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B754-131C-42F5-874B-76E8DFAF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0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FF45-DD74-466C-A86A-A5FAD8F65C57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B754-131C-42F5-874B-76E8DFAF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3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FF45-DD74-466C-A86A-A5FAD8F65C57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B754-131C-42F5-874B-76E8DFAF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FF45-DD74-466C-A86A-A5FAD8F65C57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B754-131C-42F5-874B-76E8DFAF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FF45-DD74-466C-A86A-A5FAD8F65C57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B754-131C-42F5-874B-76E8DFAF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0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25D800-4ADE-41B5-B3C3-C182BE32FA93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Security Technology Placement</a:t>
            </a:r>
          </a:p>
        </p:txBody>
      </p:sp>
    </p:spTree>
    <p:extLst>
      <p:ext uri="{BB962C8B-B14F-4D97-AF65-F5344CB8AC3E}">
        <p14:creationId xmlns:p14="http://schemas.microsoft.com/office/powerpoint/2010/main" val="242943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DDoS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 DDoS attack</a:t>
            </a:r>
          </a:p>
          <a:p>
            <a:r>
              <a:rPr lang="en-US" dirty="0"/>
              <a:t>Cloud-based</a:t>
            </a:r>
          </a:p>
          <a:p>
            <a:pPr lvl="1"/>
            <a:r>
              <a:rPr lang="en-US" dirty="0"/>
              <a:t>Internet providers</a:t>
            </a:r>
          </a:p>
          <a:p>
            <a:pPr lvl="1"/>
            <a:r>
              <a:rPr lang="en-US" dirty="0"/>
              <a:t>Reverse proxy service</a:t>
            </a:r>
          </a:p>
          <a:p>
            <a:pPr lvl="1"/>
            <a:r>
              <a:rPr lang="en-US" dirty="0"/>
              <a:t>Content delivery network</a:t>
            </a:r>
          </a:p>
          <a:p>
            <a:r>
              <a:rPr lang="en-US" dirty="0"/>
              <a:t>On-site tools</a:t>
            </a:r>
          </a:p>
          <a:p>
            <a:pPr lvl="1"/>
            <a:r>
              <a:rPr lang="en-US" dirty="0"/>
              <a:t>DDoS filtering in firewall or IPS</a:t>
            </a:r>
          </a:p>
          <a:p>
            <a:r>
              <a:rPr lang="en-US" dirty="0"/>
              <a:t>Positioned between organization and internet</a:t>
            </a:r>
          </a:p>
          <a:p>
            <a:pPr lvl="1"/>
            <a:r>
              <a:rPr lang="en-US" dirty="0"/>
              <a:t>Where traffic comes into network</a:t>
            </a:r>
          </a:p>
        </p:txBody>
      </p:sp>
    </p:spTree>
    <p:extLst>
      <p:ext uri="{BB962C8B-B14F-4D97-AF65-F5344CB8AC3E}">
        <p14:creationId xmlns:p14="http://schemas.microsoft.com/office/powerpoint/2010/main" val="351685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switches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954256"/>
              </p:ext>
            </p:extLst>
          </p:nvPr>
        </p:nvGraphicFramePr>
        <p:xfrm>
          <a:off x="506590" y="1367368"/>
          <a:ext cx="8597900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860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w Cen MT" panose="020B0602020104020603" pitchFamily="34" charset="0"/>
                        </a:rPr>
                        <a:t>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w Cen MT" panose="020B0602020104020603" pitchFamily="34" charset="0"/>
                        </a:rPr>
                        <a:t>Distribution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w Cen MT" panose="020B0602020104020603" pitchFamily="34" charset="0"/>
                        </a:rPr>
                        <a:t>Access</a:t>
                      </a:r>
                      <a:endParaRPr lang="en-US" sz="2800" b="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026" y="1679916"/>
            <a:ext cx="1111719" cy="83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487" y="1724884"/>
            <a:ext cx="1111719" cy="83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3982143" y="3655687"/>
            <a:ext cx="3034347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2"/>
          </p:cNvCxnSpPr>
          <p:nvPr/>
        </p:nvCxnSpPr>
        <p:spPr>
          <a:xfrm flipV="1">
            <a:off x="4027057" y="2513705"/>
            <a:ext cx="636829" cy="11419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2"/>
          </p:cNvCxnSpPr>
          <p:nvPr/>
        </p:nvCxnSpPr>
        <p:spPr>
          <a:xfrm flipH="1" flipV="1">
            <a:off x="6457347" y="2558673"/>
            <a:ext cx="555859" cy="10970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281867" y="3655690"/>
            <a:ext cx="700276" cy="1262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82143" y="3655690"/>
            <a:ext cx="891548" cy="1182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82143" y="3655690"/>
            <a:ext cx="2405815" cy="1262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82143" y="3655690"/>
            <a:ext cx="4070626" cy="1262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281867" y="3655690"/>
            <a:ext cx="3780458" cy="1182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907566" y="3655690"/>
            <a:ext cx="2108924" cy="1262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457346" y="3655690"/>
            <a:ext cx="559145" cy="1262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062324" y="3655690"/>
            <a:ext cx="930888" cy="1263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843" y="3279451"/>
            <a:ext cx="990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24" y="3279450"/>
            <a:ext cx="990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Connector 69"/>
          <p:cNvCxnSpPr/>
          <p:nvPr/>
        </p:nvCxnSpPr>
        <p:spPr>
          <a:xfrm>
            <a:off x="3281867" y="4919520"/>
            <a:ext cx="312179" cy="60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101752" y="4919522"/>
            <a:ext cx="180115" cy="606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07566" y="4944136"/>
            <a:ext cx="312179" cy="60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74975" y="4918011"/>
            <a:ext cx="312179" cy="60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70397" y="4965011"/>
            <a:ext cx="312179" cy="60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693576" y="4949911"/>
            <a:ext cx="180115" cy="606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6297901" y="4919523"/>
            <a:ext cx="180115" cy="606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7903155" y="4967358"/>
            <a:ext cx="180115" cy="606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91" y="4668995"/>
            <a:ext cx="659614" cy="50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540" y="4668996"/>
            <a:ext cx="659614" cy="50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962" y="4668994"/>
            <a:ext cx="659614" cy="50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60" y="4668996"/>
            <a:ext cx="659614" cy="50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2829819" y="5268369"/>
            <a:ext cx="984587" cy="515736"/>
            <a:chOff x="2836393" y="5094527"/>
            <a:chExt cx="984587" cy="51573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393" y="5094527"/>
              <a:ext cx="543867" cy="515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260" y="5135161"/>
              <a:ext cx="440720" cy="43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6117099" y="5252238"/>
            <a:ext cx="899391" cy="434469"/>
            <a:chOff x="6150744" y="5135161"/>
            <a:chExt cx="899391" cy="434469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464" y="5153638"/>
              <a:ext cx="458671" cy="397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0744" y="5135161"/>
              <a:ext cx="440720" cy="43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609114" y="5309002"/>
            <a:ext cx="789761" cy="434469"/>
            <a:chOff x="4825852" y="5135161"/>
            <a:chExt cx="789761" cy="434469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852" y="5151292"/>
              <a:ext cx="349041" cy="40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893" y="5135161"/>
              <a:ext cx="440720" cy="43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7644304" y="5292984"/>
            <a:ext cx="1110982" cy="531754"/>
            <a:chOff x="7447934" y="5119143"/>
            <a:chExt cx="1110982" cy="5317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7934" y="5119143"/>
              <a:ext cx="543867" cy="515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049" y="5135161"/>
              <a:ext cx="543867" cy="515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296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Taps and port mirrors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 network traffic</a:t>
            </a:r>
          </a:p>
          <a:p>
            <a:pPr lvl="1"/>
            <a:r>
              <a:rPr lang="en-US" dirty="0"/>
              <a:t>Send copy to packet capture device</a:t>
            </a:r>
          </a:p>
          <a:p>
            <a:r>
              <a:rPr lang="en-US" dirty="0"/>
              <a:t>Physical taps</a:t>
            </a:r>
          </a:p>
          <a:p>
            <a:pPr lvl="1"/>
            <a:r>
              <a:rPr lang="en-US" dirty="0"/>
              <a:t>Disconnect the link, put tap inline</a:t>
            </a:r>
          </a:p>
          <a:p>
            <a:pPr lvl="1"/>
            <a:r>
              <a:rPr lang="en-US" dirty="0"/>
              <a:t>Active or passive tap</a:t>
            </a:r>
          </a:p>
          <a:p>
            <a:r>
              <a:rPr lang="en-US" dirty="0"/>
              <a:t>Port mirror</a:t>
            </a:r>
          </a:p>
          <a:p>
            <a:pPr lvl="1"/>
            <a:r>
              <a:rPr lang="en-US" dirty="0"/>
              <a:t>Port redirection, SPAN (Switched Port </a:t>
            </a:r>
            <a:r>
              <a:rPr lang="en-US" dirty="0" err="1"/>
              <a:t>ANalyzer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Software-based tap</a:t>
            </a:r>
          </a:p>
          <a:p>
            <a:pPr lvl="1"/>
            <a:r>
              <a:rPr lang="en-US" dirty="0"/>
              <a:t>Limited functionality but can still get job done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37381" y="1399374"/>
            <a:ext cx="3908301" cy="852501"/>
            <a:chOff x="5137381" y="1295517"/>
            <a:chExt cx="3908301" cy="852501"/>
          </a:xfrm>
        </p:grpSpPr>
        <p:pic>
          <p:nvPicPr>
            <p:cNvPr id="1026" name="Picture 2" title="MicroTik Routerboard RB201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000">
              <a:off x="5137381" y="1295517"/>
              <a:ext cx="3908301" cy="63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600420" y="1778686"/>
              <a:ext cx="3153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Tw Cen MT" panose="020B0602020104020603" pitchFamily="34" charset="0"/>
                </a:rPr>
                <a:t>Mikrotik</a:t>
              </a:r>
              <a:r>
                <a:rPr lang="en-US" b="1" dirty="0"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latin typeface="Tw Cen MT" panose="020B0602020104020603" pitchFamily="34" charset="0"/>
                </a:rPr>
                <a:t>RouterBOARD</a:t>
              </a:r>
              <a:r>
                <a:rPr lang="en-US" b="1" dirty="0">
                  <a:latin typeface="Tw Cen MT" panose="020B0602020104020603" pitchFamily="34" charset="0"/>
                </a:rPr>
                <a:t> RB2011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99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Taps and port mirrors</a:t>
            </a:r>
          </a:p>
        </p:txBody>
      </p:sp>
      <p:pic>
        <p:nvPicPr>
          <p:cNvPr id="1026" name="Picture 2" descr="Throwing Star LAN Tap Kit phot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56" y="1337010"/>
            <a:ext cx="5399088" cy="418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9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and collectors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Gather information from across network</a:t>
            </a:r>
          </a:p>
          <a:p>
            <a:pPr lvl="1"/>
            <a:r>
              <a:rPr lang="en-US" dirty="0"/>
              <a:t>Built-in sensors, separate devices</a:t>
            </a:r>
          </a:p>
          <a:p>
            <a:pPr lvl="1"/>
            <a:r>
              <a:rPr lang="en-US" dirty="0"/>
              <a:t>Integrated into switches, routers, servers, firewalls, etc.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Intrusion Prevention System</a:t>
            </a:r>
          </a:p>
          <a:p>
            <a:pPr lvl="1"/>
            <a:r>
              <a:rPr lang="en-US" dirty="0"/>
              <a:t>Logs (firewalls, authentication systems, web servers, database transactions, email)</a:t>
            </a:r>
          </a:p>
          <a:p>
            <a:r>
              <a:rPr lang="en-US" dirty="0"/>
              <a:t>Collectors</a:t>
            </a:r>
          </a:p>
          <a:p>
            <a:pPr lvl="1"/>
            <a:r>
              <a:rPr lang="en-US" dirty="0"/>
              <a:t>Proprietary consoles (IPS, firewall), SIEM controls, syslog servers</a:t>
            </a:r>
          </a:p>
          <a:p>
            <a:pPr lvl="1"/>
            <a:r>
              <a:rPr lang="en-US" dirty="0"/>
              <a:t>Modern SIEMs have correlation engine to aggregate sensor data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856" y="2176582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6560279" y="3153085"/>
            <a:ext cx="1187133" cy="3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</p:cNvCxnSpPr>
          <p:nvPr/>
        </p:nvCxnSpPr>
        <p:spPr>
          <a:xfrm>
            <a:off x="7747856" y="2748082"/>
            <a:ext cx="0" cy="2168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98199" y="3153085"/>
            <a:ext cx="1064801" cy="425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856" y="2927504"/>
            <a:ext cx="761113" cy="102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937336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79" y="2867335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941279" y="3795235"/>
            <a:ext cx="1612268" cy="1612268"/>
            <a:chOff x="5963473" y="2743190"/>
            <a:chExt cx="2200276" cy="2200276"/>
          </a:xfrm>
        </p:grpSpPr>
        <p:pic>
          <p:nvPicPr>
            <p:cNvPr id="7" name="Picture 6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342874" y="3652749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and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553" y="1664297"/>
            <a:ext cx="6991480" cy="4800600"/>
          </a:xfrm>
        </p:spPr>
        <p:txBody>
          <a:bodyPr>
            <a:normAutofit/>
          </a:bodyPr>
          <a:lstStyle/>
          <a:p>
            <a:r>
              <a:rPr lang="en-US" dirty="0"/>
              <a:t>Packet filters</a:t>
            </a:r>
          </a:p>
          <a:p>
            <a:pPr lvl="1"/>
            <a:r>
              <a:rPr lang="en-US" dirty="0"/>
              <a:t>Simple data blocks – ignores state</a:t>
            </a:r>
          </a:p>
          <a:p>
            <a:pPr lvl="1"/>
            <a:r>
              <a:rPr lang="en-US" dirty="0"/>
              <a:t>Linux </a:t>
            </a:r>
            <a:r>
              <a:rPr lang="en-US" dirty="0" err="1">
                <a:latin typeface="Courier" panose="02060409020205020404" pitchFamily="49" charset="0"/>
              </a:rPr>
              <a:t>ip</a:t>
            </a:r>
            <a:r>
              <a:rPr lang="en-US" dirty="0"/>
              <a:t> command – filter packets in the kernel</a:t>
            </a:r>
          </a:p>
          <a:p>
            <a:pPr lvl="1"/>
            <a:r>
              <a:rPr lang="en-US" dirty="0"/>
              <a:t>Usually placed on a device or server</a:t>
            </a:r>
          </a:p>
          <a:p>
            <a:r>
              <a:rPr lang="en-US" dirty="0"/>
              <a:t>Firewalls</a:t>
            </a:r>
          </a:p>
          <a:p>
            <a:pPr lvl="1"/>
            <a:r>
              <a:rPr lang="en-US" dirty="0"/>
              <a:t>State-based firewalls</a:t>
            </a:r>
          </a:p>
          <a:p>
            <a:pPr lvl="1"/>
            <a:r>
              <a:rPr lang="en-US" dirty="0"/>
              <a:t>Advanced filtering by address, port, application, content</a:t>
            </a:r>
          </a:p>
          <a:p>
            <a:pPr lvl="1"/>
            <a:r>
              <a:rPr lang="en-US" dirty="0"/>
              <a:t>Usually on external connection of a network</a:t>
            </a:r>
          </a:p>
          <a:p>
            <a:pPr lvl="1"/>
            <a:r>
              <a:rPr lang="en-US" dirty="0"/>
              <a:t>Some placed between internal networks</a:t>
            </a:r>
          </a:p>
        </p:txBody>
      </p:sp>
    </p:spTree>
    <p:extLst>
      <p:ext uri="{BB962C8B-B14F-4D97-AF65-F5344CB8AC3E}">
        <p14:creationId xmlns:p14="http://schemas.microsoft.com/office/powerpoint/2010/main" val="123460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intermediate server</a:t>
            </a:r>
          </a:p>
          <a:p>
            <a:pPr lvl="1"/>
            <a:r>
              <a:rPr lang="en-US" dirty="0"/>
              <a:t>Client makes request to proxy</a:t>
            </a:r>
          </a:p>
          <a:p>
            <a:pPr lvl="1"/>
            <a:r>
              <a:rPr lang="en-US" dirty="0"/>
              <a:t>Proxy server performs actual request</a:t>
            </a:r>
          </a:p>
          <a:p>
            <a:pPr lvl="1"/>
            <a:r>
              <a:rPr lang="en-US" dirty="0"/>
              <a:t>Proxy then provides response back to the client</a:t>
            </a:r>
          </a:p>
          <a:p>
            <a:r>
              <a:rPr lang="en-US" dirty="0"/>
              <a:t>Primary benefits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URL filtering</a:t>
            </a:r>
          </a:p>
          <a:p>
            <a:pPr lvl="1"/>
            <a:r>
              <a:rPr lang="en-US" dirty="0"/>
              <a:t>Content scanning</a:t>
            </a:r>
          </a:p>
        </p:txBody>
      </p:sp>
    </p:spTree>
    <p:extLst>
      <p:ext uri="{BB962C8B-B14F-4D97-AF65-F5344CB8AC3E}">
        <p14:creationId xmlns:p14="http://schemas.microsoft.com/office/powerpoint/2010/main" val="274436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566"/>
            <a:ext cx="8357306" cy="902578"/>
          </a:xfrm>
        </p:spPr>
        <p:txBody>
          <a:bodyPr>
            <a:normAutofit/>
          </a:bodyPr>
          <a:lstStyle/>
          <a:p>
            <a:r>
              <a:rPr lang="en-US" dirty="0"/>
              <a:t>Protect users from the internet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19" y="3081535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90" y="2914847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8863" y="4341364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0988" y="4414268"/>
            <a:ext cx="925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Proxy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24734" y="2646233"/>
            <a:ext cx="2200276" cy="2200276"/>
            <a:chOff x="6388064" y="2216065"/>
            <a:chExt cx="2200276" cy="2200276"/>
          </a:xfrm>
        </p:grpSpPr>
        <p:pic>
          <p:nvPicPr>
            <p:cNvPr id="9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064" y="2216065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15064" y="3246735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2868044" y="3506854"/>
            <a:ext cx="784246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40871" y="3743522"/>
            <a:ext cx="640831" cy="28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54180" y="2750971"/>
            <a:ext cx="3948057" cy="209269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90565" y="3895922"/>
            <a:ext cx="641978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868044" y="4003498"/>
            <a:ext cx="784246" cy="1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93918" y="4955429"/>
            <a:ext cx="233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Internal Network</a:t>
            </a:r>
          </a:p>
        </p:txBody>
      </p:sp>
    </p:spTree>
    <p:extLst>
      <p:ext uri="{BB962C8B-B14F-4D97-AF65-F5344CB8AC3E}">
        <p14:creationId xmlns:p14="http://schemas.microsoft.com/office/powerpoint/2010/main" val="380872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Concentrators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6544"/>
            <a:ext cx="8300393" cy="1969247"/>
          </a:xfrm>
        </p:spPr>
        <p:txBody>
          <a:bodyPr>
            <a:normAutofit/>
          </a:bodyPr>
          <a:lstStyle/>
          <a:p>
            <a:r>
              <a:rPr lang="en-US" dirty="0"/>
              <a:t>VPN appliances are usually located on the edge of the network</a:t>
            </a:r>
          </a:p>
          <a:p>
            <a:pPr lvl="1"/>
            <a:r>
              <a:rPr lang="en-US" dirty="0"/>
              <a:t>Internet-facing</a:t>
            </a:r>
          </a:p>
          <a:p>
            <a:r>
              <a:rPr lang="en-US" dirty="0"/>
              <a:t>Sites connect from one site to another across the internet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64919" y="4540711"/>
            <a:ext cx="2196130" cy="223863"/>
          </a:xfrm>
          <a:prstGeom prst="rect">
            <a:avLst/>
          </a:prstGeom>
          <a:solidFill>
            <a:srgbClr val="92D050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54941" y="3369793"/>
            <a:ext cx="126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Remote Site</a:t>
            </a:r>
          </a:p>
        </p:txBody>
      </p:sp>
      <p:sp>
        <p:nvSpPr>
          <p:cNvPr id="6" name="Cloud 5"/>
          <p:cNvSpPr/>
          <p:nvPr/>
        </p:nvSpPr>
        <p:spPr>
          <a:xfrm>
            <a:off x="6586603" y="3822750"/>
            <a:ext cx="2450889" cy="1972046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258" y="4426685"/>
            <a:ext cx="932874" cy="80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967" y="4382369"/>
            <a:ext cx="740080" cy="85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39845" y="5799029"/>
            <a:ext cx="193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Company Network</a:t>
            </a:r>
          </a:p>
        </p:txBody>
      </p:sp>
      <p:sp>
        <p:nvSpPr>
          <p:cNvPr id="10" name="Cloud 9"/>
          <p:cNvSpPr/>
          <p:nvPr/>
        </p:nvSpPr>
        <p:spPr>
          <a:xfrm>
            <a:off x="734246" y="3730119"/>
            <a:ext cx="2571274" cy="2068911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71" y="3923935"/>
            <a:ext cx="477071" cy="64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802" y="4551470"/>
            <a:ext cx="788081" cy="90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53" y="4315097"/>
            <a:ext cx="788081" cy="90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C:\Users\ecoffey\AppData\Local\Temp\Rar$DRa0.443\30064_Device_rf_modem_default_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92" y="4246801"/>
            <a:ext cx="772643" cy="7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34695" y="4856924"/>
            <a:ext cx="136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VPN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Concentrator</a:t>
            </a:r>
          </a:p>
        </p:txBody>
      </p:sp>
      <p:pic>
        <p:nvPicPr>
          <p:cNvPr id="16" name="Picture 10" descr="C:\Users\ecoffey\AppData\Local\Temp\Rar$DRa0.443\30064_Device_rf_modem_default_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66" y="4242198"/>
            <a:ext cx="772643" cy="7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70168" y="3775889"/>
            <a:ext cx="136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VPN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Concentrator</a:t>
            </a:r>
          </a:p>
        </p:txBody>
      </p:sp>
      <p:cxnSp>
        <p:nvCxnSpPr>
          <p:cNvPr id="18" name="Straight Connector 17"/>
          <p:cNvCxnSpPr>
            <a:stCxn id="14" idx="3"/>
            <a:endCxn id="16" idx="1"/>
          </p:cNvCxnSpPr>
          <p:nvPr/>
        </p:nvCxnSpPr>
        <p:spPr>
          <a:xfrm flipV="1">
            <a:off x="4402935" y="4628520"/>
            <a:ext cx="1162831" cy="46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16" idx="3"/>
          </p:cNvCxnSpPr>
          <p:nvPr/>
        </p:nvCxnSpPr>
        <p:spPr>
          <a:xfrm flipH="1" flipV="1">
            <a:off x="6338409" y="4628520"/>
            <a:ext cx="255796" cy="180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0"/>
            <a:endCxn id="14" idx="1"/>
          </p:cNvCxnSpPr>
          <p:nvPr/>
        </p:nvCxnSpPr>
        <p:spPr>
          <a:xfrm flipV="1">
            <a:off x="3303377" y="4633123"/>
            <a:ext cx="326915" cy="131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accelerator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2592"/>
            <a:ext cx="8346017" cy="1499347"/>
          </a:xfrm>
        </p:spPr>
        <p:txBody>
          <a:bodyPr/>
          <a:lstStyle/>
          <a:p>
            <a:r>
              <a:rPr lang="en-US" dirty="0"/>
              <a:t>The SSL handshake requires some cryptography overhead</a:t>
            </a:r>
          </a:p>
          <a:p>
            <a:pPr lvl="1"/>
            <a:r>
              <a:rPr lang="en-US" dirty="0"/>
              <a:t>Requires a lot of CPU cycles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91" y="4229101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18" y="4062414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787516" y="4891089"/>
            <a:ext cx="3817902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99563" y="436804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HTTP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5511" y="3691235"/>
            <a:ext cx="1678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Web 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7419" y="369123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22441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accelerator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45047"/>
            <a:ext cx="8312150" cy="1499347"/>
          </a:xfrm>
        </p:spPr>
        <p:txBody>
          <a:bodyPr/>
          <a:lstStyle/>
          <a:p>
            <a:r>
              <a:rPr lang="en-US" dirty="0"/>
              <a:t>The SSL handshake requires some cryptography overhead</a:t>
            </a:r>
          </a:p>
          <a:p>
            <a:pPr lvl="1"/>
            <a:r>
              <a:rPr lang="en-US" dirty="0"/>
              <a:t>Requires a lot of CPU cycles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02" y="4151473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29" y="3984786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4" idx="3"/>
            <a:endCxn id="9" idx="1"/>
          </p:cNvCxnSpPr>
          <p:nvPr/>
        </p:nvCxnSpPr>
        <p:spPr>
          <a:xfrm flipV="1">
            <a:off x="2776227" y="4813459"/>
            <a:ext cx="1914235" cy="2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6879" y="435179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HTTP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62" y="4484846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>
            <a:stCxn id="9" idx="3"/>
            <a:endCxn id="5" idx="1"/>
          </p:cNvCxnSpPr>
          <p:nvPr/>
        </p:nvCxnSpPr>
        <p:spPr>
          <a:xfrm>
            <a:off x="5519137" y="4813459"/>
            <a:ext cx="1074992" cy="2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6646" y="4351793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HTTPS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52972" y="5137794"/>
            <a:ext cx="210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SSL Accelerator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4222" y="3613607"/>
            <a:ext cx="1678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Web Server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66130" y="361360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71815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47" y="808057"/>
            <a:ext cx="5878011" cy="1077229"/>
          </a:xfrm>
        </p:spPr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914" y="1742707"/>
            <a:ext cx="5694465" cy="4014626"/>
          </a:xfrm>
        </p:spPr>
        <p:txBody>
          <a:bodyPr>
            <a:normAutofit/>
          </a:bodyPr>
          <a:lstStyle/>
          <a:p>
            <a:r>
              <a:rPr lang="en-US" dirty="0"/>
              <a:t>Manages load across multiple devices</a:t>
            </a:r>
          </a:p>
          <a:p>
            <a:pPr lvl="1"/>
            <a:r>
              <a:rPr lang="en-US" dirty="0"/>
              <a:t>Transparent to user</a:t>
            </a:r>
          </a:p>
          <a:p>
            <a:pPr lvl="1"/>
            <a:r>
              <a:rPr lang="en-US" dirty="0"/>
              <a:t>Placed between the users and the service</a:t>
            </a:r>
          </a:p>
          <a:p>
            <a:r>
              <a:rPr lang="en-US" dirty="0"/>
              <a:t>Servers can be added and removed</a:t>
            </a:r>
          </a:p>
          <a:p>
            <a:pPr lvl="1"/>
            <a:r>
              <a:rPr lang="en-US" dirty="0"/>
              <a:t>Real-time response to load</a:t>
            </a:r>
          </a:p>
          <a:p>
            <a:r>
              <a:rPr lang="en-US" dirty="0"/>
              <a:t>Load balancer performs constant checks</a:t>
            </a:r>
          </a:p>
          <a:p>
            <a:pPr lvl="1"/>
            <a:r>
              <a:rPr lang="en-US" dirty="0"/>
              <a:t>No perceived server outages</a:t>
            </a:r>
          </a:p>
          <a:p>
            <a:pPr lvl="1"/>
            <a:r>
              <a:rPr lang="en-US" dirty="0"/>
              <a:t>Fast correction</a:t>
            </a:r>
          </a:p>
          <a:p>
            <a:pPr lvl="1"/>
            <a:r>
              <a:rPr lang="en-US" dirty="0"/>
              <a:t>If server goes down, it’s removed from rotation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74" y="3612429"/>
            <a:ext cx="781842" cy="9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911" y="3612429"/>
            <a:ext cx="781842" cy="9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48" y="3612429"/>
            <a:ext cx="781842" cy="9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37706" y="2075796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Load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Balancer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1092" y="4432573"/>
            <a:ext cx="100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Server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7594" y="4432573"/>
            <a:ext cx="9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Server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7706" y="4432573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Server C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492786" y="1624795"/>
            <a:ext cx="0" cy="7741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</p:cNvCxnSpPr>
          <p:nvPr/>
        </p:nvCxnSpPr>
        <p:spPr>
          <a:xfrm flipV="1">
            <a:off x="6415695" y="2398962"/>
            <a:ext cx="1064246" cy="1213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</p:cNvCxnSpPr>
          <p:nvPr/>
        </p:nvCxnSpPr>
        <p:spPr>
          <a:xfrm flipH="1" flipV="1">
            <a:off x="7475887" y="2398962"/>
            <a:ext cx="1052082" cy="1213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0"/>
          </p:cNvCxnSpPr>
          <p:nvPr/>
        </p:nvCxnSpPr>
        <p:spPr>
          <a:xfrm>
            <a:off x="7471832" y="2398962"/>
            <a:ext cx="0" cy="1213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643370" y="284633"/>
            <a:ext cx="1698831" cy="1698831"/>
            <a:chOff x="5644930" y="1978549"/>
            <a:chExt cx="2200276" cy="2200276"/>
          </a:xfrm>
        </p:grpSpPr>
        <p:pic>
          <p:nvPicPr>
            <p:cNvPr id="18" name="Picture 17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930" y="1978549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162020" y="2995021"/>
              <a:ext cx="988668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pic>
        <p:nvPicPr>
          <p:cNvPr id="8" name="Picture 7" descr="C:\Users\ecoffey\AppData\Local\Temp\Rar$DRa0.443\30064_Device_rf_modem_default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28" y="1719305"/>
            <a:ext cx="1359316" cy="135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879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2036</TotalTime>
  <Words>388</Words>
  <Application>Microsoft Macintosh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Circe Light</vt:lpstr>
      <vt:lpstr>Courier</vt:lpstr>
      <vt:lpstr>MS Shell Dlg 2</vt:lpstr>
      <vt:lpstr>Tw Cen MT</vt:lpstr>
      <vt:lpstr>Wingdings</vt:lpstr>
      <vt:lpstr>Wingdings 3</vt:lpstr>
      <vt:lpstr>Madison</vt:lpstr>
      <vt:lpstr>PowerPoint Presentation</vt:lpstr>
      <vt:lpstr>Sensors and collectors</vt:lpstr>
      <vt:lpstr>Filters and firewalls</vt:lpstr>
      <vt:lpstr>Proxy servers</vt:lpstr>
      <vt:lpstr>Forward proxy</vt:lpstr>
      <vt:lpstr>VPN Concentrators</vt:lpstr>
      <vt:lpstr>SSL accelerator</vt:lpstr>
      <vt:lpstr>SSL accelerator</vt:lpstr>
      <vt:lpstr>Load balancers</vt:lpstr>
      <vt:lpstr>DDoS mitigation</vt:lpstr>
      <vt:lpstr>Aggregation switches</vt:lpstr>
      <vt:lpstr>Taps and port mirrors</vt:lpstr>
      <vt:lpstr>Taps and port mirrors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71</cp:revision>
  <dcterms:created xsi:type="dcterms:W3CDTF">2019-04-17T19:12:48Z</dcterms:created>
  <dcterms:modified xsi:type="dcterms:W3CDTF">2021-03-02T23:04:55Z</dcterms:modified>
  <cp:category>pptx, curriculum, cyber</cp:category>
</cp:coreProperties>
</file>