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9"/>
  </p:notesMasterIdLst>
  <p:sldIdLst>
    <p:sldId id="275" r:id="rId2"/>
    <p:sldId id="266" r:id="rId3"/>
    <p:sldId id="276" r:id="rId4"/>
    <p:sldId id="270" r:id="rId5"/>
    <p:sldId id="271" r:id="rId6"/>
    <p:sldId id="277" r:id="rId7"/>
    <p:sldId id="27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88027" autoAdjust="0"/>
  </p:normalViewPr>
  <p:slideViewPr>
    <p:cSldViewPr snapToGrid="0">
      <p:cViewPr varScale="1">
        <p:scale>
          <a:sx n="112" d="100"/>
          <a:sy n="112" d="100"/>
        </p:scale>
        <p:origin x="82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4B582-83CA-461C-8781-699A40AB2E1E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0AA08-7D18-46CB-8EB5-4526728AA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F9D-FFA5-420A-ACAD-C591628F5BD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0EC353F-DD53-476D-A5C4-A96D68D8F5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7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F9D-FFA5-420A-ACAD-C591628F5BD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353F-DD53-476D-A5C4-A96D68D8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F9D-FFA5-420A-ACAD-C591628F5BD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353F-DD53-476D-A5C4-A96D68D8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2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6"/>
            <a:ext cx="3230218" cy="2048446"/>
          </a:xfrm>
        </p:spPr>
        <p:txBody>
          <a:bodyPr/>
          <a:lstStyle>
            <a:lvl1pPr marL="0" indent="0" algn="r">
              <a:buNone/>
              <a:defRPr sz="240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507717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F9D-FFA5-420A-ACAD-C591628F5BD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353F-DD53-476D-A5C4-A96D68D8F52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77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F9D-FFA5-420A-ACAD-C591628F5BDC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353F-DD53-476D-A5C4-A96D68D8F52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1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F9D-FFA5-420A-ACAD-C591628F5BDC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353F-DD53-476D-A5C4-A96D68D8F52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78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F9D-FFA5-420A-ACAD-C591628F5BDC}" type="datetimeFigureOut">
              <a:rPr lang="en-US" smtClean="0"/>
              <a:t>3/2/21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353F-DD53-476D-A5C4-A96D68D8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2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F9D-FFA5-420A-ACAD-C591628F5BDC}" type="datetimeFigureOut">
              <a:rPr lang="en-US" smtClean="0"/>
              <a:t>3/2/21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353F-DD53-476D-A5C4-A96D68D8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5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F9D-FFA5-420A-ACAD-C591628F5BDC}" type="datetimeFigureOut">
              <a:rPr lang="en-US" smtClean="0"/>
              <a:t>3/2/21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353F-DD53-476D-A5C4-A96D68D8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4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F9D-FFA5-420A-ACAD-C591628F5BDC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353F-DD53-476D-A5C4-A96D68D8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2F9D-FFA5-420A-ACAD-C591628F5BDC}" type="datetimeFigureOut">
              <a:rPr lang="en-US" smtClean="0"/>
              <a:t>3/2/21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C353F-DD53-476D-A5C4-A96D68D8F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8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76CBFDB-6F2F-408A-B4B5-E14287D8A7A4}" type="datetimeFigureOut">
              <a:rPr lang="en-US" smtClean="0"/>
              <a:t>3/2/21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E8E7A-3E60-45B7-8AC0-5DE38CCEA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72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BC487C-993C-4063-AA47-E4BA5202E1C9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dirty="0">
                <a:solidFill>
                  <a:schemeClr val="bg1"/>
                </a:solidFill>
                <a:latin typeface="Circe Light" panose="020B0402020203020203" pitchFamily="34" charset="0"/>
              </a:rPr>
              <a:t>Hardware/Firmware Security</a:t>
            </a:r>
          </a:p>
        </p:txBody>
      </p:sp>
    </p:spTree>
    <p:extLst>
      <p:ext uri="{BB962C8B-B14F-4D97-AF65-F5344CB8AC3E}">
        <p14:creationId xmlns:p14="http://schemas.microsoft.com/office/powerpoint/2010/main" val="144188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677" y="660910"/>
            <a:ext cx="8366760" cy="721396"/>
          </a:xfrm>
        </p:spPr>
        <p:txBody>
          <a:bodyPr>
            <a:noAutofit/>
          </a:bodyPr>
          <a:lstStyle/>
          <a:p>
            <a:r>
              <a:rPr lang="en-US" sz="4000" dirty="0"/>
              <a:t>Full Disk Encryption (FDE)</a:t>
            </a:r>
            <a:br>
              <a:rPr lang="en-US" sz="4000" dirty="0"/>
            </a:br>
            <a:r>
              <a:rPr lang="en-US" sz="4000" dirty="0"/>
              <a:t>and Self-Encrypting Drives (SED)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677" y="1794505"/>
            <a:ext cx="8366760" cy="3940287"/>
          </a:xfrm>
        </p:spPr>
        <p:txBody>
          <a:bodyPr>
            <a:normAutofit/>
          </a:bodyPr>
          <a:lstStyle/>
          <a:p>
            <a:r>
              <a:rPr lang="en-US" dirty="0"/>
              <a:t>Cryptographic protection on an entire storage media</a:t>
            </a:r>
          </a:p>
          <a:p>
            <a:pPr lvl="1"/>
            <a:r>
              <a:rPr lang="en-US" dirty="0"/>
              <a:t>HDD, SSD,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Does not just encrypt certain files, encrypts everything on the drive</a:t>
            </a:r>
          </a:p>
          <a:p>
            <a:r>
              <a:rPr lang="en-US" dirty="0"/>
              <a:t>Data is always protected</a:t>
            </a:r>
          </a:p>
          <a:p>
            <a:pPr lvl="1"/>
            <a:r>
              <a:rPr lang="en-US" dirty="0"/>
              <a:t>Even if drive/system is stolen</a:t>
            </a:r>
          </a:p>
          <a:p>
            <a:pPr lvl="1"/>
            <a:r>
              <a:rPr lang="en-US" dirty="0"/>
              <a:t>Attacker still cannot read the data</a:t>
            </a:r>
          </a:p>
          <a:p>
            <a:r>
              <a:rPr lang="en-US" dirty="0"/>
              <a:t>Programs built into operating systems</a:t>
            </a:r>
          </a:p>
          <a:p>
            <a:pPr lvl="1"/>
            <a:r>
              <a:rPr lang="en-US" dirty="0"/>
              <a:t>Microsoft’s BitLocker, Linux’s Unified Key Setup, and Apple’s </a:t>
            </a:r>
            <a:r>
              <a:rPr lang="en-US" dirty="0" err="1"/>
              <a:t>FileVault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254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TPM and HSM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Trusted Platform Module (TPM)</a:t>
            </a:r>
          </a:p>
          <a:p>
            <a:pPr lvl="1"/>
            <a:r>
              <a:rPr lang="en-US" dirty="0"/>
              <a:t>Two piece hardware solution on a motherboard</a:t>
            </a:r>
          </a:p>
          <a:p>
            <a:pPr lvl="2"/>
            <a:r>
              <a:rPr lang="en-US" dirty="0"/>
              <a:t>One piece is a random number generator</a:t>
            </a:r>
          </a:p>
          <a:p>
            <a:pPr lvl="2"/>
            <a:r>
              <a:rPr lang="en-US" dirty="0"/>
              <a:t>The other deals with key generating and storage</a:t>
            </a:r>
          </a:p>
          <a:p>
            <a:pPr lvl="1"/>
            <a:r>
              <a:rPr lang="en-US" dirty="0"/>
              <a:t>All burnt in during production</a:t>
            </a:r>
          </a:p>
          <a:p>
            <a:pPr lvl="1"/>
            <a:r>
              <a:rPr lang="en-US" dirty="0"/>
              <a:t>Helps prevent against dictionary attacks</a:t>
            </a:r>
          </a:p>
          <a:p>
            <a:r>
              <a:rPr lang="en-US" dirty="0"/>
              <a:t>Hardware Security Module (HSM)</a:t>
            </a:r>
          </a:p>
          <a:p>
            <a:pPr lvl="1"/>
            <a:r>
              <a:rPr lang="en-US" dirty="0"/>
              <a:t>Device that stores and manages encryption keys</a:t>
            </a:r>
          </a:p>
          <a:p>
            <a:pPr lvl="1"/>
            <a:r>
              <a:rPr lang="en-US" dirty="0"/>
              <a:t>Usually connected via USB or network connection</a:t>
            </a:r>
          </a:p>
          <a:p>
            <a:pPr lvl="1"/>
            <a:r>
              <a:rPr lang="en-US" dirty="0"/>
              <a:t>Contain tamper protection mechanisms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4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BIOS/UEFI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Binary </a:t>
            </a:r>
            <a:r>
              <a:rPr lang="en-US" dirty="0" err="1"/>
              <a:t>Input/Output</a:t>
            </a:r>
            <a:r>
              <a:rPr lang="en-US" dirty="0"/>
              <a:t> System (BIOS)</a:t>
            </a:r>
          </a:p>
          <a:p>
            <a:pPr lvl="1"/>
            <a:r>
              <a:rPr lang="en-US" dirty="0"/>
              <a:t>Connection between hardware and operating system</a:t>
            </a:r>
          </a:p>
          <a:p>
            <a:pPr lvl="1"/>
            <a:r>
              <a:rPr lang="en-US" dirty="0"/>
              <a:t>Older standard</a:t>
            </a:r>
          </a:p>
          <a:p>
            <a:r>
              <a:rPr lang="en-US" dirty="0"/>
              <a:t>Unified Extensible Firmware Interface (UEFI)</a:t>
            </a:r>
          </a:p>
          <a:p>
            <a:pPr lvl="1"/>
            <a:r>
              <a:rPr lang="en-US" dirty="0"/>
              <a:t>Newer standard that has replaced the old BIOS standards</a:t>
            </a:r>
          </a:p>
          <a:p>
            <a:pPr lvl="1"/>
            <a:r>
              <a:rPr lang="en-US" dirty="0"/>
              <a:t>More security built-in</a:t>
            </a:r>
          </a:p>
          <a:p>
            <a:pPr lvl="2"/>
            <a:r>
              <a:rPr lang="en-US" dirty="0"/>
              <a:t>One main feature is the Secure Boot</a:t>
            </a:r>
          </a:p>
          <a:p>
            <a:r>
              <a:rPr lang="en-US" dirty="0"/>
              <a:t>Both follow standards</a:t>
            </a:r>
          </a:p>
          <a:p>
            <a:pPr lvl="1"/>
            <a:r>
              <a:rPr lang="en-US" dirty="0"/>
              <a:t>Standard is defined by manufacturers</a:t>
            </a:r>
          </a:p>
        </p:txBody>
      </p:sp>
    </p:spTree>
    <p:extLst>
      <p:ext uri="{BB962C8B-B14F-4D97-AF65-F5344CB8AC3E}">
        <p14:creationId xmlns:p14="http://schemas.microsoft.com/office/powerpoint/2010/main" val="359374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Boot and Attestation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it mean to secure boot?</a:t>
            </a:r>
          </a:p>
          <a:p>
            <a:pPr lvl="1"/>
            <a:r>
              <a:rPr lang="en-US" dirty="0"/>
              <a:t>Starts and loads the operating system</a:t>
            </a:r>
          </a:p>
          <a:p>
            <a:pPr lvl="1"/>
            <a:r>
              <a:rPr lang="en-US" dirty="0"/>
              <a:t>Only allows signed drivers and OS loaders to start</a:t>
            </a:r>
          </a:p>
          <a:p>
            <a:pPr lvl="1"/>
            <a:r>
              <a:rPr lang="en-US" dirty="0"/>
              <a:t>This prevents malicious malware from running on the machine</a:t>
            </a:r>
          </a:p>
          <a:p>
            <a:r>
              <a:rPr lang="en-US" dirty="0"/>
              <a:t>Secure Boot enables attestation on the boot</a:t>
            </a:r>
          </a:p>
          <a:p>
            <a:pPr lvl="1"/>
            <a:r>
              <a:rPr lang="en-US" dirty="0"/>
              <a:t>Attestation means that the drivers and operation systems loaders have/had not been changed since they were approved for use</a:t>
            </a:r>
          </a:p>
          <a:p>
            <a:pPr lvl="1"/>
            <a:r>
              <a:rPr lang="en-US" dirty="0"/>
              <a:t>Thus, once again stopping malicious malware from infecting the system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00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Supply chain and Hardware Root of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Do you trust where you are getting your supplies from?</a:t>
            </a:r>
          </a:p>
          <a:p>
            <a:pPr lvl="1"/>
            <a:r>
              <a:rPr lang="en-US" dirty="0"/>
              <a:t>Do you trust the manufacturer?</a:t>
            </a:r>
          </a:p>
          <a:p>
            <a:pPr lvl="1"/>
            <a:r>
              <a:rPr lang="en-US" dirty="0"/>
              <a:t>Where did you buy the parts from?</a:t>
            </a:r>
          </a:p>
          <a:p>
            <a:pPr lvl="1"/>
            <a:r>
              <a:rPr lang="en-US" dirty="0"/>
              <a:t>If from a third party, do you trust the third party?</a:t>
            </a:r>
          </a:p>
          <a:p>
            <a:r>
              <a:rPr lang="en-US" dirty="0"/>
              <a:t>Hardware Root of Trust is trusting the hardware pieces within a device</a:t>
            </a:r>
          </a:p>
          <a:p>
            <a:pPr lvl="1"/>
            <a:r>
              <a:rPr lang="en-US" dirty="0"/>
              <a:t>Can be done by limiting the functionality of a part</a:t>
            </a:r>
          </a:p>
          <a:p>
            <a:pPr lvl="2"/>
            <a:r>
              <a:rPr lang="en-US" dirty="0"/>
              <a:t>Why is it important to limit a graphics card to just graphics?</a:t>
            </a:r>
          </a:p>
          <a:p>
            <a:pPr lvl="1"/>
            <a:r>
              <a:rPr lang="en-US" dirty="0"/>
              <a:t>Software that makes sure each part only performs the task that it is supposed to do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4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EMI/EMP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Electromagnetic Interference (EMI)</a:t>
            </a:r>
          </a:p>
          <a:p>
            <a:pPr lvl="1"/>
            <a:r>
              <a:rPr lang="en-US" dirty="0"/>
              <a:t>Electrical disturbance that affects an electrical circuit</a:t>
            </a:r>
          </a:p>
          <a:p>
            <a:pPr lvl="1"/>
            <a:r>
              <a:rPr lang="en-US" dirty="0"/>
              <a:t>Can cause logic problems</a:t>
            </a:r>
          </a:p>
          <a:p>
            <a:pPr lvl="2"/>
            <a:r>
              <a:rPr lang="en-US" dirty="0"/>
              <a:t>Because the currents disrupt the small circuits of the system</a:t>
            </a:r>
          </a:p>
          <a:p>
            <a:r>
              <a:rPr lang="en-US" dirty="0"/>
              <a:t>Electromagnetic Pulse (EMP)</a:t>
            </a:r>
          </a:p>
          <a:p>
            <a:pPr lvl="1"/>
            <a:r>
              <a:rPr lang="en-US" dirty="0"/>
              <a:t>Burst of current in an electronic device as a result from an electromagnetic radiation</a:t>
            </a:r>
          </a:p>
          <a:p>
            <a:pPr lvl="1"/>
            <a:r>
              <a:rPr lang="en-US" dirty="0"/>
              <a:t>Can create a voltage surge that can damage the system</a:t>
            </a:r>
          </a:p>
          <a:p>
            <a:r>
              <a:rPr lang="en-US" dirty="0"/>
              <a:t>Although these are unlikely, why is it important to protect against both of these?</a:t>
            </a:r>
          </a:p>
        </p:txBody>
      </p:sp>
    </p:spTree>
    <p:extLst>
      <p:ext uri="{BB962C8B-B14F-4D97-AF65-F5344CB8AC3E}">
        <p14:creationId xmlns:p14="http://schemas.microsoft.com/office/powerpoint/2010/main" val="2471988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{F40D4E0B-4722-A240-875F-251D88297842}tf16401378</Template>
  <TotalTime>1981</TotalTime>
  <Words>438</Words>
  <Application>Microsoft Macintosh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Circe Light</vt:lpstr>
      <vt:lpstr>MS Shell Dlg 2</vt:lpstr>
      <vt:lpstr>Wingdings</vt:lpstr>
      <vt:lpstr>Wingdings 3</vt:lpstr>
      <vt:lpstr>Madison</vt:lpstr>
      <vt:lpstr>PowerPoint Presentation</vt:lpstr>
      <vt:lpstr>Full Disk Encryption (FDE) and Self-Encrypting Drives (SED)</vt:lpstr>
      <vt:lpstr>TPM and HSM</vt:lpstr>
      <vt:lpstr>BIOS/UEFI</vt:lpstr>
      <vt:lpstr>Secure Boot and Attestation</vt:lpstr>
      <vt:lpstr>Supply chain and Hardware Root of Trust</vt:lpstr>
      <vt:lpstr>EMI/EMP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Tommy Gober</dc:creator>
  <cp:keywords>cybersecurity, education</cp:keywords>
  <cp:lastModifiedBy>Richard Greene</cp:lastModifiedBy>
  <cp:revision>69</cp:revision>
  <dcterms:created xsi:type="dcterms:W3CDTF">2019-04-17T19:12:48Z</dcterms:created>
  <dcterms:modified xsi:type="dcterms:W3CDTF">2021-03-02T23:05:30Z</dcterms:modified>
  <cp:category>pptx, curriculum, cyber</cp:category>
</cp:coreProperties>
</file>