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72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88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5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CDD7-179C-4032-9982-A78BED57251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5F82-15A3-4FFE-BD59-1F15CA0A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A90AEE-1FCC-47F5-8173-479DC6E5338B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Peripheral Security</a:t>
            </a:r>
          </a:p>
        </p:txBody>
      </p:sp>
    </p:spTree>
    <p:extLst>
      <p:ext uri="{BB962C8B-B14F-4D97-AF65-F5344CB8AC3E}">
        <p14:creationId xmlns:p14="http://schemas.microsoft.com/office/powerpoint/2010/main" val="4284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ireless keyboard don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18904" r="20822" b="20822"/>
          <a:stretch/>
        </p:blipFill>
        <p:spPr bwMode="auto">
          <a:xfrm>
            <a:off x="6352253" y="3303402"/>
            <a:ext cx="2163097" cy="21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keyboards and mice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274"/>
            <a:ext cx="8108950" cy="4800600"/>
          </a:xfrm>
        </p:spPr>
        <p:txBody>
          <a:bodyPr/>
          <a:lstStyle/>
          <a:p>
            <a:r>
              <a:rPr lang="en-US" dirty="0"/>
              <a:t>Many wireless keyboards and mice communicate in the clear</a:t>
            </a:r>
          </a:p>
          <a:p>
            <a:pPr lvl="1"/>
            <a:r>
              <a:rPr lang="en-US" dirty="0"/>
              <a:t>Rely on proprietary wireless communication protocols</a:t>
            </a:r>
          </a:p>
          <a:p>
            <a:pPr lvl="1"/>
            <a:r>
              <a:rPr lang="en-US" dirty="0"/>
              <a:t>Usually 2.4GHz frequency</a:t>
            </a:r>
          </a:p>
          <a:p>
            <a:r>
              <a:rPr lang="en-US" dirty="0"/>
              <a:t>With a receiver, it’s easy to capture keystrokes</a:t>
            </a:r>
          </a:p>
          <a:p>
            <a:pPr lvl="1"/>
            <a:r>
              <a:rPr lang="en-US" dirty="0"/>
              <a:t>Tool called “</a:t>
            </a:r>
            <a:r>
              <a:rPr lang="en-US" dirty="0" err="1"/>
              <a:t>KeySniffer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Inject keystrokes and mouse movements wirelessly</a:t>
            </a:r>
          </a:p>
          <a:p>
            <a:pPr lvl="1"/>
            <a:r>
              <a:rPr lang="en-US" dirty="0"/>
              <a:t>Remotely control the computer</a:t>
            </a:r>
          </a:p>
          <a:p>
            <a:r>
              <a:rPr lang="en-US" dirty="0"/>
              <a:t>Some keyboards support AES</a:t>
            </a:r>
          </a:p>
          <a:p>
            <a:pPr lvl="1"/>
            <a:r>
              <a:rPr lang="en-US" dirty="0"/>
              <a:t>Encryption from the keyboard 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CD monitor controller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75" y="0"/>
            <a:ext cx="3032637" cy="202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Electromagnetic radiation</a:t>
            </a:r>
          </a:p>
          <a:p>
            <a:pPr lvl="1"/>
            <a:r>
              <a:rPr lang="en-US" dirty="0"/>
              <a:t>Information on a screen can generate</a:t>
            </a:r>
            <a:br>
              <a:rPr lang="en-US" dirty="0"/>
            </a:br>
            <a:r>
              <a:rPr lang="en-US" dirty="0"/>
              <a:t>radio signals (called </a:t>
            </a:r>
            <a:r>
              <a:rPr lang="en-US" i="1" dirty="0"/>
              <a:t>RF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Internal signals of a laptop or external cable</a:t>
            </a:r>
          </a:p>
          <a:p>
            <a:pPr lvl="1"/>
            <a:r>
              <a:rPr lang="en-US" dirty="0"/>
              <a:t>Eavesdrop through the walls</a:t>
            </a:r>
          </a:p>
          <a:p>
            <a:r>
              <a:rPr lang="en-US" dirty="0"/>
              <a:t>Firmware hacks</a:t>
            </a:r>
          </a:p>
          <a:p>
            <a:pPr lvl="1"/>
            <a:r>
              <a:rPr lang="en-US" dirty="0"/>
              <a:t>All displays have chips inside to make them operate</a:t>
            </a:r>
          </a:p>
          <a:p>
            <a:pPr lvl="1"/>
            <a:r>
              <a:rPr lang="en-US" dirty="0"/>
              <a:t>Those chips rely on </a:t>
            </a:r>
            <a:r>
              <a:rPr lang="en-US" i="1" dirty="0"/>
              <a:t>firmware</a:t>
            </a:r>
            <a:r>
              <a:rPr lang="en-US" dirty="0"/>
              <a:t> (software for the hardware)</a:t>
            </a:r>
          </a:p>
          <a:p>
            <a:pPr lvl="1"/>
            <a:r>
              <a:rPr lang="en-US" dirty="0"/>
              <a:t>Firmware upgrades usually have no security</a:t>
            </a:r>
          </a:p>
          <a:p>
            <a:pPr lvl="1"/>
            <a:r>
              <a:rPr lang="en-US" dirty="0"/>
              <a:t>Hacked firmware can</a:t>
            </a:r>
          </a:p>
          <a:p>
            <a:pPr lvl="2"/>
            <a:r>
              <a:rPr lang="en-US" dirty="0"/>
              <a:t>Log information on the screen</a:t>
            </a:r>
          </a:p>
          <a:p>
            <a:pPr lvl="2"/>
            <a:r>
              <a:rPr lang="en-US" dirty="0"/>
              <a:t>Ransomware the display (locked until ransom is paid)</a:t>
            </a:r>
          </a:p>
        </p:txBody>
      </p:sp>
    </p:spTree>
    <p:extLst>
      <p:ext uri="{BB962C8B-B14F-4D97-AF65-F5344CB8AC3E}">
        <p14:creationId xmlns:p14="http://schemas.microsoft.com/office/powerpoint/2010/main" val="26002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d card w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877736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-enabled SD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Combination of SD storage and 802.11 </a:t>
            </a:r>
            <a:r>
              <a:rPr lang="en-US" dirty="0" err="1"/>
              <a:t>WiFi</a:t>
            </a:r>
            <a:r>
              <a:rPr lang="en-US" dirty="0"/>
              <a:t> file transfers</a:t>
            </a:r>
          </a:p>
          <a:p>
            <a:pPr lvl="1"/>
            <a:r>
              <a:rPr lang="en-US" dirty="0"/>
              <a:t>Allows easy transfer of data from a camera to a computer</a:t>
            </a:r>
          </a:p>
          <a:p>
            <a:r>
              <a:rPr lang="en-US" dirty="0"/>
              <a:t>SD card authentication vulnerabilities</a:t>
            </a:r>
          </a:p>
          <a:p>
            <a:pPr lvl="1"/>
            <a:r>
              <a:rPr lang="en-US" dirty="0"/>
              <a:t>Predictable access, known default passwords</a:t>
            </a:r>
          </a:p>
          <a:p>
            <a:pPr lvl="1"/>
            <a:r>
              <a:rPr lang="en-US" dirty="0"/>
              <a:t>Easy to read files over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API access to the SD card</a:t>
            </a:r>
          </a:p>
          <a:p>
            <a:pPr lvl="1"/>
            <a:r>
              <a:rPr lang="en-US" dirty="0"/>
              <a:t>Manufacturer must implement strong security</a:t>
            </a:r>
            <a:br>
              <a:rPr lang="en-US" dirty="0"/>
            </a:br>
            <a:r>
              <a:rPr lang="en-US" dirty="0"/>
              <a:t> (they usually don’t)</a:t>
            </a:r>
          </a:p>
          <a:p>
            <a:pPr lvl="1"/>
            <a:r>
              <a:rPr lang="en-US" dirty="0"/>
              <a:t>API access can result in data leakage </a:t>
            </a:r>
            <a:br>
              <a:rPr lang="en-US" dirty="0"/>
            </a:br>
            <a:r>
              <a:rPr lang="en-US" dirty="0"/>
              <a:t> or data loss for organization</a:t>
            </a:r>
          </a:p>
        </p:txBody>
      </p:sp>
    </p:spTree>
    <p:extLst>
      <p:ext uri="{BB962C8B-B14F-4D97-AF65-F5344CB8AC3E}">
        <p14:creationId xmlns:p14="http://schemas.microsoft.com/office/powerpoint/2010/main" val="66542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ll in one pri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04" y="4173570"/>
            <a:ext cx="3530076" cy="239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Printers/Multi-function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“All-in-one” multi-function devices</a:t>
            </a:r>
          </a:p>
          <a:p>
            <a:pPr lvl="1"/>
            <a:r>
              <a:rPr lang="en-US" dirty="0"/>
              <a:t>Printer, scanner, copier, fax all in one box</a:t>
            </a:r>
          </a:p>
          <a:p>
            <a:pPr lvl="1"/>
            <a:r>
              <a:rPr lang="en-US" dirty="0"/>
              <a:t>Network connectivity</a:t>
            </a:r>
          </a:p>
          <a:p>
            <a:r>
              <a:rPr lang="en-US" dirty="0"/>
              <a:t>Unauthorized access</a:t>
            </a:r>
          </a:p>
          <a:p>
            <a:r>
              <a:rPr lang="en-US" dirty="0"/>
              <a:t>Reconnaissance</a:t>
            </a:r>
          </a:p>
          <a:p>
            <a:pPr lvl="1"/>
            <a:r>
              <a:rPr lang="en-US" dirty="0"/>
              <a:t>Log files for all activity</a:t>
            </a:r>
          </a:p>
          <a:p>
            <a:pPr lvl="1"/>
            <a:r>
              <a:rPr lang="en-US" dirty="0"/>
              <a:t>Can be used to glean information</a:t>
            </a:r>
          </a:p>
          <a:p>
            <a:r>
              <a:rPr lang="en-US" dirty="0"/>
              <a:t>Gather organizational information</a:t>
            </a:r>
          </a:p>
          <a:p>
            <a:pPr lvl="1"/>
            <a:r>
              <a:rPr lang="en-US" dirty="0"/>
              <a:t>Capture spool files</a:t>
            </a:r>
          </a:p>
          <a:p>
            <a:pPr lvl="1"/>
            <a:r>
              <a:rPr lang="en-US" dirty="0"/>
              <a:t>“What’s been printed?”</a:t>
            </a:r>
          </a:p>
        </p:txBody>
      </p:sp>
    </p:spTree>
    <p:extLst>
      <p:ext uri="{BB962C8B-B14F-4D97-AF65-F5344CB8AC3E}">
        <p14:creationId xmlns:p14="http://schemas.microsoft.com/office/powerpoint/2010/main" val="429082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external hard d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92" y="3429000"/>
            <a:ext cx="2952590" cy="29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outside the computer, often removable</a:t>
            </a:r>
          </a:p>
          <a:p>
            <a:pPr lvl="1"/>
            <a:r>
              <a:rPr lang="en-US" dirty="0"/>
              <a:t>Extremely portable, easy to move large data</a:t>
            </a:r>
          </a:p>
          <a:p>
            <a:r>
              <a:rPr lang="en-US" dirty="0"/>
              <a:t>Limited authentication</a:t>
            </a:r>
          </a:p>
          <a:p>
            <a:pPr lvl="1"/>
            <a:r>
              <a:rPr lang="en-US" dirty="0"/>
              <a:t>Anyone can connect and read</a:t>
            </a:r>
          </a:p>
          <a:p>
            <a:r>
              <a:rPr lang="en-US" dirty="0"/>
              <a:t>Often used for exfiltration of data</a:t>
            </a:r>
          </a:p>
          <a:p>
            <a:pPr lvl="1"/>
            <a:r>
              <a:rPr lang="en-US" dirty="0"/>
              <a:t>Disable USB storage access</a:t>
            </a:r>
          </a:p>
          <a:p>
            <a:pPr lvl="2"/>
            <a:r>
              <a:rPr lang="en-US" dirty="0"/>
              <a:t>No thumb drives allowed</a:t>
            </a:r>
          </a:p>
          <a:p>
            <a:pPr lvl="2"/>
            <a:r>
              <a:rPr lang="en-US" dirty="0"/>
              <a:t>No external storage allowed</a:t>
            </a:r>
          </a:p>
        </p:txBody>
      </p:sp>
    </p:spTree>
    <p:extLst>
      <p:ext uri="{BB962C8B-B14F-4D97-AF65-F5344CB8AC3E}">
        <p14:creationId xmlns:p14="http://schemas.microsoft.com/office/powerpoint/2010/main" val="302992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igital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2" y="0"/>
            <a:ext cx="2291659" cy="22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still images and video</a:t>
            </a:r>
          </a:p>
          <a:p>
            <a:pPr lvl="1"/>
            <a:r>
              <a:rPr lang="en-US" dirty="0"/>
              <a:t>Take pictures of sensitive information</a:t>
            </a:r>
          </a:p>
          <a:p>
            <a:r>
              <a:rPr lang="en-US" dirty="0"/>
              <a:t>Device operates as external storage</a:t>
            </a:r>
          </a:p>
          <a:p>
            <a:pPr lvl="1"/>
            <a:r>
              <a:rPr lang="en-US" dirty="0"/>
              <a:t>Easy to move data around for photographers</a:t>
            </a:r>
          </a:p>
          <a:p>
            <a:pPr lvl="1"/>
            <a:r>
              <a:rPr lang="en-US" dirty="0"/>
              <a:t>Easy to copy data </a:t>
            </a:r>
            <a:r>
              <a:rPr lang="en-US" i="1" dirty="0"/>
              <a:t>to</a:t>
            </a:r>
            <a:r>
              <a:rPr lang="en-US" dirty="0"/>
              <a:t> camera’s storage</a:t>
            </a:r>
          </a:p>
          <a:p>
            <a:pPr lvl="2"/>
            <a:r>
              <a:rPr lang="en-US" dirty="0" err="1"/>
              <a:t>Exfiltrate</a:t>
            </a:r>
            <a:r>
              <a:rPr lang="en-US" dirty="0"/>
              <a:t> data through the camera</a:t>
            </a:r>
          </a:p>
          <a:p>
            <a:r>
              <a:rPr lang="en-US" dirty="0"/>
              <a:t>Camera firmware can be compromised</a:t>
            </a:r>
          </a:p>
          <a:p>
            <a:pPr lvl="1"/>
            <a:r>
              <a:rPr lang="en-US" dirty="0"/>
              <a:t>Like most firmware updates, there’s often little security</a:t>
            </a:r>
          </a:p>
          <a:p>
            <a:pPr lvl="1"/>
            <a:r>
              <a:rPr lang="en-US" dirty="0"/>
              <a:t>Security cameras too</a:t>
            </a:r>
          </a:p>
        </p:txBody>
      </p:sp>
    </p:spTree>
    <p:extLst>
      <p:ext uri="{BB962C8B-B14F-4D97-AF65-F5344CB8AC3E}">
        <p14:creationId xmlns:p14="http://schemas.microsoft.com/office/powerpoint/2010/main" val="364411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1945</TotalTime>
  <Words>347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Wireless keyboards and mice</vt:lpstr>
      <vt:lpstr>Displays</vt:lpstr>
      <vt:lpstr>WiFi-enabled SD cards</vt:lpstr>
      <vt:lpstr>Printers/Multi-function devices</vt:lpstr>
      <vt:lpstr>External storage devices</vt:lpstr>
      <vt:lpstr>Digital cameras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2021-03-02T23:06:51Z</dcterms:modified>
  <cp:category>pptx, curriculum, cyber</cp:category>
</cp:coreProperties>
</file>