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3"/>
  </p:notesMasterIdLst>
  <p:sldIdLst>
    <p:sldId id="275" r:id="rId2"/>
    <p:sldId id="266" r:id="rId3"/>
    <p:sldId id="267" r:id="rId4"/>
    <p:sldId id="268" r:id="rId5"/>
    <p:sldId id="269" r:id="rId6"/>
    <p:sldId id="276" r:id="rId7"/>
    <p:sldId id="270" r:id="rId8"/>
    <p:sldId id="271" r:id="rId9"/>
    <p:sldId id="272" r:id="rId10"/>
    <p:sldId id="273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D244-7A57-4444-9A91-F5FEFA1F5AB2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A8C2AB65-1E0C-45FE-8A3C-578251ED304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48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D244-7A57-4444-9A91-F5FEFA1F5AB2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AB65-1E0C-45FE-8A3C-578251ED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2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D244-7A57-4444-9A91-F5FEFA1F5AB2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AB65-1E0C-45FE-8A3C-578251ED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18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38992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D244-7A57-4444-9A91-F5FEFA1F5AB2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AB65-1E0C-45FE-8A3C-578251ED30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1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D244-7A57-4444-9A91-F5FEFA1F5AB2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AB65-1E0C-45FE-8A3C-578251ED304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72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D244-7A57-4444-9A91-F5FEFA1F5AB2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AB65-1E0C-45FE-8A3C-578251ED304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94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D244-7A57-4444-9A91-F5FEFA1F5AB2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AB65-1E0C-45FE-8A3C-578251ED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D244-7A57-4444-9A91-F5FEFA1F5AB2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AB65-1E0C-45FE-8A3C-578251ED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7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D244-7A57-4444-9A91-F5FEFA1F5AB2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AB65-1E0C-45FE-8A3C-578251ED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4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D244-7A57-4444-9A91-F5FEFA1F5AB2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AB65-1E0C-45FE-8A3C-578251ED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0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D244-7A57-4444-9A91-F5FEFA1F5AB2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AB65-1E0C-45FE-8A3C-578251ED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8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76CBFDB-6F2F-408A-B4B5-E14287D8A7A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48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C4AF56D-7776-4CA6-AB05-9EF78643916E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2785460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Video monitoring</a:t>
            </a:r>
          </a:p>
          <a:p>
            <a:pPr lvl="1"/>
            <a:r>
              <a:rPr lang="en-US" dirty="0"/>
              <a:t>24/7 video and audio</a:t>
            </a:r>
          </a:p>
          <a:p>
            <a:r>
              <a:rPr lang="en-US" dirty="0"/>
              <a:t>Video recorders on network</a:t>
            </a:r>
          </a:p>
          <a:p>
            <a:pPr lvl="1"/>
            <a:r>
              <a:rPr lang="en-US" dirty="0"/>
              <a:t>Authenticate using proprietary software</a:t>
            </a:r>
          </a:p>
          <a:p>
            <a:pPr lvl="1"/>
            <a:r>
              <a:rPr lang="en-US" dirty="0"/>
              <a:t>What is security of that niche software?</a:t>
            </a:r>
          </a:p>
          <a:p>
            <a:r>
              <a:rPr lang="en-US" dirty="0"/>
              <a:t>Cameras are on network</a:t>
            </a:r>
          </a:p>
          <a:p>
            <a:pPr lvl="1"/>
            <a:r>
              <a:rPr lang="en-US" dirty="0"/>
              <a:t>Data needs? Access?</a:t>
            </a:r>
          </a:p>
          <a:p>
            <a:r>
              <a:rPr lang="en-US" dirty="0"/>
              <a:t>Privacy concerns</a:t>
            </a:r>
          </a:p>
          <a:p>
            <a:pPr lvl="1"/>
            <a:r>
              <a:rPr lang="en-US" dirty="0"/>
              <a:t>No user interaction needed</a:t>
            </a:r>
          </a:p>
          <a:p>
            <a:pPr lvl="1"/>
            <a:r>
              <a:rPr lang="en-US" dirty="0"/>
              <a:t>Who has access to camera?</a:t>
            </a:r>
          </a:p>
          <a:p>
            <a:pPr lvl="2"/>
            <a:r>
              <a:rPr lang="en-US" dirty="0"/>
              <a:t>Know routine, schedule of comings and goings</a:t>
            </a:r>
          </a:p>
        </p:txBody>
      </p:sp>
    </p:spTree>
    <p:extLst>
      <p:ext uri="{BB962C8B-B14F-4D97-AF65-F5344CB8AC3E}">
        <p14:creationId xmlns:p14="http://schemas.microsoft.com/office/powerpoint/2010/main" val="2406108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purpose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Medical devices</a:t>
            </a:r>
          </a:p>
          <a:p>
            <a:pPr lvl="1"/>
            <a:r>
              <a:rPr lang="en-US" dirty="0"/>
              <a:t>Heart monitors, insulin pumps</a:t>
            </a:r>
          </a:p>
          <a:p>
            <a:pPr lvl="1"/>
            <a:r>
              <a:rPr lang="en-US" dirty="0"/>
              <a:t>Often use older, insecure operating systems</a:t>
            </a:r>
          </a:p>
          <a:p>
            <a:r>
              <a:rPr lang="en-US" dirty="0"/>
              <a:t>Vehicles</a:t>
            </a:r>
          </a:p>
          <a:p>
            <a:pPr lvl="1"/>
            <a:r>
              <a:rPr lang="en-US" dirty="0"/>
              <a:t>Internal network often accessible via mobile networks</a:t>
            </a:r>
          </a:p>
          <a:p>
            <a:pPr lvl="1"/>
            <a:r>
              <a:rPr lang="en-US" dirty="0"/>
              <a:t>Control internal electronics</a:t>
            </a:r>
          </a:p>
          <a:p>
            <a:pPr lvl="1"/>
            <a:r>
              <a:rPr lang="en-US" dirty="0"/>
              <a:t>Disable engine and more</a:t>
            </a:r>
          </a:p>
          <a:p>
            <a:r>
              <a:rPr lang="en-US" dirty="0"/>
              <a:t>Aircraft/UAVs (Unmanned Aerial Vehicle)</a:t>
            </a:r>
          </a:p>
          <a:p>
            <a:pPr lvl="1"/>
            <a:r>
              <a:rPr lang="en-US" dirty="0" err="1"/>
              <a:t>DoS</a:t>
            </a:r>
            <a:r>
              <a:rPr lang="en-US" dirty="0"/>
              <a:t> could damage aircraft and others on the group</a:t>
            </a:r>
          </a:p>
          <a:p>
            <a:pPr lvl="1"/>
            <a:r>
              <a:rPr lang="en-US" dirty="0"/>
              <a:t>GPS/RF Jamming</a:t>
            </a:r>
          </a:p>
        </p:txBody>
      </p:sp>
    </p:spTree>
    <p:extLst>
      <p:ext uri="{BB962C8B-B14F-4D97-AF65-F5344CB8AC3E}">
        <p14:creationId xmlns:p14="http://schemas.microsoft.com/office/powerpoint/2010/main" val="55099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SCADA / 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Supervisory Control and Data Acquisition System (SCADA)</a:t>
            </a:r>
          </a:p>
          <a:p>
            <a:pPr lvl="1"/>
            <a:r>
              <a:rPr lang="en-US" dirty="0"/>
              <a:t>Large-scale, multi-site Industrial Control Systems (ICS)</a:t>
            </a:r>
          </a:p>
          <a:p>
            <a:r>
              <a:rPr lang="en-US" dirty="0"/>
              <a:t>PC manages industrial equipment</a:t>
            </a:r>
          </a:p>
          <a:p>
            <a:pPr lvl="1"/>
            <a:r>
              <a:rPr lang="en-US" dirty="0"/>
              <a:t>Power generation, transmission, refining, manufacturing equipment</a:t>
            </a:r>
          </a:p>
          <a:p>
            <a:r>
              <a:rPr lang="en-US" dirty="0"/>
              <a:t>Distributed control systems</a:t>
            </a:r>
          </a:p>
          <a:p>
            <a:pPr lvl="1"/>
            <a:r>
              <a:rPr lang="en-US" dirty="0"/>
              <a:t>Real-time information</a:t>
            </a:r>
          </a:p>
          <a:p>
            <a:r>
              <a:rPr lang="en-US" dirty="0"/>
              <a:t>Requires extensive segmentation</a:t>
            </a:r>
          </a:p>
          <a:p>
            <a:pPr lvl="1"/>
            <a:r>
              <a:rPr lang="en-US" dirty="0"/>
              <a:t>No access from outside</a:t>
            </a:r>
          </a:p>
          <a:p>
            <a:pPr lvl="1"/>
            <a:r>
              <a:rPr lang="en-US" dirty="0"/>
              <a:t>Sometimes air gapped</a:t>
            </a:r>
          </a:p>
        </p:txBody>
      </p:sp>
    </p:spTree>
    <p:extLst>
      <p:ext uri="{BB962C8B-B14F-4D97-AF65-F5344CB8AC3E}">
        <p14:creationId xmlns:p14="http://schemas.microsoft.com/office/powerpoint/2010/main" val="97254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Smart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Wearables</a:t>
            </a:r>
          </a:p>
          <a:p>
            <a:pPr lvl="1"/>
            <a:r>
              <a:rPr lang="en-US" dirty="0"/>
              <a:t>Smart watches</a:t>
            </a:r>
          </a:p>
          <a:p>
            <a:pPr lvl="1"/>
            <a:r>
              <a:rPr lang="en-US" dirty="0"/>
              <a:t>Health monitors</a:t>
            </a:r>
          </a:p>
          <a:p>
            <a:pPr lvl="1"/>
            <a:r>
              <a:rPr lang="en-US" dirty="0"/>
              <a:t>Track location</a:t>
            </a:r>
          </a:p>
          <a:p>
            <a:r>
              <a:rPr lang="en-US" dirty="0"/>
              <a:t>Data generated</a:t>
            </a:r>
          </a:p>
          <a:p>
            <a:pPr lvl="1"/>
            <a:r>
              <a:rPr lang="en-US" dirty="0"/>
              <a:t>Where is the data housed?</a:t>
            </a:r>
          </a:p>
          <a:p>
            <a:pPr lvl="1"/>
            <a:r>
              <a:rPr lang="en-US" dirty="0"/>
              <a:t>How is it stored?</a:t>
            </a:r>
          </a:p>
          <a:p>
            <a:pPr lvl="1"/>
            <a:r>
              <a:rPr lang="en-US" dirty="0"/>
              <a:t>Who has access?</a:t>
            </a:r>
          </a:p>
          <a:p>
            <a:pPr lvl="1"/>
            <a:r>
              <a:rPr lang="en-US" dirty="0"/>
              <a:t>Legal jurisdiction over data?</a:t>
            </a:r>
          </a:p>
        </p:txBody>
      </p:sp>
    </p:spTree>
    <p:extLst>
      <p:ext uri="{BB962C8B-B14F-4D97-AF65-F5344CB8AC3E}">
        <p14:creationId xmlns:p14="http://schemas.microsoft.com/office/powerpoint/2010/main" val="58648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of Things (</a:t>
            </a:r>
            <a:r>
              <a:rPr lang="en-US" dirty="0" err="1"/>
              <a:t>IoT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Home automation</a:t>
            </a:r>
          </a:p>
          <a:p>
            <a:pPr lvl="1"/>
            <a:r>
              <a:rPr lang="en-US" dirty="0"/>
              <a:t>Video doorbells</a:t>
            </a:r>
          </a:p>
          <a:p>
            <a:pPr lvl="1"/>
            <a:r>
              <a:rPr lang="en-US" dirty="0"/>
              <a:t>Internet-connected garage door openers</a:t>
            </a:r>
          </a:p>
          <a:p>
            <a:pPr lvl="1"/>
            <a:r>
              <a:rPr lang="en-US" dirty="0"/>
              <a:t>Smart thermostats</a:t>
            </a:r>
          </a:p>
          <a:p>
            <a:pPr lvl="1"/>
            <a:r>
              <a:rPr lang="en-US" dirty="0"/>
              <a:t>Knows when you are home (and when you’re gone!)</a:t>
            </a:r>
          </a:p>
          <a:p>
            <a:r>
              <a:rPr lang="en-US" dirty="0"/>
              <a:t>Data generated</a:t>
            </a:r>
          </a:p>
          <a:p>
            <a:pPr lvl="1"/>
            <a:r>
              <a:rPr lang="en-US" dirty="0"/>
              <a:t>Where is the data housed?</a:t>
            </a:r>
          </a:p>
          <a:p>
            <a:pPr lvl="1"/>
            <a:r>
              <a:rPr lang="en-US" dirty="0"/>
              <a:t>How is it stored?</a:t>
            </a:r>
          </a:p>
          <a:p>
            <a:pPr lvl="1"/>
            <a:r>
              <a:rPr lang="en-US" dirty="0"/>
              <a:t>Who has access?</a:t>
            </a:r>
          </a:p>
          <a:p>
            <a:pPr lvl="1"/>
            <a:r>
              <a:rPr lang="en-US" dirty="0"/>
              <a:t>Legal jurisdiction over data?</a:t>
            </a:r>
          </a:p>
        </p:txBody>
      </p:sp>
    </p:spTree>
    <p:extLst>
      <p:ext uri="{BB962C8B-B14F-4D97-AF65-F5344CB8AC3E}">
        <p14:creationId xmlns:p14="http://schemas.microsoft.com/office/powerpoint/2010/main" val="17083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HVAC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Heating, Ventilating, and Air Conditioning</a:t>
            </a:r>
          </a:p>
          <a:p>
            <a:r>
              <a:rPr lang="en-US" dirty="0"/>
              <a:t>Complex science</a:t>
            </a:r>
          </a:p>
          <a:p>
            <a:pPr lvl="1"/>
            <a:r>
              <a:rPr lang="en-US" dirty="0"/>
              <a:t>Not something to DIY</a:t>
            </a:r>
          </a:p>
          <a:p>
            <a:pPr lvl="1"/>
            <a:r>
              <a:rPr lang="en-US" dirty="0"/>
              <a:t>Fire system integration</a:t>
            </a:r>
          </a:p>
          <a:p>
            <a:r>
              <a:rPr lang="en-US" dirty="0"/>
              <a:t>PC manages equipment</a:t>
            </a:r>
          </a:p>
          <a:p>
            <a:pPr lvl="1"/>
            <a:r>
              <a:rPr lang="en-US" dirty="0"/>
              <a:t>Makes cooling and heating decisions for workspaces and data centers</a:t>
            </a:r>
          </a:p>
          <a:p>
            <a:r>
              <a:rPr lang="en-US" dirty="0"/>
              <a:t>Traditionally not built with security in mind</a:t>
            </a:r>
          </a:p>
          <a:p>
            <a:pPr lvl="1"/>
            <a:r>
              <a:rPr lang="en-US" dirty="0"/>
              <a:t>Built for ease of maintenance, not security</a:t>
            </a:r>
          </a:p>
        </p:txBody>
      </p:sp>
    </p:spTree>
    <p:extLst>
      <p:ext uri="{BB962C8B-B14F-4D97-AF65-F5344CB8AC3E}">
        <p14:creationId xmlns:p14="http://schemas.microsoft.com/office/powerpoint/2010/main" val="49021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 manages equipment</a:t>
            </a:r>
          </a:p>
          <a:p>
            <a:r>
              <a:rPr lang="en-US" dirty="0"/>
              <a:t>Traditionally not built with security in mind</a:t>
            </a:r>
          </a:p>
          <a:p>
            <a:pPr lvl="1"/>
            <a:r>
              <a:rPr lang="en-US" dirty="0"/>
              <a:t>Built for ease of maintenance, not security</a:t>
            </a:r>
          </a:p>
          <a:p>
            <a:r>
              <a:rPr lang="en-US" dirty="0"/>
              <a:t>Elevators are not reliable security</a:t>
            </a:r>
          </a:p>
          <a:p>
            <a:pPr lvl="1"/>
            <a:r>
              <a:rPr lang="en-US" dirty="0"/>
              <a:t>Easy to override security rules with “fireman’s key”</a:t>
            </a:r>
          </a:p>
          <a:p>
            <a:pPr lvl="1"/>
            <a:r>
              <a:rPr lang="en-US" dirty="0"/>
              <a:t>Systems are notoriously easy to hack, bypass manually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8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on a Chip (</a:t>
            </a:r>
            <a:r>
              <a:rPr lang="en-US" dirty="0" err="1"/>
              <a:t>SoC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Multiple components running on a single chip</a:t>
            </a:r>
          </a:p>
          <a:p>
            <a:pPr lvl="1"/>
            <a:r>
              <a:rPr lang="en-US" dirty="0"/>
              <a:t>Common with embedded systems</a:t>
            </a:r>
          </a:p>
          <a:p>
            <a:r>
              <a:rPr lang="en-US" dirty="0"/>
              <a:t>Small form-factor</a:t>
            </a:r>
          </a:p>
          <a:p>
            <a:pPr lvl="1"/>
            <a:r>
              <a:rPr lang="en-US" dirty="0"/>
              <a:t>External interface support</a:t>
            </a:r>
          </a:p>
          <a:p>
            <a:pPr lvl="1"/>
            <a:r>
              <a:rPr lang="en-US" dirty="0"/>
              <a:t>Low power consumption</a:t>
            </a:r>
          </a:p>
          <a:p>
            <a:pPr lvl="1"/>
            <a:r>
              <a:rPr lang="en-US" dirty="0"/>
              <a:t>Share memory</a:t>
            </a:r>
          </a:p>
          <a:p>
            <a:r>
              <a:rPr lang="en-US" dirty="0"/>
              <a:t>Security considerations</a:t>
            </a:r>
          </a:p>
          <a:p>
            <a:pPr lvl="1"/>
            <a:r>
              <a:rPr lang="en-US" dirty="0"/>
              <a:t>Difficult to upgrade hardware</a:t>
            </a:r>
          </a:p>
          <a:p>
            <a:pPr lvl="1"/>
            <a:r>
              <a:rPr lang="en-US" dirty="0"/>
              <a:t>Limited off-the-shelf security options</a:t>
            </a:r>
          </a:p>
          <a:p>
            <a:pPr lvl="2"/>
            <a:r>
              <a:rPr lang="en-US" dirty="0"/>
              <a:t>“It is what it is”</a:t>
            </a:r>
          </a:p>
        </p:txBody>
      </p:sp>
    </p:spTree>
    <p:extLst>
      <p:ext uri="{BB962C8B-B14F-4D97-AF65-F5344CB8AC3E}">
        <p14:creationId xmlns:p14="http://schemas.microsoft.com/office/powerpoint/2010/main" val="348508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RTOS (Real Time Operating 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574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Operating system with deterministic processing schedule</a:t>
            </a:r>
          </a:p>
          <a:p>
            <a:pPr lvl="1"/>
            <a:r>
              <a:rPr lang="en-US" dirty="0"/>
              <a:t>No time to wait for other processes</a:t>
            </a:r>
          </a:p>
          <a:p>
            <a:pPr lvl="1"/>
            <a:r>
              <a:rPr lang="en-US" dirty="0"/>
              <a:t>Used in</a:t>
            </a:r>
          </a:p>
          <a:p>
            <a:pPr lvl="2"/>
            <a:r>
              <a:rPr lang="en-US" dirty="0"/>
              <a:t>Industrial equipment</a:t>
            </a:r>
          </a:p>
          <a:p>
            <a:pPr lvl="2"/>
            <a:r>
              <a:rPr lang="en-US" dirty="0"/>
              <a:t>Automobiles</a:t>
            </a:r>
          </a:p>
          <a:p>
            <a:pPr lvl="2"/>
            <a:r>
              <a:rPr lang="en-US" dirty="0"/>
              <a:t>Aviation</a:t>
            </a:r>
          </a:p>
          <a:p>
            <a:pPr lvl="2"/>
            <a:r>
              <a:rPr lang="en-US" dirty="0"/>
              <a:t>Military environments</a:t>
            </a:r>
          </a:p>
          <a:p>
            <a:r>
              <a:rPr lang="en-US" dirty="0"/>
              <a:t>Extremely sensitive to security issues</a:t>
            </a:r>
          </a:p>
          <a:p>
            <a:pPr lvl="1"/>
            <a:r>
              <a:rPr lang="en-US" dirty="0"/>
              <a:t>Non-trivial systems</a:t>
            </a:r>
          </a:p>
          <a:p>
            <a:pPr lvl="1"/>
            <a:r>
              <a:rPr lang="en-US" dirty="0"/>
              <a:t>Always available</a:t>
            </a:r>
          </a:p>
          <a:p>
            <a:pPr lvl="1"/>
            <a:r>
              <a:rPr lang="en-US" dirty="0"/>
              <a:t>Difficult to determine security posture</a:t>
            </a:r>
          </a:p>
        </p:txBody>
      </p:sp>
    </p:spTree>
    <p:extLst>
      <p:ext uri="{BB962C8B-B14F-4D97-AF65-F5344CB8AC3E}">
        <p14:creationId xmlns:p14="http://schemas.microsoft.com/office/powerpoint/2010/main" val="400453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Printers, scanners, and fax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107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All-in-one or multifunction devices</a:t>
            </a:r>
          </a:p>
          <a:p>
            <a:pPr lvl="1"/>
            <a:r>
              <a:rPr lang="en-US" dirty="0"/>
              <a:t>Everything you need in one single device</a:t>
            </a:r>
          </a:p>
          <a:p>
            <a:pPr lvl="1"/>
            <a:r>
              <a:rPr lang="en-US" dirty="0"/>
              <a:t>Plethora of security holes in one single device</a:t>
            </a:r>
          </a:p>
          <a:p>
            <a:r>
              <a:rPr lang="en-US" dirty="0"/>
              <a:t>No longer a simple printer</a:t>
            </a:r>
          </a:p>
          <a:p>
            <a:pPr lvl="1"/>
            <a:r>
              <a:rPr lang="en-US" dirty="0"/>
              <a:t>Sophisticated firmware</a:t>
            </a:r>
          </a:p>
          <a:p>
            <a:r>
              <a:rPr lang="en-US" dirty="0"/>
              <a:t>Some images stored locally</a:t>
            </a:r>
          </a:p>
          <a:p>
            <a:pPr lvl="1"/>
            <a:r>
              <a:rPr lang="en-US" dirty="0"/>
              <a:t>Externally retrievable, security threat</a:t>
            </a:r>
          </a:p>
          <a:p>
            <a:r>
              <a:rPr lang="en-US" dirty="0"/>
              <a:t>Logs are stored on the device</a:t>
            </a:r>
          </a:p>
          <a:p>
            <a:pPr lvl="1"/>
            <a:r>
              <a:rPr lang="en-US" dirty="0"/>
              <a:t>Communication and fax details, security threat</a:t>
            </a:r>
          </a:p>
          <a:p>
            <a:r>
              <a:rPr lang="en-US" dirty="0"/>
              <a:t>Printer dots</a:t>
            </a:r>
          </a:p>
        </p:txBody>
      </p:sp>
    </p:spTree>
    <p:extLst>
      <p:ext uri="{BB962C8B-B14F-4D97-AF65-F5344CB8AC3E}">
        <p14:creationId xmlns:p14="http://schemas.microsoft.com/office/powerpoint/2010/main" val="344083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{F40D4E0B-4722-A240-875F-251D88297842}tf16401378</Template>
  <TotalTime>1944</TotalTime>
  <Words>470</Words>
  <Application>Microsoft Macintosh PowerPoint</Application>
  <PresentationFormat>On-screen Show (4:3)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Circe Light</vt:lpstr>
      <vt:lpstr>MS Shell Dlg 2</vt:lpstr>
      <vt:lpstr>Wingdings</vt:lpstr>
      <vt:lpstr>Wingdings 3</vt:lpstr>
      <vt:lpstr>Madison</vt:lpstr>
      <vt:lpstr>PowerPoint Presentation</vt:lpstr>
      <vt:lpstr>SCADA / ICS</vt:lpstr>
      <vt:lpstr>Smart devices</vt:lpstr>
      <vt:lpstr>Internet of Things (IoT)</vt:lpstr>
      <vt:lpstr>HVAC</vt:lpstr>
      <vt:lpstr>Elevator controls</vt:lpstr>
      <vt:lpstr>System on a Chip (SoC)</vt:lpstr>
      <vt:lpstr>RTOS (Real Time Operating System)</vt:lpstr>
      <vt:lpstr>Printers, scanners, and fax machines</vt:lpstr>
      <vt:lpstr>Camera systems</vt:lpstr>
      <vt:lpstr>Special purpose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66</cp:revision>
  <dcterms:created xsi:type="dcterms:W3CDTF">2019-04-17T19:12:48Z</dcterms:created>
  <dcterms:modified xsi:type="dcterms:W3CDTF">2021-03-02T23:07:31Z</dcterms:modified>
  <cp:category>pptx, curriculum, cyber</cp:category>
</cp:coreProperties>
</file>