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67" r:id="rId2"/>
    <p:sldId id="257" r:id="rId3"/>
    <p:sldId id="268" r:id="rId4"/>
    <p:sldId id="259" r:id="rId5"/>
    <p:sldId id="269" r:id="rId6"/>
    <p:sldId id="262" r:id="rId7"/>
    <p:sldId id="263" r:id="rId8"/>
    <p:sldId id="27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1" autoAdjust="0"/>
    <p:restoredTop sz="95226" autoAdjust="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81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CE52-59E1-436F-8B00-97E0C08AD84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5E4-3E5A-469E-B193-C712E6CD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A78914-CC7A-4B38-92D3-C0A0C0E0EFFD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7670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FE8-608E-4642-BD8F-D39E5BA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16FF-E9D0-4672-8C2A-A3E92AB1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exposure is losing control of data during operations</a:t>
            </a:r>
          </a:p>
          <a:p>
            <a:pPr lvl="1"/>
            <a:r>
              <a:rPr lang="en-US" dirty="0"/>
              <a:t>You must always protect data</a:t>
            </a:r>
          </a:p>
          <a:p>
            <a:r>
              <a:rPr lang="en-US" dirty="0"/>
              <a:t>Data exposure must be limited </a:t>
            </a:r>
          </a:p>
          <a:p>
            <a:pPr lvl="1"/>
            <a:r>
              <a:rPr lang="en-US" dirty="0"/>
              <a:t>Must protect the user’s data!</a:t>
            </a:r>
          </a:p>
          <a:p>
            <a:r>
              <a:rPr lang="en-US" dirty="0"/>
              <a:t>Data must be protected when…</a:t>
            </a:r>
          </a:p>
          <a:p>
            <a:pPr lvl="1"/>
            <a:r>
              <a:rPr lang="en-US" dirty="0"/>
              <a:t>Stored (data at rest)</a:t>
            </a:r>
          </a:p>
          <a:p>
            <a:pPr lvl="1"/>
            <a:r>
              <a:rPr lang="en-US" dirty="0"/>
              <a:t>Being communicated (data in transit)</a:t>
            </a:r>
          </a:p>
          <a:p>
            <a:pPr lvl="1"/>
            <a:r>
              <a:rPr lang="en-US" dirty="0"/>
              <a:t>While being used (data in use)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handle errors in code?</a:t>
            </a:r>
          </a:p>
          <a:p>
            <a:pPr lvl="1"/>
            <a:r>
              <a:rPr lang="en-US" dirty="0"/>
              <a:t>Errors are going to happen, proper error handling involves capturing the log file and reporting it</a:t>
            </a:r>
          </a:p>
          <a:p>
            <a:pPr lvl="2"/>
            <a:r>
              <a:rPr lang="en-US" dirty="0"/>
              <a:t>Then, it can be fixed later</a:t>
            </a:r>
          </a:p>
          <a:p>
            <a:pPr lvl="1"/>
            <a:r>
              <a:rPr lang="en-US" dirty="0"/>
              <a:t>We do not want the errors reported to an attacker</a:t>
            </a:r>
          </a:p>
          <a:p>
            <a:r>
              <a:rPr lang="en-US" dirty="0"/>
              <a:t>Why do we validate inputs?</a:t>
            </a:r>
          </a:p>
          <a:p>
            <a:pPr lvl="1"/>
            <a:r>
              <a:rPr lang="en-US" dirty="0"/>
              <a:t>Validating inputs is making sure what is supposed to be input is being input</a:t>
            </a:r>
          </a:p>
          <a:p>
            <a:pPr lvl="1"/>
            <a:r>
              <a:rPr lang="en-US" dirty="0"/>
              <a:t>This helps stop XSS, XSRF, and other attacks from happening</a:t>
            </a:r>
          </a:p>
          <a:p>
            <a:r>
              <a:rPr lang="en-US" dirty="0"/>
              <a:t>Normalization is the first step of validating inputs</a:t>
            </a:r>
          </a:p>
          <a:p>
            <a:pPr lvl="1"/>
            <a:r>
              <a:rPr lang="en-US" dirty="0"/>
              <a:t>It checks to make sure if the answer looks “normal”</a:t>
            </a:r>
          </a:p>
          <a:p>
            <a:pPr lvl="2"/>
            <a:r>
              <a:rPr lang="en-US" dirty="0"/>
              <a:t>For example, if asking for a first name, “jsmith@gmail.com” would not be normal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835C-124E-41D0-A155-BCFBD44B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FF52-BD8D-435B-A735-0E111451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are defined functions that are stored in a database engine</a:t>
            </a:r>
          </a:p>
          <a:p>
            <a:pPr lvl="1"/>
            <a:r>
              <a:rPr lang="en-US" dirty="0"/>
              <a:t>These procedures can be used with input validation</a:t>
            </a:r>
          </a:p>
          <a:p>
            <a:r>
              <a:rPr lang="en-US" dirty="0"/>
              <a:t>They do not alter the database</a:t>
            </a:r>
          </a:p>
          <a:p>
            <a:pPr lvl="1"/>
            <a:r>
              <a:rPr lang="en-US" dirty="0"/>
              <a:t>They just get the information from the database</a:t>
            </a:r>
          </a:p>
          <a:p>
            <a:r>
              <a:rPr lang="en-US" dirty="0"/>
              <a:t>Really secure databases will only used stored procedures and not allow other methods of getting data</a:t>
            </a:r>
          </a:p>
        </p:txBody>
      </p:sp>
    </p:spTree>
    <p:extLst>
      <p:ext uri="{BB962C8B-B14F-4D97-AF65-F5344CB8AC3E}">
        <p14:creationId xmlns:p14="http://schemas.microsoft.com/office/powerpoint/2010/main" val="23647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8AF-34D4-43FC-949B-A5138955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 and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37F9-B211-48F7-AED5-D43C2484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signing is making sure an application hasn’t been tampered with</a:t>
            </a:r>
          </a:p>
          <a:p>
            <a:pPr lvl="1"/>
            <a:r>
              <a:rPr lang="en-US" dirty="0"/>
              <a:t>A signature has been added to the code</a:t>
            </a:r>
          </a:p>
          <a:p>
            <a:pPr lvl="1"/>
            <a:r>
              <a:rPr lang="en-US" dirty="0"/>
              <a:t>A user can verify the code</a:t>
            </a:r>
          </a:p>
          <a:p>
            <a:pPr lvl="1"/>
            <a:r>
              <a:rPr lang="en-US" dirty="0"/>
              <a:t>Relies upon PKI Infrastructure</a:t>
            </a:r>
          </a:p>
          <a:p>
            <a:r>
              <a:rPr lang="en-US" dirty="0"/>
              <a:t>Encryption can hide source code from attackers</a:t>
            </a:r>
          </a:p>
          <a:p>
            <a:pPr lvl="1"/>
            <a:r>
              <a:rPr lang="en-US" dirty="0"/>
              <a:t>Never let the public see the source code</a:t>
            </a:r>
          </a:p>
          <a:p>
            <a:pPr lvl="1"/>
            <a:r>
              <a:rPr lang="en-US" dirty="0"/>
              <a:t>Always encrypt when sending data over a network too</a:t>
            </a:r>
          </a:p>
        </p:txBody>
      </p:sp>
    </p:spTree>
    <p:extLst>
      <p:ext uri="{BB962C8B-B14F-4D97-AF65-F5344CB8AC3E}">
        <p14:creationId xmlns:p14="http://schemas.microsoft.com/office/powerpoint/2010/main" val="3075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D5E3-691B-483C-BF6E-D9A43E7D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Obfuscation/Camouflage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6D1F-DF19-499E-A8EC-6277968D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Obfuscation is making something super easy and making it very hard to understand</a:t>
            </a:r>
          </a:p>
          <a:p>
            <a:pPr lvl="1"/>
            <a:r>
              <a:rPr lang="en-US" dirty="0"/>
              <a:t>Developers will take very simple code and make it very unreadable</a:t>
            </a:r>
          </a:p>
          <a:p>
            <a:pPr lvl="2"/>
            <a:r>
              <a:rPr lang="en-US" dirty="0"/>
              <a:t>Developers will keep the simple code, and give the users the hard to read code</a:t>
            </a:r>
          </a:p>
          <a:p>
            <a:pPr lvl="2"/>
            <a:r>
              <a:rPr lang="en-US" dirty="0"/>
              <a:t>Does not change what the code does, just makes it harder to follow</a:t>
            </a:r>
          </a:p>
          <a:p>
            <a:pPr lvl="1"/>
            <a:r>
              <a:rPr lang="en-US" dirty="0"/>
              <a:t>This makes finding security holes much harder</a:t>
            </a:r>
          </a:p>
          <a:p>
            <a:pPr lvl="2"/>
            <a:r>
              <a:rPr lang="en-US" dirty="0"/>
              <a:t>Attackers have to figure out what is happening</a:t>
            </a:r>
          </a:p>
          <a:p>
            <a:pPr lvl="2"/>
            <a:r>
              <a:rPr lang="en-US" dirty="0"/>
              <a:t>Takes them more time, doesn’t make it impossible, just more time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1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1ECF-B4FA-411F-B44A-89363714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Reuse/Dead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F8CB-3A5C-4113-AD2D-6F4666C1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reuse is using old code to help in the making of new applications</a:t>
            </a:r>
          </a:p>
          <a:p>
            <a:pPr lvl="1"/>
            <a:r>
              <a:rPr lang="en-US" dirty="0"/>
              <a:t>This is as simple as copy and pasting</a:t>
            </a:r>
          </a:p>
          <a:p>
            <a:pPr lvl="1"/>
            <a:r>
              <a:rPr lang="en-US" dirty="0"/>
              <a:t>Saves the developers a lot of time</a:t>
            </a:r>
          </a:p>
          <a:p>
            <a:pPr lvl="1"/>
            <a:r>
              <a:rPr lang="en-US" dirty="0"/>
              <a:t>If that old code has vulnerabilities, it will also be in the new code</a:t>
            </a:r>
          </a:p>
          <a:p>
            <a:pPr lvl="2"/>
            <a:r>
              <a:rPr lang="en-US" dirty="0"/>
              <a:t>Creates a ripple effect</a:t>
            </a:r>
          </a:p>
          <a:p>
            <a:r>
              <a:rPr lang="en-US" dirty="0"/>
              <a:t>Dead code may or may not be used</a:t>
            </a:r>
          </a:p>
          <a:p>
            <a:pPr lvl="1"/>
            <a:r>
              <a:rPr lang="en-US" dirty="0"/>
              <a:t>But what it produces is useless to the rest of the code</a:t>
            </a:r>
          </a:p>
          <a:p>
            <a:pPr lvl="1"/>
            <a:r>
              <a:rPr lang="en-US" dirty="0"/>
              <a:t>Need to eliminate if possible</a:t>
            </a:r>
          </a:p>
          <a:p>
            <a:pPr lvl="2"/>
            <a:r>
              <a:rPr lang="en-US" dirty="0"/>
              <a:t>There are compiler options that check for dead code</a:t>
            </a:r>
          </a:p>
        </p:txBody>
      </p:sp>
    </p:spTree>
    <p:extLst>
      <p:ext uri="{BB962C8B-B14F-4D97-AF65-F5344CB8AC3E}">
        <p14:creationId xmlns:p14="http://schemas.microsoft.com/office/powerpoint/2010/main" val="3112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4A53-6E37-46F1-A548-488421B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98" y="693609"/>
            <a:ext cx="8283101" cy="775268"/>
          </a:xfrm>
        </p:spPr>
        <p:txBody>
          <a:bodyPr>
            <a:noAutofit/>
          </a:bodyPr>
          <a:lstStyle/>
          <a:p>
            <a:r>
              <a:rPr lang="en-US" dirty="0"/>
              <a:t>Server-side vs. Client-side execution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E7FF-6CB2-45B9-8022-E4708243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98" y="1745501"/>
            <a:ext cx="8283101" cy="4145741"/>
          </a:xfrm>
        </p:spPr>
        <p:txBody>
          <a:bodyPr>
            <a:normAutofit/>
          </a:bodyPr>
          <a:lstStyle/>
          <a:p>
            <a:r>
              <a:rPr lang="en-US" dirty="0"/>
              <a:t>Server-side validation is checking for errors on the server</a:t>
            </a:r>
          </a:p>
          <a:p>
            <a:pPr lvl="1"/>
            <a:r>
              <a:rPr lang="en-US" dirty="0"/>
              <a:t>This helps protect against malicious users</a:t>
            </a:r>
          </a:p>
          <a:p>
            <a:pPr lvl="2"/>
            <a:r>
              <a:rPr lang="en-US" dirty="0"/>
              <a:t>Malicious users could be trying to use a different interface</a:t>
            </a:r>
          </a:p>
          <a:p>
            <a:r>
              <a:rPr lang="en-US" dirty="0"/>
              <a:t>Client-side validation checks for errors on the client’s app</a:t>
            </a:r>
          </a:p>
          <a:p>
            <a:pPr lvl="1"/>
            <a:r>
              <a:rPr lang="en-US" dirty="0"/>
              <a:t>This can be faster for users</a:t>
            </a:r>
          </a:p>
          <a:p>
            <a:r>
              <a:rPr lang="en-US" dirty="0"/>
              <a:t>Can use both</a:t>
            </a:r>
          </a:p>
          <a:p>
            <a:pPr lvl="1"/>
            <a:r>
              <a:rPr lang="en-US" dirty="0"/>
              <a:t>A little more secure with server-side</a:t>
            </a:r>
          </a:p>
          <a:p>
            <a:pPr lvl="2"/>
            <a:r>
              <a:rPr lang="en-US" dirty="0"/>
              <a:t>Use more server-side validations than client-side</a:t>
            </a:r>
          </a:p>
        </p:txBody>
      </p:sp>
    </p:spTree>
    <p:extLst>
      <p:ext uri="{BB962C8B-B14F-4D97-AF65-F5344CB8AC3E}">
        <p14:creationId xmlns:p14="http://schemas.microsoft.com/office/powerpoint/2010/main" val="24702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3B55-8131-4A5F-8E18-AF393F9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72DB-CE33-4E23-A0F6-18ADF2FC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developer, you must be mindful of how memory is used</a:t>
            </a:r>
          </a:p>
          <a:p>
            <a:pPr lvl="1"/>
            <a:r>
              <a:rPr lang="en-US" dirty="0"/>
              <a:t>Many opportunities to build vulnerable code</a:t>
            </a:r>
          </a:p>
          <a:p>
            <a:r>
              <a:rPr lang="en-US" dirty="0"/>
              <a:t>Bad memory management can lead to leaks</a:t>
            </a:r>
          </a:p>
          <a:p>
            <a:pPr lvl="1"/>
            <a:r>
              <a:rPr lang="en-US" dirty="0"/>
              <a:t>These leaks spread over time</a:t>
            </a:r>
          </a:p>
          <a:p>
            <a:pPr lvl="1"/>
            <a:r>
              <a:rPr lang="en-US" dirty="0"/>
              <a:t>Become a security risk</a:t>
            </a:r>
          </a:p>
        </p:txBody>
      </p:sp>
    </p:spTree>
    <p:extLst>
      <p:ext uri="{BB962C8B-B14F-4D97-AF65-F5344CB8AC3E}">
        <p14:creationId xmlns:p14="http://schemas.microsoft.com/office/powerpoint/2010/main" val="724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8A2C-B71C-4B99-B1C3-F5A274F6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55427" cy="1325563"/>
          </a:xfrm>
        </p:spPr>
        <p:txBody>
          <a:bodyPr/>
          <a:lstStyle/>
          <a:p>
            <a:r>
              <a:rPr lang="en-US" dirty="0"/>
              <a:t>Third-Party Libraries and SDKs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4DF1-E371-4F22-8DA4-CEE1144C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Third-party libraries and software development kits (SDK) can help programmers</a:t>
            </a:r>
          </a:p>
          <a:p>
            <a:pPr lvl="1"/>
            <a:r>
              <a:rPr lang="en-US" dirty="0"/>
              <a:t>Save a lot of time</a:t>
            </a:r>
          </a:p>
          <a:p>
            <a:pPr lvl="1"/>
            <a:r>
              <a:rPr lang="en-US" dirty="0"/>
              <a:t>Increase the functionality of a language </a:t>
            </a:r>
          </a:p>
          <a:p>
            <a:r>
              <a:rPr lang="en-US" dirty="0"/>
              <a:t>These are also huge security risk</a:t>
            </a:r>
          </a:p>
          <a:p>
            <a:pPr lvl="1"/>
            <a:r>
              <a:rPr lang="en-US" dirty="0"/>
              <a:t>Who is writing the code?</a:t>
            </a:r>
          </a:p>
          <a:p>
            <a:pPr lvl="1"/>
            <a:r>
              <a:rPr lang="en-US" dirty="0"/>
              <a:t>Could be very secure, could not be!</a:t>
            </a:r>
          </a:p>
          <a:p>
            <a:pPr lvl="1"/>
            <a:r>
              <a:rPr lang="en-US" dirty="0"/>
              <a:t>Always test the code before using it</a:t>
            </a:r>
          </a:p>
        </p:txBody>
      </p:sp>
    </p:spTree>
    <p:extLst>
      <p:ext uri="{BB962C8B-B14F-4D97-AF65-F5344CB8AC3E}">
        <p14:creationId xmlns:p14="http://schemas.microsoft.com/office/powerpoint/2010/main" val="297407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1966</TotalTime>
  <Words>609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Input Validation</vt:lpstr>
      <vt:lpstr>Stored Procedures</vt:lpstr>
      <vt:lpstr>Code Signing and Encryption</vt:lpstr>
      <vt:lpstr>Obfuscation/Camouflage</vt:lpstr>
      <vt:lpstr>Code Reuse/Dead Code</vt:lpstr>
      <vt:lpstr>Server-side vs. Client-side execution and validation</vt:lpstr>
      <vt:lpstr>Memory Management</vt:lpstr>
      <vt:lpstr>Third-Party Libraries and SDKs</vt:lpstr>
      <vt:lpstr>Data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2021-03-02T23:09:51Z</dcterms:modified>
  <cp:category>pptx, curriculum, cyber</cp:category>
</cp:coreProperties>
</file>