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handoutMasterIdLst>
    <p:handoutMasterId r:id="rId7"/>
  </p:handoutMasterIdLst>
  <p:sldIdLst>
    <p:sldId id="269" r:id="rId2"/>
    <p:sldId id="266" r:id="rId3"/>
    <p:sldId id="267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71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19575D-B224-4D14-B4F7-11F822E091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B28A9-585F-4DCC-99CA-4615FB6595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FED0F-CDB1-4989-ABF9-2827F4BF4D57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D41AD-6802-4DF4-93C7-96576B771A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3996D-7167-420C-8AAA-08BD968E86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29C4C-6C90-428B-A24C-DC33B354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12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72B9-5107-4665-96DF-C377EC6FA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01788E2-2F5B-4143-85A1-24C3D5251C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8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72B9-5107-4665-96DF-C377EC6FA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8E2-2F5B-4143-85A1-24C3D525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72B9-5107-4665-96DF-C377EC6FA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8E2-2F5B-4143-85A1-24C3D525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0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318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72B9-5107-4665-96DF-C377EC6FA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8E2-2F5B-4143-85A1-24C3D5251C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72B9-5107-4665-96DF-C377EC6FA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8E2-2F5B-4143-85A1-24C3D5251CD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1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72B9-5107-4665-96DF-C377EC6FA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8E2-2F5B-4143-85A1-24C3D5251C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0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72B9-5107-4665-96DF-C377EC6FA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8E2-2F5B-4143-85A1-24C3D525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7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72B9-5107-4665-96DF-C377EC6FA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8E2-2F5B-4143-85A1-24C3D525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6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72B9-5107-4665-96DF-C377EC6FA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8E2-2F5B-4143-85A1-24C3D525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8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72B9-5107-4665-96DF-C377EC6FA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8E2-2F5B-4143-85A1-24C3D525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72B9-5107-4665-96DF-C377EC6FA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8E2-2F5B-4143-85A1-24C3D525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522627-EB4D-4FD8-9DF1-FF5152C32204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9207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12331"/>
          </a:xfrm>
        </p:spPr>
        <p:txBody>
          <a:bodyPr>
            <a:normAutofit/>
          </a:bodyPr>
          <a:lstStyle/>
          <a:p>
            <a:r>
              <a:rPr lang="en-US" dirty="0"/>
              <a:t>Virtualization is when a computer/system has more than one operating system</a:t>
            </a:r>
          </a:p>
          <a:p>
            <a:pPr lvl="1"/>
            <a:r>
              <a:rPr lang="en-US" dirty="0"/>
              <a:t>They can be running/operating at the same time</a:t>
            </a:r>
          </a:p>
          <a:p>
            <a:pPr lvl="1"/>
            <a:r>
              <a:rPr lang="en-US" dirty="0"/>
              <a:t>Only 1 physical computer</a:t>
            </a:r>
          </a:p>
          <a:p>
            <a:r>
              <a:rPr lang="en-US" dirty="0"/>
              <a:t>This is done by the help of a hypervisor</a:t>
            </a:r>
          </a:p>
          <a:p>
            <a:pPr lvl="1"/>
            <a:r>
              <a:rPr lang="en-US" dirty="0"/>
              <a:t>The hypervisor controls the I/O and manages the memory</a:t>
            </a:r>
          </a:p>
          <a:p>
            <a:r>
              <a:rPr lang="en-US" dirty="0"/>
              <a:t>Two ways to have a hypervisor</a:t>
            </a:r>
          </a:p>
          <a:p>
            <a:pPr lvl="1"/>
            <a:r>
              <a:rPr lang="en-US" dirty="0"/>
              <a:t>Hardware - Built-in hypervisor</a:t>
            </a:r>
          </a:p>
          <a:p>
            <a:pPr lvl="1"/>
            <a:r>
              <a:rPr lang="en-US" dirty="0"/>
              <a:t>Software - Application needed</a:t>
            </a:r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Hypervisor is the VM (virtual machine) manager</a:t>
            </a:r>
          </a:p>
          <a:p>
            <a:pPr lvl="1"/>
            <a:r>
              <a:rPr lang="en-US" dirty="0"/>
              <a:t>Allows multiple operating systems </a:t>
            </a:r>
          </a:p>
          <a:p>
            <a:pPr lvl="2"/>
            <a:r>
              <a:rPr lang="en-US" dirty="0"/>
              <a:t>On a single physical computer</a:t>
            </a:r>
          </a:p>
          <a:p>
            <a:r>
              <a:rPr lang="en-US" dirty="0"/>
              <a:t>Types of hypervisors</a:t>
            </a:r>
          </a:p>
          <a:p>
            <a:pPr lvl="1"/>
            <a:r>
              <a:rPr lang="en-US" dirty="0"/>
              <a:t>Type I</a:t>
            </a:r>
          </a:p>
          <a:p>
            <a:pPr lvl="2"/>
            <a:r>
              <a:rPr lang="en-US" dirty="0"/>
              <a:t>Embedded in the hardware (runs on the hardware)</a:t>
            </a:r>
          </a:p>
          <a:p>
            <a:pPr lvl="2"/>
            <a:r>
              <a:rPr lang="en-US" dirty="0"/>
              <a:t>Runs without the help of an OS</a:t>
            </a:r>
          </a:p>
          <a:p>
            <a:pPr lvl="1"/>
            <a:r>
              <a:rPr lang="en-US" dirty="0"/>
              <a:t>Type II</a:t>
            </a:r>
          </a:p>
          <a:p>
            <a:pPr lvl="2"/>
            <a:r>
              <a:rPr lang="en-US" dirty="0"/>
              <a:t>Runs on top of an operating system (the host)</a:t>
            </a:r>
          </a:p>
          <a:p>
            <a:pPr lvl="1"/>
            <a:r>
              <a:rPr lang="en-US" dirty="0"/>
              <a:t>Application Cells/Containers</a:t>
            </a:r>
          </a:p>
          <a:p>
            <a:pPr lvl="2"/>
            <a:r>
              <a:rPr lang="en-US" dirty="0"/>
              <a:t>Runs in an application (contained within the application)</a:t>
            </a:r>
          </a:p>
          <a:p>
            <a:pPr lvl="2"/>
            <a:r>
              <a:rPr lang="en-US" dirty="0"/>
              <a:t>Only need the tools required to run the application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0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07418" y="1854111"/>
            <a:ext cx="2107932" cy="3378468"/>
            <a:chOff x="6408822" y="1617045"/>
            <a:chExt cx="2107932" cy="3378468"/>
          </a:xfrm>
        </p:grpSpPr>
        <p:sp>
          <p:nvSpPr>
            <p:cNvPr id="9" name="Rectangle 8"/>
            <p:cNvSpPr/>
            <p:nvPr/>
          </p:nvSpPr>
          <p:spPr>
            <a:xfrm>
              <a:off x="6408822" y="1617045"/>
              <a:ext cx="2107932" cy="11213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w Cen MT" panose="020B0602020104020603" pitchFamily="34" charset="0"/>
                </a:rPr>
                <a:t>Container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8822" y="3859731"/>
              <a:ext cx="2107932" cy="1135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w Cen MT" panose="020B0602020104020603" pitchFamily="34" charset="0"/>
                </a:rPr>
                <a:t>Operating</a:t>
              </a:r>
              <a:br>
                <a:rPr lang="en-US" b="1" dirty="0">
                  <a:solidFill>
                    <a:schemeClr val="tx1"/>
                  </a:solidFill>
                  <a:latin typeface="Tw Cen MT" panose="020B0602020104020603" pitchFamily="34" charset="0"/>
                </a:rPr>
              </a:br>
              <a:r>
                <a:rPr lang="en-US" b="1" dirty="0">
                  <a:solidFill>
                    <a:schemeClr val="tx1"/>
                  </a:solidFill>
                  <a:latin typeface="Tw Cen MT" panose="020B0602020104020603" pitchFamily="34" charset="0"/>
                </a:rPr>
                <a:t>System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8822" y="2745607"/>
              <a:ext cx="2107932" cy="11213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w Cen MT" panose="020B0602020104020603" pitchFamily="34" charset="0"/>
                </a:rPr>
                <a:t>Container</a:t>
              </a:r>
              <a:br>
                <a:rPr lang="en-US" b="1" dirty="0">
                  <a:solidFill>
                    <a:schemeClr val="tx1"/>
                  </a:solidFill>
                  <a:latin typeface="Tw Cen MT" panose="020B0602020104020603" pitchFamily="34" charset="0"/>
                </a:rPr>
              </a:br>
              <a:r>
                <a:rPr lang="en-US" b="1" dirty="0">
                  <a:solidFill>
                    <a:schemeClr val="tx1"/>
                  </a:solidFill>
                  <a:latin typeface="Tw Cen MT" panose="020B0602020104020603" pitchFamily="34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Hypervisors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26369" y="1854111"/>
            <a:ext cx="2107932" cy="33784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w Cen MT" panose="020B0602020104020603" pitchFamily="34" charset="0"/>
              </a:rPr>
              <a:t>Hypervisor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16894" y="1854110"/>
            <a:ext cx="2107932" cy="3385688"/>
            <a:chOff x="3550119" y="1617044"/>
            <a:chExt cx="2107932" cy="3385688"/>
          </a:xfrm>
        </p:grpSpPr>
        <p:sp>
          <p:nvSpPr>
            <p:cNvPr id="7" name="Rectangle 6"/>
            <p:cNvSpPr/>
            <p:nvPr/>
          </p:nvSpPr>
          <p:spPr>
            <a:xfrm>
              <a:off x="3550119" y="1617044"/>
              <a:ext cx="2107932" cy="22499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w Cen MT" panose="020B0602020104020603" pitchFamily="34" charset="0"/>
                </a:rPr>
                <a:t>Hypervisor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50119" y="3866950"/>
              <a:ext cx="2107932" cy="1135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w Cen MT" panose="020B0602020104020603" pitchFamily="34" charset="0"/>
                </a:rPr>
                <a:t>Operating</a:t>
              </a:r>
              <a:br>
                <a:rPr lang="en-US" b="1" dirty="0">
                  <a:solidFill>
                    <a:schemeClr val="tx1"/>
                  </a:solidFill>
                  <a:latin typeface="Tw Cen MT" panose="020B0602020104020603" pitchFamily="34" charset="0"/>
                </a:rPr>
              </a:br>
              <a:r>
                <a:rPr lang="en-US" b="1" dirty="0">
                  <a:solidFill>
                    <a:schemeClr val="tx1"/>
                  </a:solidFill>
                  <a:latin typeface="Tw Cen MT" panose="020B0602020104020603" pitchFamily="34" charset="0"/>
                </a:rPr>
                <a:t>System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6369" y="5306008"/>
            <a:ext cx="210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6894" y="5306008"/>
            <a:ext cx="210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II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7419" y="5306008"/>
            <a:ext cx="210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3652234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1934</TotalTime>
  <Words>160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Circe Light</vt:lpstr>
      <vt:lpstr>MS Shell Dlg 2</vt:lpstr>
      <vt:lpstr>Tw Cen MT</vt:lpstr>
      <vt:lpstr>Wingdings</vt:lpstr>
      <vt:lpstr>Wingdings 3</vt:lpstr>
      <vt:lpstr>Madison</vt:lpstr>
      <vt:lpstr>PowerPoint Presentation</vt:lpstr>
      <vt:lpstr>Virtualization</vt:lpstr>
      <vt:lpstr>Hypervisor</vt:lpstr>
      <vt:lpstr>Types of Hypervisors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63</cp:revision>
  <dcterms:created xsi:type="dcterms:W3CDTF">2019-04-17T19:12:48Z</dcterms:created>
  <dcterms:modified xsi:type="dcterms:W3CDTF">2021-03-04T16:25:14Z</dcterms:modified>
  <cp:category>pptx, curriculum, cyber</cp:category>
</cp:coreProperties>
</file>