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71" r:id="rId2"/>
    <p:sldId id="266" r:id="rId3"/>
    <p:sldId id="272" r:id="rId4"/>
    <p:sldId id="270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63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6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9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0386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4ABC-6564-4226-861C-67A9E0505D0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CC45-4DFC-44E2-B12B-32BBE13C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2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2CF74B-84C5-46F0-B2B7-DA7392114778}"/>
              </a:ext>
            </a:extLst>
          </p:cNvPr>
          <p:cNvSpPr/>
          <p:nvPr/>
        </p:nvSpPr>
        <p:spPr>
          <a:xfrm>
            <a:off x="532661" y="2443420"/>
            <a:ext cx="6999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Redundancy, Fault Tolerance, and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90186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the jobs across a server</a:t>
            </a:r>
          </a:p>
          <a:p>
            <a:pPr lvl="1"/>
            <a:r>
              <a:rPr lang="en-US" dirty="0"/>
              <a:t>Distribution allocation determines assignments for jobs across servers</a:t>
            </a:r>
          </a:p>
          <a:p>
            <a:r>
              <a:rPr lang="en-US" dirty="0"/>
              <a:t>Helps with securing data</a:t>
            </a:r>
          </a:p>
          <a:p>
            <a:pPr lvl="1"/>
            <a:r>
              <a:rPr lang="en-US" dirty="0"/>
              <a:t>All data is allocated on many servers</a:t>
            </a:r>
          </a:p>
          <a:p>
            <a:pPr lvl="1"/>
            <a:r>
              <a:rPr lang="en-US" dirty="0"/>
              <a:t>This doesn’t keep all data in one place</a:t>
            </a:r>
          </a:p>
          <a:p>
            <a:pPr lvl="2"/>
            <a:r>
              <a:rPr lang="en-US" dirty="0"/>
              <a:t>Why would this help keep data more secure?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EFBA-F6F5-480F-B729-72D57967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Redundancy and 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8CDA-9DCE-4094-AA39-ABF1D8E0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10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Redundancy is when multiple elements performing the same function</a:t>
            </a:r>
          </a:p>
          <a:p>
            <a:pPr lvl="1"/>
            <a:r>
              <a:rPr lang="en-US" dirty="0"/>
              <a:t>All independent of one another</a:t>
            </a:r>
          </a:p>
          <a:p>
            <a:pPr lvl="1"/>
            <a:r>
              <a:rPr lang="en-US" dirty="0"/>
              <a:t>If one fails, everything is backed up on the other</a:t>
            </a:r>
          </a:p>
          <a:p>
            <a:pPr lvl="2"/>
            <a:r>
              <a:rPr lang="en-US" dirty="0"/>
              <a:t>Why is this more secure?</a:t>
            </a:r>
          </a:p>
          <a:p>
            <a:pPr lvl="2"/>
            <a:r>
              <a:rPr lang="en-US" dirty="0"/>
              <a:t>Why would less things be “lost” with this process?</a:t>
            </a:r>
          </a:p>
          <a:p>
            <a:r>
              <a:rPr lang="en-US" dirty="0"/>
              <a:t>Fault Tolerance is mirroring two operations</a:t>
            </a:r>
          </a:p>
          <a:p>
            <a:pPr lvl="1"/>
            <a:r>
              <a:rPr lang="en-US" dirty="0"/>
              <a:t>Similar to redundancy</a:t>
            </a:r>
          </a:p>
          <a:p>
            <a:pPr lvl="1"/>
            <a:r>
              <a:rPr lang="en-US" dirty="0"/>
              <a:t>If one fails, the other mirror doesn’t lose the data</a:t>
            </a:r>
          </a:p>
          <a:p>
            <a:r>
              <a:rPr lang="en-US" dirty="0"/>
              <a:t>Both of these help prevent system failures and downtime</a:t>
            </a:r>
          </a:p>
        </p:txBody>
      </p:sp>
    </p:spTree>
    <p:extLst>
      <p:ext uri="{BB962C8B-B14F-4D97-AF65-F5344CB8AC3E}">
        <p14:creationId xmlns:p14="http://schemas.microsoft.com/office/powerpoint/2010/main" val="214882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is the ability to maintain operations even with a disruption</a:t>
            </a:r>
          </a:p>
          <a:p>
            <a:pPr lvl="1"/>
            <a:r>
              <a:rPr lang="en-US" dirty="0"/>
              <a:t>System is always on and operating</a:t>
            </a:r>
          </a:p>
          <a:p>
            <a:r>
              <a:rPr lang="en-US" dirty="0"/>
              <a:t>Downtime is costly</a:t>
            </a:r>
          </a:p>
          <a:p>
            <a:pPr lvl="1"/>
            <a:r>
              <a:rPr lang="en-US" dirty="0"/>
              <a:t>How much downtime can a company have in one year?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849695"/>
              </p:ext>
            </p:extLst>
          </p:nvPr>
        </p:nvGraphicFramePr>
        <p:xfrm>
          <a:off x="712303" y="2566384"/>
          <a:ext cx="8281987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RAID Level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w Cen MT" panose="020B0602020104020603" pitchFamily="34" charset="0"/>
                        </a:rPr>
                        <a:t>Details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3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Striping without parity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Splits data between different disks</a:t>
                      </a:r>
                    </a:p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Faster, but fatal if one disk fails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Mirroring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Copies data onto two different disks</a:t>
                      </a:r>
                    </a:p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Slower but not fatal if a disk fails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Striping with parity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w Cen MT" panose="020B0602020104020603" pitchFamily="34" charset="0"/>
                        </a:rPr>
                        <a:t>Split among disks but fault tolerant</a:t>
                      </a:r>
                      <a:br>
                        <a:rPr lang="en-US" sz="1600" dirty="0">
                          <a:latin typeface="Tw Cen MT" panose="020B0602020104020603" pitchFamily="34" charset="0"/>
                        </a:rPr>
                      </a:br>
                      <a:r>
                        <a:rPr lang="en-US" sz="1600" dirty="0">
                          <a:latin typeface="Tw Cen MT" panose="020B0602020104020603" pitchFamily="34" charset="0"/>
                        </a:rPr>
                        <a:t>Faster, but also eliminates faults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26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w Cen MT" panose="020B0602020104020603" pitchFamily="34" charset="0"/>
                        </a:rPr>
                        <a:t>RAID 0+1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w Cen MT" panose="020B0602020104020603" pitchFamily="34" charset="0"/>
                        </a:rPr>
                        <a:t>RAID 1+0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w Cen MT" panose="020B0602020104020603" pitchFamily="34" charset="0"/>
                        </a:rPr>
                        <a:t>RAID 5+1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w Cen MT" panose="020B06020201040206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w Cen MT" panose="020B0602020104020603" pitchFamily="34" charset="0"/>
                        </a:rPr>
                        <a:t>Multiple RAID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w Cen MT" panose="020B0602020104020603" pitchFamily="34" charset="0"/>
                        </a:rPr>
                        <a:t>Combine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w Cen MT" panose="020B0602020104020603" pitchFamily="34" charset="0"/>
                        </a:rPr>
                        <a:t> RAID methods to increase redundancy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1E508B-4B5E-48E9-A17F-4AAF5F076A2F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686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461963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6889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033463" indent="-238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RAID (Redundant Array of Individual Disks) is taking data from a single disk and spreading to multiple disks.</a:t>
            </a:r>
          </a:p>
        </p:txBody>
      </p:sp>
    </p:spTree>
    <p:extLst>
      <p:ext uri="{BB962C8B-B14F-4D97-AF65-F5344CB8AC3E}">
        <p14:creationId xmlns:p14="http://schemas.microsoft.com/office/powerpoint/2010/main" val="380543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{3882F077-54C0-DA44-A343-A89C66818A05}tf10001122</Template>
  <TotalTime>1970</TotalTime>
  <Words>254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Circe Light</vt:lpstr>
      <vt:lpstr>Tw Cen MT</vt:lpstr>
      <vt:lpstr>Wingdings</vt:lpstr>
      <vt:lpstr>Circuit</vt:lpstr>
      <vt:lpstr>PowerPoint Presentation</vt:lpstr>
      <vt:lpstr>Distributive Allocation</vt:lpstr>
      <vt:lpstr>Redundancy and Fault Tolerance</vt:lpstr>
      <vt:lpstr>High Availability</vt:lpstr>
      <vt:lpstr>RAID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2021-03-04T16:27:04Z</dcterms:modified>
  <cp:category>pptx, curriculum, cyber</cp:category>
</cp:coreProperties>
</file>