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4"/>
  </p:notesMasterIdLst>
  <p:sldIdLst>
    <p:sldId id="287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3B0D5675-5C27-4C7D-857E-3400710E901F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4D0F0AE1-8A05-4007-B2AD-DD65C114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9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4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4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9325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08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18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2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5675-5C27-4C7D-857E-3400710E901F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0AE1-8A05-4007-B2AD-DD65C114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3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5675-5C27-4C7D-857E-3400710E901F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0AE1-8A05-4007-B2AD-DD65C114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68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7263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3B0D5675-5C27-4C7D-857E-3400710E901F}" type="datetimeFigureOut">
              <a:rPr lang="en-US" smtClean="0"/>
              <a:t>3/4/21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4D0F0AE1-8A05-4007-B2AD-DD65C114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7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5675-5C27-4C7D-857E-3400710E901F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0AE1-8A05-4007-B2AD-DD65C114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8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5675-5C27-4C7D-857E-3400710E901F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0AE1-8A05-4007-B2AD-DD65C114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7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5675-5C27-4C7D-857E-3400710E901F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0AE1-8A05-4007-B2AD-DD65C114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6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5675-5C27-4C7D-857E-3400710E901F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0AE1-8A05-4007-B2AD-DD65C114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8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5675-5C27-4C7D-857E-3400710E901F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0AE1-8A05-4007-B2AD-DD65C114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3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5675-5C27-4C7D-857E-3400710E901F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0AE1-8A05-4007-B2AD-DD65C114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5675-5C27-4C7D-857E-3400710E901F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0AE1-8A05-4007-B2AD-DD65C114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8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48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2009/05/ff-keymaster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8F6C60-95B4-4E24-86BE-58BA95051638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Physical Security Controls</a:t>
            </a:r>
          </a:p>
        </p:txBody>
      </p:sp>
    </p:spTree>
    <p:extLst>
      <p:ext uri="{BB962C8B-B14F-4D97-AF65-F5344CB8AC3E}">
        <p14:creationId xmlns:p14="http://schemas.microsoft.com/office/powerpoint/2010/main" val="2779405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4" name="Picture 12" descr="Image result for metal trash ca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0" r="14149"/>
          <a:stretch/>
        </p:blipFill>
        <p:spPr bwMode="auto">
          <a:xfrm>
            <a:off x="7518400" y="3253097"/>
            <a:ext cx="1625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Image result for faraday c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552" y="96202"/>
            <a:ext cx="2920832" cy="275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Faraday cage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Blocks radio signals</a:t>
            </a:r>
          </a:p>
          <a:p>
            <a:r>
              <a:rPr lang="en-US" dirty="0"/>
              <a:t>Enclosure of conductive material</a:t>
            </a:r>
          </a:p>
          <a:p>
            <a:pPr lvl="1"/>
            <a:r>
              <a:rPr lang="en-US" dirty="0"/>
              <a:t>Can be actual cage, mesh (metal screen),</a:t>
            </a:r>
            <a:br>
              <a:rPr lang="en-US" dirty="0"/>
            </a:br>
            <a:r>
              <a:rPr lang="en-US" dirty="0"/>
              <a:t>or solid (aluminum foil/metal locker)</a:t>
            </a:r>
          </a:p>
          <a:p>
            <a:r>
              <a:rPr lang="en-US" dirty="0"/>
              <a:t>Prevents RF from entering/escaping</a:t>
            </a:r>
          </a:p>
          <a:p>
            <a:pPr lvl="1"/>
            <a:r>
              <a:rPr lang="en-US" dirty="0"/>
              <a:t>Greatly attenuates signal</a:t>
            </a:r>
          </a:p>
          <a:p>
            <a:pPr lvl="1"/>
            <a:r>
              <a:rPr lang="en-US" dirty="0"/>
              <a:t>Window of microwave oven is a Faraday cage</a:t>
            </a:r>
          </a:p>
          <a:p>
            <a:r>
              <a:rPr lang="en-US" dirty="0"/>
              <a:t>Not total solution</a:t>
            </a:r>
          </a:p>
          <a:p>
            <a:pPr lvl="1"/>
            <a:r>
              <a:rPr lang="en-US" dirty="0"/>
              <a:t>Not all signals are blocked 100%,</a:t>
            </a:r>
            <a:br>
              <a:rPr lang="en-US" dirty="0"/>
            </a:br>
            <a:r>
              <a:rPr lang="en-US" dirty="0"/>
              <a:t>only attenuated</a:t>
            </a:r>
          </a:p>
        </p:txBody>
      </p:sp>
    </p:spTree>
    <p:extLst>
      <p:ext uri="{BB962C8B-B14F-4D97-AF65-F5344CB8AC3E}">
        <p14:creationId xmlns:p14="http://schemas.microsoft.com/office/powerpoint/2010/main" val="134874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8" name="Picture 8" descr="https://cdn.mysagestore.com/380340b6a53e10af3858244e05478075/contents/MECYL/MECY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800" y="2697480"/>
            <a:ext cx="1650999" cy="165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Door access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Conventional locks</a:t>
            </a:r>
          </a:p>
          <a:p>
            <a:pPr lvl="1"/>
            <a:r>
              <a:rPr lang="en-US" dirty="0"/>
              <a:t>Lock and key</a:t>
            </a:r>
          </a:p>
          <a:p>
            <a:r>
              <a:rPr lang="en-US" dirty="0"/>
              <a:t>Deadbolt</a:t>
            </a:r>
          </a:p>
          <a:p>
            <a:pPr lvl="1"/>
            <a:r>
              <a:rPr lang="en-US" dirty="0"/>
              <a:t>Physical bolt into door frame</a:t>
            </a:r>
          </a:p>
          <a:p>
            <a:r>
              <a:rPr lang="en-US" dirty="0"/>
              <a:t>ANSI Grades</a:t>
            </a:r>
          </a:p>
          <a:p>
            <a:pPr lvl="1"/>
            <a:r>
              <a:rPr lang="en-US" dirty="0"/>
              <a:t>Grade 3 – Basic Security. Used for light security residential needs</a:t>
            </a:r>
          </a:p>
          <a:p>
            <a:pPr lvl="1"/>
            <a:r>
              <a:rPr lang="en-US" dirty="0"/>
              <a:t>Grade 2 – Medium Security. Used in commercial (apartments, businesses)</a:t>
            </a:r>
          </a:p>
          <a:p>
            <a:pPr lvl="1"/>
            <a:r>
              <a:rPr lang="en-US" dirty="0"/>
              <a:t>Grade 1 – High Security. Used in schools, banks, hospitals</a:t>
            </a:r>
          </a:p>
          <a:p>
            <a:r>
              <a:rPr lang="en-US" dirty="0"/>
              <a:t>Locks can only </a:t>
            </a:r>
            <a:r>
              <a:rPr lang="en-US" u="sng" dirty="0"/>
              <a:t>slow</a:t>
            </a:r>
            <a:r>
              <a:rPr lang="en-US" dirty="0"/>
              <a:t> a determined physical attacker</a:t>
            </a:r>
          </a:p>
          <a:p>
            <a:pPr lvl="1"/>
            <a:r>
              <a:rPr lang="en-US" dirty="0"/>
              <a:t>10-15 minutes is “military grade” (</a:t>
            </a:r>
            <a:r>
              <a:rPr lang="en-US" dirty="0" err="1"/>
              <a:t>Medeco</a:t>
            </a:r>
            <a:r>
              <a:rPr lang="en-US" dirty="0"/>
              <a:t> Locks) [</a:t>
            </a:r>
            <a:r>
              <a:rPr lang="en-US" dirty="0" err="1"/>
              <a:t>src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Wired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pic>
        <p:nvPicPr>
          <p:cNvPr id="10244" name="Picture 4" descr="https://www.keylessaccesslocks.com/media/catalog/product/cache/3/image/800x800/9df78eab33525d08d6e5fb8d27136e95/m/e/medeco-mortise_4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809" y="568484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55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Door access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Electronic locks</a:t>
            </a:r>
          </a:p>
          <a:p>
            <a:pPr lvl="1"/>
            <a:r>
              <a:rPr lang="en-US" dirty="0"/>
              <a:t>No physical key</a:t>
            </a:r>
          </a:p>
          <a:p>
            <a:pPr lvl="2"/>
            <a:r>
              <a:rPr lang="en-US" dirty="0"/>
              <a:t>Combination/PIN</a:t>
            </a:r>
          </a:p>
          <a:p>
            <a:pPr lvl="2"/>
            <a:r>
              <a:rPr lang="en-US" dirty="0"/>
              <a:t>Biometric</a:t>
            </a:r>
          </a:p>
          <a:p>
            <a:r>
              <a:rPr lang="en-US" dirty="0"/>
              <a:t>Token-based locks</a:t>
            </a:r>
          </a:p>
          <a:p>
            <a:pPr lvl="1"/>
            <a:r>
              <a:rPr lang="en-US" dirty="0"/>
              <a:t>Magnetic swipe</a:t>
            </a:r>
          </a:p>
          <a:p>
            <a:pPr lvl="1"/>
            <a:r>
              <a:rPr lang="en-US" dirty="0"/>
              <a:t>RFID/proximity card reader</a:t>
            </a:r>
          </a:p>
          <a:p>
            <a:r>
              <a:rPr lang="en-US" dirty="0"/>
              <a:t>Multifactor</a:t>
            </a:r>
          </a:p>
          <a:p>
            <a:pPr lvl="1"/>
            <a:r>
              <a:rPr lang="en-US"/>
              <a:t>ProxCard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PIN</a:t>
            </a:r>
          </a:p>
          <a:p>
            <a:endParaRPr lang="en-US" dirty="0"/>
          </a:p>
        </p:txBody>
      </p:sp>
      <p:pic>
        <p:nvPicPr>
          <p:cNvPr id="1126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899" y="2816209"/>
            <a:ext cx="3825875" cy="287339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58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Image result for retinal scanner biometr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385" y="3429000"/>
            <a:ext cx="2248011" cy="168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Biometric authentication</a:t>
            </a:r>
          </a:p>
          <a:p>
            <a:pPr lvl="1"/>
            <a:r>
              <a:rPr lang="en-US" dirty="0"/>
              <a:t>Fingerprint, Iris and retinal scans</a:t>
            </a:r>
          </a:p>
          <a:p>
            <a:r>
              <a:rPr lang="en-US" dirty="0"/>
              <a:t>Numeric representation of your input</a:t>
            </a:r>
          </a:p>
          <a:p>
            <a:pPr lvl="1"/>
            <a:r>
              <a:rPr lang="en-US" dirty="0"/>
              <a:t>Picture of fingerprint isn’t usually saved, just coordinates</a:t>
            </a:r>
          </a:p>
          <a:p>
            <a:pPr lvl="1"/>
            <a:r>
              <a:rPr lang="en-US" dirty="0"/>
              <a:t>Same with iris pattern, retina pattern</a:t>
            </a:r>
          </a:p>
          <a:p>
            <a:r>
              <a:rPr lang="en-US" dirty="0"/>
              <a:t>Difficult to change</a:t>
            </a:r>
          </a:p>
          <a:p>
            <a:pPr lvl="1"/>
            <a:r>
              <a:rPr lang="en-US" dirty="0"/>
              <a:t>Can change a password,</a:t>
            </a:r>
            <a:br>
              <a:rPr lang="en-US" dirty="0"/>
            </a:br>
            <a:r>
              <a:rPr lang="en-US" dirty="0"/>
              <a:t>Can’t change your fingerprint (comfortably)</a:t>
            </a:r>
          </a:p>
          <a:p>
            <a:r>
              <a:rPr lang="en-US" dirty="0"/>
              <a:t>Used in very secure environments</a:t>
            </a:r>
          </a:p>
          <a:p>
            <a:pPr lvl="1"/>
            <a:r>
              <a:rPr lang="en-US" dirty="0"/>
              <a:t>Can be slower than other methods</a:t>
            </a:r>
          </a:p>
          <a:p>
            <a:pPr lvl="1"/>
            <a:r>
              <a:rPr lang="en-US" dirty="0"/>
              <a:t>Not 100% foolproof (nothing ever is)</a:t>
            </a:r>
          </a:p>
        </p:txBody>
      </p:sp>
      <p:pic>
        <p:nvPicPr>
          <p:cNvPr id="18440" name="Picture 8" descr="Image result for bio-key internat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101" y="132556"/>
            <a:ext cx="238125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154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Barricades / bollards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307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Prevent access</a:t>
            </a:r>
          </a:p>
          <a:p>
            <a:pPr lvl="1"/>
            <a:r>
              <a:rPr lang="en-US" dirty="0"/>
              <a:t>There are limits to the prevention</a:t>
            </a:r>
          </a:p>
          <a:p>
            <a:r>
              <a:rPr lang="en-US" dirty="0"/>
              <a:t>Channel people to specific entries</a:t>
            </a:r>
          </a:p>
          <a:p>
            <a:pPr lvl="1"/>
            <a:r>
              <a:rPr lang="en-US" dirty="0"/>
              <a:t>Allow people, prevent vehicles</a:t>
            </a:r>
          </a:p>
          <a:p>
            <a:pPr lvl="2"/>
            <a:r>
              <a:rPr lang="en-US" dirty="0"/>
              <a:t>See them at malls, stores</a:t>
            </a:r>
          </a:p>
          <a:p>
            <a:r>
              <a:rPr lang="en-US" dirty="0"/>
              <a:t>Safety concerns</a:t>
            </a:r>
          </a:p>
          <a:p>
            <a:r>
              <a:rPr lang="en-US" dirty="0"/>
              <a:t>Extreme examples</a:t>
            </a:r>
          </a:p>
          <a:p>
            <a:pPr lvl="1"/>
            <a:r>
              <a:rPr lang="en-US" dirty="0"/>
              <a:t>Concrete barriers/bollards</a:t>
            </a:r>
          </a:p>
          <a:p>
            <a:pPr lvl="1"/>
            <a:r>
              <a:rPr lang="en-US" dirty="0"/>
              <a:t>Moats</a:t>
            </a:r>
          </a:p>
          <a:p>
            <a:pPr lvl="1"/>
            <a:r>
              <a:rPr lang="en-US" dirty="0"/>
              <a:t>Gravel pits</a:t>
            </a:r>
          </a:p>
        </p:txBody>
      </p:sp>
      <p:pic>
        <p:nvPicPr>
          <p:cNvPr id="12290" name="Picture 2" descr="Image result for security bollard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7" r="20573"/>
          <a:stretch/>
        </p:blipFill>
        <p:spPr bwMode="auto">
          <a:xfrm>
            <a:off x="5741606" y="3336966"/>
            <a:ext cx="3300793" cy="248519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Image result for security bollard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98"/>
          <a:stretch/>
        </p:blipFill>
        <p:spPr bwMode="auto">
          <a:xfrm>
            <a:off x="5986131" y="93819"/>
            <a:ext cx="3056269" cy="226937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18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and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Smart card</a:t>
            </a:r>
          </a:p>
          <a:p>
            <a:pPr lvl="1"/>
            <a:r>
              <a:rPr lang="en-US" dirty="0"/>
              <a:t>Computer based readers</a:t>
            </a:r>
          </a:p>
          <a:p>
            <a:pPr lvl="1"/>
            <a:r>
              <a:rPr lang="en-US" dirty="0"/>
              <a:t>May also require PIN (2FA)</a:t>
            </a:r>
          </a:p>
          <a:p>
            <a:r>
              <a:rPr lang="en-US" dirty="0"/>
              <a:t>USB token</a:t>
            </a:r>
          </a:p>
          <a:p>
            <a:pPr lvl="1"/>
            <a:r>
              <a:rPr lang="en-US" dirty="0"/>
              <a:t>Digital certificate on USB device</a:t>
            </a:r>
          </a:p>
          <a:p>
            <a:r>
              <a:rPr lang="en-US" dirty="0"/>
              <a:t>Hardware or software tokens</a:t>
            </a:r>
          </a:p>
          <a:p>
            <a:pPr lvl="1"/>
            <a:r>
              <a:rPr lang="en-US" dirty="0"/>
              <a:t>Generates codes for one-time use</a:t>
            </a:r>
          </a:p>
          <a:p>
            <a:r>
              <a:rPr lang="en-US" dirty="0"/>
              <a:t>Increasingly, cell phones</a:t>
            </a:r>
          </a:p>
          <a:p>
            <a:pPr lvl="1"/>
            <a:r>
              <a:rPr lang="en-US" dirty="0"/>
              <a:t>SMS a code to your phone for one-time use</a:t>
            </a:r>
          </a:p>
        </p:txBody>
      </p:sp>
      <p:pic>
        <p:nvPicPr>
          <p:cNvPr id="19458" name="Picture 2" descr="Image result for cac ca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7" y="204490"/>
            <a:ext cx="1536700" cy="23201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Image result for otp security key fo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37" y="1407081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976937" y="3851831"/>
            <a:ext cx="3076575" cy="1571626"/>
            <a:chOff x="5975350" y="3995737"/>
            <a:chExt cx="3076575" cy="1571626"/>
          </a:xfrm>
        </p:grpSpPr>
        <p:sp>
          <p:nvSpPr>
            <p:cNvPr id="4" name="Rounded Rectangle 3"/>
            <p:cNvSpPr/>
            <p:nvPr/>
          </p:nvSpPr>
          <p:spPr>
            <a:xfrm>
              <a:off x="6375400" y="4318000"/>
              <a:ext cx="2235200" cy="8636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460" name="Picture 4" descr="Image result for otp security key fob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5350" y="3995737"/>
              <a:ext cx="3076575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462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HVAC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8126"/>
            <a:ext cx="6083548" cy="430141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Heating, Ventilating, and Air Conditioning</a:t>
            </a:r>
          </a:p>
          <a:p>
            <a:r>
              <a:rPr lang="en-US" dirty="0"/>
              <a:t>A complex science</a:t>
            </a:r>
          </a:p>
          <a:p>
            <a:pPr lvl="1"/>
            <a:r>
              <a:rPr lang="en-US" dirty="0"/>
              <a:t>Not something to attempt on your own</a:t>
            </a:r>
          </a:p>
          <a:p>
            <a:pPr lvl="1"/>
            <a:r>
              <a:rPr lang="en-US" dirty="0"/>
              <a:t>Fire system integration</a:t>
            </a:r>
          </a:p>
          <a:p>
            <a:pPr lvl="2"/>
            <a:r>
              <a:rPr lang="en-US" dirty="0"/>
              <a:t>Don’t want to circulate smoke!</a:t>
            </a:r>
          </a:p>
          <a:p>
            <a:r>
              <a:rPr lang="en-US" dirty="0"/>
              <a:t>Separate data center HVAC than office workplaces</a:t>
            </a:r>
          </a:p>
          <a:p>
            <a:pPr lvl="1"/>
            <a:r>
              <a:rPr lang="en-US" dirty="0"/>
              <a:t>Overheating is key concern</a:t>
            </a:r>
          </a:p>
          <a:p>
            <a:pPr lvl="1"/>
            <a:r>
              <a:rPr lang="en-US" dirty="0"/>
              <a:t>Data center kept much colder</a:t>
            </a:r>
          </a:p>
          <a:p>
            <a:r>
              <a:rPr lang="en-US" dirty="0"/>
              <a:t>Closed-loop air recirculation,</a:t>
            </a:r>
            <a:br>
              <a:rPr lang="en-US" dirty="0"/>
            </a:br>
            <a:r>
              <a:rPr lang="en-US" dirty="0"/>
              <a:t>Positive pressurization</a:t>
            </a:r>
          </a:p>
          <a:p>
            <a:pPr lvl="1"/>
            <a:r>
              <a:rPr lang="en-US" dirty="0"/>
              <a:t>Recycles internal air, air is pushed outward</a:t>
            </a:r>
          </a:p>
        </p:txBody>
      </p:sp>
      <p:pic>
        <p:nvPicPr>
          <p:cNvPr id="20482" name="Picture 2" descr="Image result for hva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10228" y="1312949"/>
            <a:ext cx="4570076" cy="239929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728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 suppression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Traditional fire fighting systems use water</a:t>
            </a:r>
          </a:p>
          <a:p>
            <a:pPr lvl="1"/>
            <a:r>
              <a:rPr lang="en-US" dirty="0"/>
              <a:t>This is not a good thing around electronics!</a:t>
            </a:r>
          </a:p>
          <a:p>
            <a:r>
              <a:rPr lang="en-US" dirty="0"/>
              <a:t>Suppress with chemicals in data centers</a:t>
            </a:r>
          </a:p>
          <a:p>
            <a:pPr lvl="1"/>
            <a:r>
              <a:rPr lang="en-US" dirty="0"/>
              <a:t>HFC-227ea</a:t>
            </a:r>
          </a:p>
          <a:p>
            <a:pPr lvl="2"/>
            <a:r>
              <a:rPr lang="en-US" dirty="0"/>
              <a:t>(Also used in asthma inhalers)</a:t>
            </a:r>
          </a:p>
          <a:p>
            <a:pPr lvl="1"/>
            <a:r>
              <a:rPr lang="en-US" dirty="0"/>
              <a:t>Halon (old, no longer used)</a:t>
            </a:r>
          </a:p>
          <a:p>
            <a:pPr lvl="2"/>
            <a:r>
              <a:rPr lang="en-US" dirty="0"/>
              <a:t>Bad for environment</a:t>
            </a:r>
          </a:p>
          <a:p>
            <a:pPr lvl="1"/>
            <a:r>
              <a:rPr lang="en-US" dirty="0"/>
              <a:t>Foam (messy, leaves residue)</a:t>
            </a:r>
          </a:p>
        </p:txBody>
      </p:sp>
      <p:pic>
        <p:nvPicPr>
          <p:cNvPr id="21506" name="Picture 2" descr="Image result for fire suppression syst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154" y="4019104"/>
            <a:ext cx="3421325" cy="192449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752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 result for laptop security c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739" y="0"/>
            <a:ext cx="392126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832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Temporary, mobile security</a:t>
            </a:r>
          </a:p>
          <a:p>
            <a:pPr lvl="1"/>
            <a:r>
              <a:rPr lang="en-US" dirty="0"/>
              <a:t>Binds mobile device to something solid</a:t>
            </a:r>
          </a:p>
          <a:p>
            <a:pPr lvl="1"/>
            <a:r>
              <a:rPr lang="en-US" dirty="0"/>
              <a:t>Cable works almost anywhere</a:t>
            </a:r>
          </a:p>
          <a:p>
            <a:pPr lvl="2"/>
            <a:r>
              <a:rPr lang="en-US" dirty="0"/>
              <a:t>Hotel, Remote office, etc.</a:t>
            </a:r>
          </a:p>
          <a:p>
            <a:r>
              <a:rPr lang="en-US" dirty="0"/>
              <a:t>Standard connector</a:t>
            </a:r>
          </a:p>
          <a:p>
            <a:pPr lvl="1"/>
            <a:r>
              <a:rPr lang="en-US" dirty="0"/>
              <a:t>Officially the Kensington Security Slot</a:t>
            </a:r>
          </a:p>
          <a:p>
            <a:pPr lvl="2"/>
            <a:r>
              <a:rPr lang="en-US" dirty="0"/>
              <a:t>Developed in early 1990s</a:t>
            </a:r>
          </a:p>
          <a:p>
            <a:pPr lvl="1"/>
            <a:r>
              <a:rPr lang="en-US" dirty="0"/>
              <a:t>Found on most mobile devices</a:t>
            </a:r>
          </a:p>
          <a:p>
            <a:pPr lvl="1"/>
            <a:r>
              <a:rPr lang="en-US" dirty="0"/>
              <a:t>Reinforced notch</a:t>
            </a:r>
          </a:p>
          <a:p>
            <a:r>
              <a:rPr lang="en-US" dirty="0"/>
              <a:t>Not intended for long-term, high-impact protection</a:t>
            </a:r>
          </a:p>
          <a:p>
            <a:pPr lvl="1"/>
            <a:r>
              <a:rPr lang="en-US" dirty="0"/>
              <a:t>Cable can be easily cut by determined adversary</a:t>
            </a:r>
          </a:p>
        </p:txBody>
      </p:sp>
    </p:spTree>
    <p:extLst>
      <p:ext uri="{BB962C8B-B14F-4D97-AF65-F5344CB8AC3E}">
        <p14:creationId xmlns:p14="http://schemas.microsoft.com/office/powerpoint/2010/main" val="378503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Image result for privacy screen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32477" y="125730"/>
            <a:ext cx="2690813" cy="269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your input</a:t>
            </a:r>
          </a:p>
          <a:p>
            <a:pPr lvl="1"/>
            <a:r>
              <a:rPr lang="en-US" dirty="0"/>
              <a:t>Hand movements can give away weak passwords</a:t>
            </a:r>
          </a:p>
          <a:p>
            <a:pPr lvl="1"/>
            <a:r>
              <a:rPr lang="en-US" dirty="0"/>
              <a:t>Be aware of your surroundings</a:t>
            </a:r>
          </a:p>
          <a:p>
            <a:pPr lvl="2"/>
            <a:r>
              <a:rPr lang="en-US" dirty="0"/>
              <a:t>Who is behind you? Can someone “shoulder surf”?</a:t>
            </a:r>
          </a:p>
          <a:p>
            <a:r>
              <a:rPr lang="en-US" dirty="0"/>
              <a:t>Keep monitor aimed away from</a:t>
            </a:r>
            <a:br>
              <a:rPr lang="en-US" dirty="0"/>
            </a:br>
            <a:r>
              <a:rPr lang="en-US" dirty="0"/>
              <a:t>windows and doors</a:t>
            </a:r>
          </a:p>
        </p:txBody>
      </p:sp>
    </p:spTree>
    <p:extLst>
      <p:ext uri="{BB962C8B-B14F-4D97-AF65-F5344CB8AC3E}">
        <p14:creationId xmlns:p14="http://schemas.microsoft.com/office/powerpoint/2010/main" val="215068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ecurity fe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14" y="2349500"/>
            <a:ext cx="3940060" cy="26162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4078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Define perimeter</a:t>
            </a:r>
          </a:p>
          <a:p>
            <a:pPr lvl="1"/>
            <a:r>
              <a:rPr lang="en-US" dirty="0"/>
              <a:t>Clearly defined limits</a:t>
            </a:r>
          </a:p>
          <a:p>
            <a:pPr lvl="1"/>
            <a:r>
              <a:rPr lang="en-US" dirty="0"/>
              <a:t>Can be uninviting</a:t>
            </a:r>
            <a:br>
              <a:rPr lang="en-US" dirty="0"/>
            </a:br>
            <a:r>
              <a:rPr lang="en-US" dirty="0"/>
              <a:t>(good and bad)</a:t>
            </a:r>
          </a:p>
          <a:p>
            <a:r>
              <a:rPr lang="en-US" dirty="0"/>
              <a:t>Different types of fencing</a:t>
            </a:r>
          </a:p>
          <a:p>
            <a:pPr lvl="1"/>
            <a:r>
              <a:rPr lang="en-US" dirty="0"/>
              <a:t>Opaque</a:t>
            </a:r>
          </a:p>
          <a:p>
            <a:pPr lvl="1"/>
            <a:r>
              <a:rPr lang="en-US" dirty="0"/>
              <a:t>Transparent</a:t>
            </a:r>
          </a:p>
          <a:p>
            <a:r>
              <a:rPr lang="en-US" dirty="0"/>
              <a:t>Difficult to break through</a:t>
            </a:r>
          </a:p>
          <a:p>
            <a:r>
              <a:rPr lang="en-US" dirty="0"/>
              <a:t>Prevent climbing</a:t>
            </a:r>
          </a:p>
          <a:p>
            <a:r>
              <a:rPr lang="en-US" dirty="0"/>
              <a:t>Meant to slow ingress/egress, not 100% prevent</a:t>
            </a:r>
          </a:p>
        </p:txBody>
      </p:sp>
      <p:pic>
        <p:nvPicPr>
          <p:cNvPr id="1028" name="Picture 4" descr="Image result for security f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330200"/>
            <a:ext cx="2619375" cy="174307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547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 result for cctv 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141" y="0"/>
            <a:ext cx="34671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surveillance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41714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CCTV (Closed Circuit television)</a:t>
            </a:r>
          </a:p>
          <a:p>
            <a:pPr lvl="1"/>
            <a:r>
              <a:rPr lang="en-US" dirty="0"/>
              <a:t>Can replace physical guards</a:t>
            </a:r>
          </a:p>
          <a:p>
            <a:pPr lvl="1"/>
            <a:r>
              <a:rPr lang="en-US" dirty="0"/>
              <a:t>Increase guard efficiency</a:t>
            </a:r>
          </a:p>
          <a:p>
            <a:r>
              <a:rPr lang="en-US" dirty="0"/>
              <a:t>Camera properties are important</a:t>
            </a:r>
          </a:p>
          <a:p>
            <a:pPr lvl="1"/>
            <a:r>
              <a:rPr lang="en-US" dirty="0"/>
              <a:t>Focal length</a:t>
            </a:r>
          </a:p>
          <a:p>
            <a:pPr lvl="1"/>
            <a:r>
              <a:rPr lang="en-US" dirty="0"/>
              <a:t>Depth of field</a:t>
            </a:r>
          </a:p>
          <a:p>
            <a:pPr lvl="1"/>
            <a:r>
              <a:rPr lang="en-US" dirty="0"/>
              <a:t>Lighting requirements</a:t>
            </a:r>
          </a:p>
          <a:p>
            <a:pPr lvl="2"/>
            <a:r>
              <a:rPr lang="en-US" dirty="0"/>
              <a:t>night vision?</a:t>
            </a:r>
          </a:p>
          <a:p>
            <a:r>
              <a:rPr lang="en-US" dirty="0"/>
              <a:t> Often part of a networked system</a:t>
            </a:r>
          </a:p>
          <a:p>
            <a:pPr lvl="1"/>
            <a:r>
              <a:rPr lang="en-US" dirty="0"/>
              <a:t>Multiple cameras, overlapping coverage</a:t>
            </a:r>
          </a:p>
          <a:p>
            <a:pPr lvl="2"/>
            <a:r>
              <a:rPr lang="en-US" dirty="0"/>
              <a:t>Prevent attacker from obscuring a single camera’s view</a:t>
            </a:r>
          </a:p>
          <a:p>
            <a:pPr lvl="1"/>
            <a:r>
              <a:rPr lang="en-US" dirty="0"/>
              <a:t>Recorded and stored for long periods</a:t>
            </a:r>
          </a:p>
        </p:txBody>
      </p:sp>
    </p:spTree>
    <p:extLst>
      <p:ext uri="{BB962C8B-B14F-4D97-AF65-F5344CB8AC3E}">
        <p14:creationId xmlns:p14="http://schemas.microsoft.com/office/powerpoint/2010/main" val="3714316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Everything gets logged</a:t>
            </a:r>
          </a:p>
          <a:p>
            <a:pPr lvl="1"/>
            <a:r>
              <a:rPr lang="en-US" dirty="0"/>
              <a:t>Parking facility entering/leaving</a:t>
            </a:r>
          </a:p>
          <a:p>
            <a:pPr lvl="1"/>
            <a:r>
              <a:rPr lang="en-US" dirty="0"/>
              <a:t>Identification upon entering/leaving the building</a:t>
            </a:r>
          </a:p>
          <a:p>
            <a:pPr lvl="1"/>
            <a:r>
              <a:rPr lang="en-US" dirty="0"/>
              <a:t>Badge assignment tracks coming/going from rooms</a:t>
            </a:r>
          </a:p>
          <a:p>
            <a:r>
              <a:rPr lang="en-US" dirty="0"/>
              <a:t>Correlate physical location with digital access</a:t>
            </a:r>
          </a:p>
          <a:p>
            <a:pPr lvl="1"/>
            <a:r>
              <a:rPr lang="en-US" dirty="0"/>
              <a:t>Someone logged into the console while in the this room</a:t>
            </a:r>
          </a:p>
          <a:p>
            <a:r>
              <a:rPr lang="en-US" dirty="0"/>
              <a:t>Formal process is needed to collect and store log info</a:t>
            </a:r>
          </a:p>
          <a:p>
            <a:pPr lvl="1"/>
            <a:r>
              <a:rPr lang="en-US" dirty="0"/>
              <a:t>Logs can be both physical and digital</a:t>
            </a:r>
          </a:p>
          <a:p>
            <a:pPr lvl="1"/>
            <a:r>
              <a:rPr lang="en-US" dirty="0"/>
              <a:t>Privacy laws may apply</a:t>
            </a:r>
          </a:p>
          <a:p>
            <a:pPr lvl="2"/>
            <a:r>
              <a:rPr lang="en-US" dirty="0"/>
              <a:t>What local laws/regulation if any apply? Industry regulations?</a:t>
            </a:r>
          </a:p>
        </p:txBody>
      </p:sp>
      <p:pic>
        <p:nvPicPr>
          <p:cNvPr id="17410" name="Picture 2" descr="https://cdn11.bigcommerce.com/s-k3dd3g8/images/stencil/1280x1280/products/2628/10283/apiv8lm0u__10576.1568402583.png?c=2&amp;imbypass=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6" y="-939800"/>
            <a:ext cx="4740274" cy="474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595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 result for key management syste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r="6944"/>
          <a:stretch/>
        </p:blipFill>
        <p:spPr bwMode="auto">
          <a:xfrm>
            <a:off x="5672224" y="158750"/>
            <a:ext cx="3319376" cy="294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5425" lvl="1" indent="-225425">
              <a:spcBef>
                <a:spcPts val="1000"/>
              </a:spcBef>
              <a:buClrTx/>
            </a:pPr>
            <a:r>
              <a:rPr lang="en-US" sz="2800" dirty="0"/>
              <a:t>Control physical access</a:t>
            </a:r>
          </a:p>
          <a:p>
            <a:r>
              <a:rPr lang="en-US" dirty="0"/>
              <a:t>Keys can be physical or digital</a:t>
            </a:r>
          </a:p>
          <a:p>
            <a:pPr lvl="1"/>
            <a:r>
              <a:rPr lang="en-US" dirty="0"/>
              <a:t>Protect access</a:t>
            </a:r>
          </a:p>
          <a:p>
            <a:r>
              <a:rPr lang="en-US" dirty="0"/>
              <a:t>Key generation</a:t>
            </a:r>
          </a:p>
          <a:p>
            <a:pPr lvl="1"/>
            <a:r>
              <a:rPr lang="en-US" dirty="0"/>
              <a:t>Process to generate keys for access</a:t>
            </a:r>
          </a:p>
          <a:p>
            <a:pPr lvl="1"/>
            <a:r>
              <a:rPr lang="en-US" dirty="0"/>
              <a:t>Master keys only held by those that</a:t>
            </a:r>
            <a:br>
              <a:rPr lang="en-US" dirty="0"/>
            </a:br>
            <a:r>
              <a:rPr lang="en-US" dirty="0"/>
              <a:t>need access to all doors</a:t>
            </a:r>
          </a:p>
          <a:p>
            <a:pPr lvl="2"/>
            <a:r>
              <a:rPr lang="en-US" dirty="0"/>
              <a:t>Create oversight to this access</a:t>
            </a:r>
          </a:p>
          <a:p>
            <a:r>
              <a:rPr lang="en-US" dirty="0"/>
              <a:t>Key breaches</a:t>
            </a:r>
          </a:p>
          <a:p>
            <a:pPr lvl="1"/>
            <a:r>
              <a:rPr lang="en-US" dirty="0"/>
              <a:t>Unauthorized use – who has it? Why?</a:t>
            </a:r>
          </a:p>
          <a:p>
            <a:pPr lvl="1"/>
            <a:r>
              <a:rPr lang="en-US" dirty="0"/>
              <a:t>What happens when a key is compromised?</a:t>
            </a:r>
          </a:p>
        </p:txBody>
      </p:sp>
    </p:spTree>
    <p:extLst>
      <p:ext uri="{BB962C8B-B14F-4D97-AF65-F5344CB8AC3E}">
        <p14:creationId xmlns:p14="http://schemas.microsoft.com/office/powerpoint/2010/main" val="121440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locked r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412" y="3260136"/>
            <a:ext cx="3664094" cy="261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Rack monitoring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26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Monitoring systems in data centers</a:t>
            </a:r>
          </a:p>
          <a:p>
            <a:pPr lvl="1"/>
            <a:r>
              <a:rPr lang="en-US" dirty="0"/>
              <a:t>Environmental monitoring</a:t>
            </a:r>
          </a:p>
          <a:p>
            <a:pPr lvl="1"/>
            <a:r>
              <a:rPr lang="en-US" dirty="0"/>
              <a:t>CCTV cameras</a:t>
            </a:r>
          </a:p>
          <a:p>
            <a:pPr lvl="1"/>
            <a:r>
              <a:rPr lang="en-US" dirty="0"/>
              <a:t>Enterprise monitoring system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Closed gates/doors on racks</a:t>
            </a:r>
          </a:p>
          <a:p>
            <a:pPr lvl="1"/>
            <a:r>
              <a:rPr lang="en-US" dirty="0"/>
              <a:t>Locked</a:t>
            </a:r>
          </a:p>
          <a:p>
            <a:pPr lvl="1"/>
            <a:r>
              <a:rPr lang="en-US" dirty="0"/>
              <a:t>Fences/cages and gates</a:t>
            </a:r>
          </a:p>
          <a:p>
            <a:r>
              <a:rPr lang="en-US" dirty="0"/>
              <a:t>Protect physical access</a:t>
            </a:r>
            <a:br>
              <a:rPr lang="en-US" dirty="0"/>
            </a:br>
            <a:r>
              <a:rPr lang="en-US" dirty="0"/>
              <a:t>to servers and racks</a:t>
            </a:r>
          </a:p>
        </p:txBody>
      </p:sp>
    </p:spTree>
    <p:extLst>
      <p:ext uri="{BB962C8B-B14F-4D97-AF65-F5344CB8AC3E}">
        <p14:creationId xmlns:p14="http://schemas.microsoft.com/office/powerpoint/2010/main" val="278521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Guards and Access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5953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Security guard</a:t>
            </a:r>
          </a:p>
          <a:p>
            <a:pPr lvl="1"/>
            <a:r>
              <a:rPr lang="en-US" dirty="0"/>
              <a:t>Provides physical presence</a:t>
            </a:r>
          </a:p>
          <a:p>
            <a:pPr lvl="1"/>
            <a:r>
              <a:rPr lang="en-US" dirty="0"/>
              <a:t>Deterrent</a:t>
            </a:r>
          </a:p>
          <a:p>
            <a:pPr lvl="1"/>
            <a:r>
              <a:rPr lang="en-US" dirty="0"/>
              <a:t>Validates employee IDs</a:t>
            </a:r>
          </a:p>
          <a:p>
            <a:pPr lvl="1"/>
            <a:r>
              <a:rPr lang="en-US" dirty="0"/>
              <a:t>Provides guest access</a:t>
            </a:r>
          </a:p>
          <a:p>
            <a:r>
              <a:rPr lang="en-US" dirty="0"/>
              <a:t>ID badges</a:t>
            </a:r>
          </a:p>
          <a:p>
            <a:pPr lvl="1"/>
            <a:r>
              <a:rPr lang="en-US" dirty="0"/>
              <a:t>Picture, name, role</a:t>
            </a:r>
          </a:p>
          <a:p>
            <a:pPr lvl="1"/>
            <a:r>
              <a:rPr lang="en-US" dirty="0"/>
              <a:t>Must always be worn (visible)</a:t>
            </a:r>
          </a:p>
          <a:p>
            <a:r>
              <a:rPr lang="en-US" dirty="0"/>
              <a:t> Access list</a:t>
            </a:r>
          </a:p>
          <a:p>
            <a:pPr lvl="1"/>
            <a:r>
              <a:rPr lang="en-US" dirty="0"/>
              <a:t>Typed, physical list of names</a:t>
            </a:r>
          </a:p>
          <a:p>
            <a:pPr lvl="1"/>
            <a:r>
              <a:rPr lang="en-US" dirty="0"/>
              <a:t>Enforced by security guard</a:t>
            </a:r>
          </a:p>
        </p:txBody>
      </p:sp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0" r="21719"/>
          <a:stretch/>
        </p:blipFill>
        <p:spPr bwMode="auto">
          <a:xfrm>
            <a:off x="5382903" y="1690689"/>
            <a:ext cx="3492500" cy="403860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motion sensor alarm commerc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559" y="63500"/>
            <a:ext cx="29622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PECO TECHNOLOGIES PA Weatherproof Alarm Siren, 30W, 8 oh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191" y="2928587"/>
            <a:ext cx="2785509" cy="239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Circuit-based</a:t>
            </a:r>
          </a:p>
          <a:p>
            <a:pPr lvl="1"/>
            <a:r>
              <a:rPr lang="en-US" dirty="0"/>
              <a:t>Doors, windows, fence/gates</a:t>
            </a:r>
          </a:p>
          <a:p>
            <a:pPr lvl="1"/>
            <a:r>
              <a:rPr lang="en-US" dirty="0"/>
              <a:t>Useful on perimeter</a:t>
            </a:r>
          </a:p>
          <a:p>
            <a:r>
              <a:rPr lang="en-US" dirty="0"/>
              <a:t>Motion detection</a:t>
            </a:r>
          </a:p>
          <a:p>
            <a:pPr lvl="1"/>
            <a:r>
              <a:rPr lang="en-US" dirty="0"/>
              <a:t>Passive IR (heat)</a:t>
            </a:r>
          </a:p>
          <a:p>
            <a:pPr lvl="1"/>
            <a:r>
              <a:rPr lang="en-US" dirty="0"/>
              <a:t>RF reflection (similar to radar/sonar)</a:t>
            </a:r>
          </a:p>
          <a:p>
            <a:pPr lvl="1"/>
            <a:r>
              <a:rPr lang="en-US" dirty="0"/>
              <a:t>Ground vibration (outdoor, fenced area)</a:t>
            </a:r>
          </a:p>
          <a:p>
            <a:pPr lvl="1"/>
            <a:r>
              <a:rPr lang="en-US" dirty="0"/>
              <a:t>Useful in areas not typically used by staff</a:t>
            </a:r>
          </a:p>
        </p:txBody>
      </p:sp>
    </p:spTree>
    <p:extLst>
      <p:ext uri="{BB962C8B-B14F-4D97-AF65-F5344CB8AC3E}">
        <p14:creationId xmlns:p14="http://schemas.microsoft.com/office/powerpoint/2010/main" val="177166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saf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8" r="21758"/>
          <a:stretch/>
        </p:blipFill>
        <p:spPr bwMode="auto">
          <a:xfrm>
            <a:off x="6507678" y="1983435"/>
            <a:ext cx="2636321" cy="344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155434" cy="4800600"/>
          </a:xfrm>
        </p:spPr>
        <p:txBody>
          <a:bodyPr/>
          <a:lstStyle/>
          <a:p>
            <a:r>
              <a:rPr lang="en-US" dirty="0"/>
              <a:t>Secure important hardware and media</a:t>
            </a:r>
          </a:p>
          <a:p>
            <a:r>
              <a:rPr lang="en-US" dirty="0"/>
              <a:t>Protection from damage</a:t>
            </a:r>
          </a:p>
          <a:p>
            <a:pPr lvl="1"/>
            <a:r>
              <a:rPr lang="en-US" dirty="0"/>
              <a:t>Fire, water</a:t>
            </a:r>
          </a:p>
          <a:p>
            <a:r>
              <a:rPr lang="en-US" dirty="0"/>
              <a:t>Difficult to steal</a:t>
            </a:r>
          </a:p>
          <a:p>
            <a:pPr lvl="1"/>
            <a:r>
              <a:rPr lang="en-US" dirty="0"/>
              <a:t>Heavy</a:t>
            </a:r>
          </a:p>
          <a:p>
            <a:pPr lvl="1"/>
            <a:r>
              <a:rPr lang="en-US" dirty="0"/>
              <a:t>Bolted in</a:t>
            </a:r>
          </a:p>
          <a:p>
            <a:r>
              <a:rPr lang="en-US" dirty="0"/>
              <a:t>Must be managed diligently</a:t>
            </a:r>
          </a:p>
          <a:p>
            <a:pPr lvl="1"/>
            <a:r>
              <a:rPr lang="en-US" dirty="0"/>
              <a:t>Do not share combination</a:t>
            </a:r>
          </a:p>
          <a:p>
            <a:pPr lvl="1"/>
            <a:r>
              <a:rPr lang="en-US" dirty="0"/>
              <a:t>What happens when combination is lost?</a:t>
            </a:r>
          </a:p>
        </p:txBody>
      </p:sp>
    </p:spTree>
    <p:extLst>
      <p:ext uri="{BB962C8B-B14F-4D97-AF65-F5344CB8AC3E}">
        <p14:creationId xmlns:p14="http://schemas.microsoft.com/office/powerpoint/2010/main" val="424521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170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Protected Distribution System</a:t>
            </a:r>
          </a:p>
          <a:p>
            <a:pPr lvl="1"/>
            <a:r>
              <a:rPr lang="en-US" dirty="0"/>
              <a:t>Physically secure network cabling</a:t>
            </a:r>
          </a:p>
          <a:p>
            <a:r>
              <a:rPr lang="en-US" dirty="0"/>
              <a:t>Protects cable and fibers</a:t>
            </a:r>
          </a:p>
          <a:p>
            <a:r>
              <a:rPr lang="en-US" dirty="0"/>
              <a:t>Prevents cable and fiber taps</a:t>
            </a:r>
          </a:p>
          <a:p>
            <a:pPr lvl="1"/>
            <a:r>
              <a:rPr lang="en-US" dirty="0"/>
              <a:t>Direct taps (copper/fiber)</a:t>
            </a:r>
          </a:p>
          <a:p>
            <a:pPr lvl="1"/>
            <a:r>
              <a:rPr lang="en-US" dirty="0"/>
              <a:t>Inductive taps (copper)</a:t>
            </a:r>
          </a:p>
          <a:p>
            <a:r>
              <a:rPr lang="en-US" dirty="0"/>
              <a:t>Prevents cable/fiber cuts</a:t>
            </a:r>
          </a:p>
          <a:p>
            <a:pPr lvl="1"/>
            <a:r>
              <a:rPr lang="en-US" dirty="0"/>
              <a:t>A physical Denial of Service</a:t>
            </a:r>
          </a:p>
          <a:p>
            <a:r>
              <a:rPr lang="en-US" dirty="0"/>
              <a:t>Sealed metal conduit, periodic visual inspection</a:t>
            </a:r>
          </a:p>
        </p:txBody>
      </p:sp>
      <p:pic>
        <p:nvPicPr>
          <p:cNvPr id="6146" name="Picture 2" descr="Image result for secure networking cond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033" y="1729558"/>
            <a:ext cx="3267075" cy="32670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22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Image result for sipr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031" y="3781300"/>
            <a:ext cx="3341420" cy="222761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83289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/>
              <a:t>Physical</a:t>
            </a:r>
            <a:r>
              <a:rPr lang="en-US" dirty="0"/>
              <a:t> </a:t>
            </a:r>
            <a:r>
              <a:rPr lang="en-US" u="sng" dirty="0"/>
              <a:t>separation</a:t>
            </a:r>
            <a:r>
              <a:rPr lang="en-US" dirty="0"/>
              <a:t> between networks</a:t>
            </a:r>
          </a:p>
          <a:p>
            <a:pPr lvl="1"/>
            <a:r>
              <a:rPr lang="en-US" dirty="0"/>
              <a:t>Secure network and insecure network (</a:t>
            </a:r>
            <a:r>
              <a:rPr lang="en-US" dirty="0" err="1"/>
              <a:t>SIPRnet</a:t>
            </a:r>
            <a:r>
              <a:rPr lang="en-US" dirty="0"/>
              <a:t>/</a:t>
            </a:r>
            <a:r>
              <a:rPr lang="en-US" dirty="0" err="1"/>
              <a:t>NIPRnet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Completely separate infrastructures</a:t>
            </a:r>
          </a:p>
          <a:p>
            <a:pPr lvl="2"/>
            <a:r>
              <a:rPr lang="en-US" dirty="0"/>
              <a:t>Not just segmented - </a:t>
            </a:r>
            <a:r>
              <a:rPr lang="en-US" i="1" dirty="0"/>
              <a:t>physically</a:t>
            </a:r>
            <a:r>
              <a:rPr lang="en-US" dirty="0"/>
              <a:t> separated</a:t>
            </a:r>
          </a:p>
          <a:p>
            <a:r>
              <a:rPr lang="en-US" dirty="0"/>
              <a:t>Standard networks use shared hardware</a:t>
            </a:r>
          </a:p>
          <a:p>
            <a:pPr lvl="1"/>
            <a:r>
              <a:rPr lang="en-US" dirty="0"/>
              <a:t>Shared routers, switches, firewalls</a:t>
            </a:r>
          </a:p>
          <a:p>
            <a:r>
              <a:rPr lang="en-US" dirty="0"/>
              <a:t>Air gap has dedicated hardware</a:t>
            </a:r>
          </a:p>
          <a:p>
            <a:r>
              <a:rPr lang="en-US" dirty="0"/>
              <a:t>Special networks with air gaps</a:t>
            </a:r>
          </a:p>
          <a:p>
            <a:pPr lvl="1"/>
            <a:r>
              <a:rPr lang="en-US" dirty="0"/>
              <a:t>Stock market networks</a:t>
            </a:r>
          </a:p>
          <a:p>
            <a:pPr lvl="1"/>
            <a:r>
              <a:rPr lang="en-US" dirty="0"/>
              <a:t>Power systems/SCADA</a:t>
            </a:r>
          </a:p>
          <a:p>
            <a:pPr lvl="1"/>
            <a:r>
              <a:rPr lang="en-US" dirty="0"/>
              <a:t>Airplanes</a:t>
            </a:r>
          </a:p>
        </p:txBody>
      </p:sp>
    </p:spTree>
    <p:extLst>
      <p:ext uri="{BB962C8B-B14F-4D97-AF65-F5344CB8AC3E}">
        <p14:creationId xmlns:p14="http://schemas.microsoft.com/office/powerpoint/2010/main" val="107032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Mantraps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6155146" cy="42825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One person at a time</a:t>
            </a:r>
          </a:p>
          <a:p>
            <a:r>
              <a:rPr lang="en-US" dirty="0"/>
              <a:t>Prevents tailgating/coat-tailing</a:t>
            </a:r>
          </a:p>
          <a:p>
            <a:r>
              <a:rPr lang="en-US" dirty="0"/>
              <a:t>Normally locked</a:t>
            </a:r>
          </a:p>
          <a:p>
            <a:pPr lvl="1"/>
            <a:r>
              <a:rPr lang="en-US" dirty="0"/>
              <a:t>Unlocking one prevents others from unlocking</a:t>
            </a:r>
          </a:p>
          <a:p>
            <a:r>
              <a:rPr lang="en-US" dirty="0"/>
              <a:t>Normally unlocked</a:t>
            </a:r>
          </a:p>
          <a:p>
            <a:pPr lvl="1"/>
            <a:r>
              <a:rPr lang="en-US" dirty="0"/>
              <a:t>Opening one door causes others to lock</a:t>
            </a:r>
          </a:p>
          <a:p>
            <a:r>
              <a:rPr lang="en-US" dirty="0"/>
              <a:t>Some data centers have weight sensors to ensure no hardware is carried out!</a:t>
            </a:r>
          </a:p>
          <a:p>
            <a:r>
              <a:rPr lang="en-US" dirty="0"/>
              <a:t>Airport exits usually have this</a:t>
            </a:r>
          </a:p>
          <a:p>
            <a:pPr lvl="1"/>
            <a:r>
              <a:rPr lang="en-US" dirty="0"/>
              <a:t>“Exit only”, “No reentry”</a:t>
            </a:r>
          </a:p>
        </p:txBody>
      </p:sp>
      <p:pic>
        <p:nvPicPr>
          <p:cNvPr id="4" name="Picture 2" descr="Image result for mantra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7" r="26852"/>
          <a:stretch/>
        </p:blipFill>
        <p:spPr bwMode="auto">
          <a:xfrm>
            <a:off x="6469293" y="180769"/>
            <a:ext cx="2533688" cy="34607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257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{3882F077-54C0-DA44-A343-A89C66818A05}tf10001122</Template>
  <TotalTime>2232</TotalTime>
  <Words>1050</Words>
  <Application>Microsoft Macintosh PowerPoint</Application>
  <PresentationFormat>On-screen Show (4:3)</PresentationFormat>
  <Paragraphs>219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Circe Light</vt:lpstr>
      <vt:lpstr>Tw Cen MT</vt:lpstr>
      <vt:lpstr>Circuit</vt:lpstr>
      <vt:lpstr>PowerPoint Presentation</vt:lpstr>
      <vt:lpstr>Fences</vt:lpstr>
      <vt:lpstr>Rack monitoring and security</vt:lpstr>
      <vt:lpstr>Guards and Access lists</vt:lpstr>
      <vt:lpstr>Alarms</vt:lpstr>
      <vt:lpstr>Safe</vt:lpstr>
      <vt:lpstr>Protected distribution</vt:lpstr>
      <vt:lpstr>Air gap</vt:lpstr>
      <vt:lpstr>Mantraps</vt:lpstr>
      <vt:lpstr>Faraday cage</vt:lpstr>
      <vt:lpstr>Door access controls</vt:lpstr>
      <vt:lpstr>Door access controls</vt:lpstr>
      <vt:lpstr>Biometrics</vt:lpstr>
      <vt:lpstr>Barricades / bollards</vt:lpstr>
      <vt:lpstr>Tokens and cards</vt:lpstr>
      <vt:lpstr>HVAC</vt:lpstr>
      <vt:lpstr>Fire suppression</vt:lpstr>
      <vt:lpstr>Cable locks</vt:lpstr>
      <vt:lpstr>Screen filters</vt:lpstr>
      <vt:lpstr>Video surveillance</vt:lpstr>
      <vt:lpstr>Logs</vt:lpstr>
      <vt:lpstr>Key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89</cp:revision>
  <dcterms:created xsi:type="dcterms:W3CDTF">2019-04-17T19:12:48Z</dcterms:created>
  <dcterms:modified xsi:type="dcterms:W3CDTF">2021-03-04T16:28:27Z</dcterms:modified>
  <cp:category>pptx, curriculum, cyber</cp:category>
</cp:coreProperties>
</file>