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2"/>
  </p:notesMasterIdLst>
  <p:sldIdLst>
    <p:sldId id="278" r:id="rId2"/>
    <p:sldId id="283" r:id="rId3"/>
    <p:sldId id="287" r:id="rId4"/>
    <p:sldId id="257" r:id="rId5"/>
    <p:sldId id="286" r:id="rId6"/>
    <p:sldId id="284" r:id="rId7"/>
    <p:sldId id="28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77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44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9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847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05F4606-81D4-44CE-BE5E-0E754772790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42245DE-0F94-4AD5-B4CB-E0011ED2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F2C974-AC7A-452D-AFED-466ACE8C1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8" r="24489"/>
          <a:stretch/>
        </p:blipFill>
        <p:spPr>
          <a:xfrm>
            <a:off x="20" y="227"/>
            <a:ext cx="4572438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84593" y="1186483"/>
            <a:ext cx="3355328" cy="4477933"/>
            <a:chOff x="807084" y="1186483"/>
            <a:chExt cx="4473771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3DA6D-FF96-47D5-AA0B-988E3D3B68B9}"/>
              </a:ext>
            </a:extLst>
          </p:cNvPr>
          <p:cNvSpPr/>
          <p:nvPr/>
        </p:nvSpPr>
        <p:spPr>
          <a:xfrm>
            <a:off x="5250841" y="2074730"/>
            <a:ext cx="3224592" cy="205392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390759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BB8A-9B82-4EAC-823B-51185CD2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Directory Access Protocol (LDAP)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3585-194F-41F0-BF29-B8434FFD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for reading and writing directories over an IP network</a:t>
            </a:r>
          </a:p>
          <a:p>
            <a:pPr lvl="1"/>
            <a:r>
              <a:rPr lang="en-US" dirty="0"/>
              <a:t>Organized as set of records, like a phone directory</a:t>
            </a:r>
          </a:p>
          <a:p>
            <a:r>
              <a:rPr lang="en-US" dirty="0"/>
              <a:t>X.500 specification written by the International Telecommunications Union (ITU)</a:t>
            </a:r>
          </a:p>
          <a:p>
            <a:r>
              <a:rPr lang="en-US" dirty="0"/>
              <a:t>DAP required full OSI protocol stack</a:t>
            </a:r>
          </a:p>
          <a:p>
            <a:pPr lvl="1"/>
            <a:r>
              <a:rPr lang="en-US" dirty="0"/>
              <a:t>LDAP is lightweight (application layer)</a:t>
            </a:r>
          </a:p>
          <a:p>
            <a:pPr lvl="1"/>
            <a:r>
              <a:rPr lang="en-US" dirty="0"/>
              <a:t>Uses TCP/IP (TCP/UDP port 389)</a:t>
            </a:r>
          </a:p>
          <a:p>
            <a:r>
              <a:rPr lang="en-US" dirty="0"/>
              <a:t>LDAP queries and updates X.500 directories</a:t>
            </a:r>
          </a:p>
          <a:p>
            <a:pPr lvl="1"/>
            <a:r>
              <a:rPr lang="en-US" dirty="0"/>
              <a:t>Used in Windows Active Directory, Apple Open Directory, </a:t>
            </a:r>
            <a:r>
              <a:rPr lang="en-US" dirty="0" err="1"/>
              <a:t>OpenLDAP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6540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85D8F9-63B7-429D-8965-AE4168CF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795527"/>
            <a:ext cx="7866411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X.500 Distinguished Names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2250281"/>
            <a:ext cx="3719489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BB4-0B79-4F56-8620-7A1275F1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527" y="2228850"/>
            <a:ext cx="3771696" cy="3699669"/>
          </a:xfrm>
        </p:spPr>
        <p:txBody>
          <a:bodyPr>
            <a:normAutofit/>
          </a:bodyPr>
          <a:lstStyle/>
          <a:p>
            <a:r>
              <a:rPr lang="en-US" i="1" dirty="0"/>
              <a:t>Attribute = value pairs</a:t>
            </a:r>
          </a:p>
          <a:p>
            <a:r>
              <a:rPr lang="en-US" dirty="0"/>
              <a:t>Most specific attribute is listed first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0683"/>
              </p:ext>
            </p:extLst>
          </p:nvPr>
        </p:nvGraphicFramePr>
        <p:xfrm>
          <a:off x="827442" y="2654321"/>
          <a:ext cx="3470150" cy="28701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477"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Attribute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Field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Usage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CN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Common Name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Identifies</a:t>
                      </a:r>
                      <a:r>
                        <a:rPr lang="en-US" sz="1100" baseline="0">
                          <a:latin typeface="Tw Cen MT" panose="020B0602020104020603" pitchFamily="34" charset="0"/>
                        </a:rPr>
                        <a:t> the person or object</a:t>
                      </a:r>
                      <a:endParaRPr lang="en-US" sz="1100">
                        <a:latin typeface="Tw Cen MT" panose="020B0602020104020603" pitchFamily="34" charset="0"/>
                      </a:endParaRP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OU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Organizational Unit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Unit of department within</a:t>
                      </a:r>
                      <a:r>
                        <a:rPr lang="en-US" sz="1100" baseline="0">
                          <a:latin typeface="Tw Cen MT" panose="020B0602020104020603" pitchFamily="34" charset="0"/>
                        </a:rPr>
                        <a:t> the organization</a:t>
                      </a:r>
                      <a:endParaRPr lang="en-US" sz="1100">
                        <a:latin typeface="Tw Cen MT" panose="020B0602020104020603" pitchFamily="34" charset="0"/>
                      </a:endParaRP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O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Organization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Name</a:t>
                      </a:r>
                      <a:r>
                        <a:rPr lang="en-US" sz="1100" baseline="0">
                          <a:latin typeface="Tw Cen MT" panose="020B0602020104020603" pitchFamily="34" charset="0"/>
                        </a:rPr>
                        <a:t> of the organization</a:t>
                      </a:r>
                      <a:endParaRPr lang="en-US" sz="1100">
                        <a:latin typeface="Tw Cen MT" panose="020B0602020104020603" pitchFamily="34" charset="0"/>
                      </a:endParaRP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L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Locality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Usually city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3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ST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State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State,</a:t>
                      </a:r>
                      <a:r>
                        <a:rPr lang="en-US" sz="1100" baseline="0">
                          <a:latin typeface="Tw Cen MT" panose="020B0602020104020603" pitchFamily="34" charset="0"/>
                        </a:rPr>
                        <a:t> province, county, or country</a:t>
                      </a:r>
                      <a:endParaRPr lang="en-US" sz="1100">
                        <a:latin typeface="Tw Cen MT" panose="020B0602020104020603" pitchFamily="34" charset="0"/>
                      </a:endParaRP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C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Country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w Cen MT" panose="020B0602020104020603" pitchFamily="34" charset="0"/>
                        </a:rPr>
                        <a:t>Country’s 2-letter</a:t>
                      </a:r>
                      <a:r>
                        <a:rPr lang="en-US" sz="1100" baseline="0">
                          <a:latin typeface="Tw Cen MT" panose="020B0602020104020603" pitchFamily="34" charset="0"/>
                        </a:rPr>
                        <a:t> ISO code (ex: US or GB)</a:t>
                      </a:r>
                      <a:endParaRPr lang="en-US" sz="1100">
                        <a:latin typeface="Tw Cen MT" panose="020B0602020104020603" pitchFamily="34" charset="0"/>
                      </a:endParaRP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3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DC</a:t>
                      </a:r>
                    </a:p>
                  </a:txBody>
                  <a:tcPr marL="62576" marR="62576" marT="31288" marB="3128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w Cen MT" panose="020B0602020104020603" pitchFamily="34" charset="0"/>
                        </a:rPr>
                        <a:t>Domain Component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w Cen MT" panose="020B0602020104020603" pitchFamily="34" charset="0"/>
                        </a:rPr>
                        <a:t>Details of the object’s domain</a:t>
                      </a:r>
                    </a:p>
                  </a:txBody>
                  <a:tcPr marL="62576" marR="62576" marT="31288" marB="3128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09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DECF-8742-4C2C-82B9-575020F3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22393" cy="1325563"/>
          </a:xfrm>
        </p:spPr>
        <p:txBody>
          <a:bodyPr/>
          <a:lstStyle/>
          <a:p>
            <a:r>
              <a:rPr lang="en-US" dirty="0"/>
              <a:t>X.500 Directory Information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BB03-5B99-4B0E-B29C-F4ED498C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6778"/>
            <a:ext cx="6256915" cy="4351338"/>
          </a:xfrm>
        </p:spPr>
        <p:txBody>
          <a:bodyPr/>
          <a:lstStyle/>
          <a:p>
            <a:r>
              <a:rPr lang="en-US" dirty="0"/>
              <a:t>Hierarchical structure</a:t>
            </a:r>
          </a:p>
          <a:p>
            <a:pPr lvl="1"/>
            <a:r>
              <a:rPr lang="en-US" dirty="0"/>
              <a:t>Builds a tree</a:t>
            </a:r>
          </a:p>
          <a:p>
            <a:r>
              <a:rPr lang="en-US" dirty="0"/>
              <a:t>Container objects</a:t>
            </a:r>
          </a:p>
          <a:p>
            <a:pPr lvl="1"/>
            <a:r>
              <a:rPr lang="en-US" dirty="0"/>
              <a:t>country, organization, organizational units</a:t>
            </a:r>
          </a:p>
          <a:p>
            <a:r>
              <a:rPr lang="en-US" dirty="0"/>
              <a:t>Leaf objects </a:t>
            </a:r>
          </a:p>
          <a:p>
            <a:pPr lvl="1"/>
            <a:r>
              <a:rPr lang="en-US" dirty="0"/>
              <a:t>users, computers, printers,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727" y="1604956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root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727" y="2274531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c=us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727" y="2944106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o=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exxon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6515" y="3613681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state=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tx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2939" y="3613681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state=la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7623779" y="1993331"/>
            <a:ext cx="0" cy="2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>
            <a:off x="7623779" y="2662906"/>
            <a:ext cx="0" cy="2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 flipH="1">
            <a:off x="6885567" y="3332481"/>
            <a:ext cx="738212" cy="2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7623779" y="3332481"/>
            <a:ext cx="738212" cy="2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96515" y="4283256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loc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hou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7075" y="4283256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loc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btr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1" name="Straight Connector 20"/>
          <p:cNvCxnSpPr>
            <a:stCxn id="8" idx="2"/>
            <a:endCxn id="18" idx="0"/>
          </p:cNvCxnSpPr>
          <p:nvPr/>
        </p:nvCxnSpPr>
        <p:spPr>
          <a:xfrm>
            <a:off x="6885567" y="4002056"/>
            <a:ext cx="0" cy="2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8361991" y="4002056"/>
            <a:ext cx="4136" cy="2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96515" y="4952830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ou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=research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77075" y="4952830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ou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=refining</a:t>
            </a:r>
          </a:p>
        </p:txBody>
      </p:sp>
      <p:cxnSp>
        <p:nvCxnSpPr>
          <p:cNvPr id="27" name="Straight Connector 26"/>
          <p:cNvCxnSpPr>
            <a:stCxn id="18" idx="2"/>
            <a:endCxn id="24" idx="0"/>
          </p:cNvCxnSpPr>
          <p:nvPr/>
        </p:nvCxnSpPr>
        <p:spPr>
          <a:xfrm>
            <a:off x="6885567" y="4671631"/>
            <a:ext cx="0" cy="28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5" idx="0"/>
          </p:cNvCxnSpPr>
          <p:nvPr/>
        </p:nvCxnSpPr>
        <p:spPr>
          <a:xfrm>
            <a:off x="8366127" y="4671631"/>
            <a:ext cx="0" cy="28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196515" y="5544732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cn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jeff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82771" y="5539784"/>
            <a:ext cx="1378104" cy="3883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cn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nate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Connector 62"/>
          <p:cNvCxnSpPr>
            <a:stCxn id="24" idx="2"/>
            <a:endCxn id="60" idx="0"/>
          </p:cNvCxnSpPr>
          <p:nvPr/>
        </p:nvCxnSpPr>
        <p:spPr>
          <a:xfrm>
            <a:off x="6885567" y="5341205"/>
            <a:ext cx="0" cy="20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2"/>
            <a:endCxn id="61" idx="0"/>
          </p:cNvCxnSpPr>
          <p:nvPr/>
        </p:nvCxnSpPr>
        <p:spPr>
          <a:xfrm>
            <a:off x="8366127" y="5341205"/>
            <a:ext cx="5696" cy="198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6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F1B7-9E40-48F1-9064-E39071A4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NTLM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A9B1-82F9-4854-BDF3-EB10054F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challenge/response</a:t>
            </a:r>
          </a:p>
          <a:p>
            <a:pPr lvl="1"/>
            <a:r>
              <a:rPr lang="en-US" dirty="0"/>
              <a:t>Domain name, user name, password hash</a:t>
            </a:r>
          </a:p>
          <a:p>
            <a:r>
              <a:rPr lang="en-US" dirty="0"/>
              <a:t>LAN Manager (LANMAN)</a:t>
            </a:r>
          </a:p>
          <a:p>
            <a:pPr lvl="1"/>
            <a:r>
              <a:rPr lang="en-US" dirty="0"/>
              <a:t>Microsoft and 3Com network operating system</a:t>
            </a:r>
          </a:p>
          <a:p>
            <a:r>
              <a:rPr lang="en-US" dirty="0"/>
              <a:t>NT LAN Manager v2 (NTLM) challenge/response</a:t>
            </a:r>
          </a:p>
          <a:p>
            <a:pPr lvl="1"/>
            <a:r>
              <a:rPr lang="en-US" dirty="0"/>
              <a:t>Hash challenge (similar to CHAP)</a:t>
            </a:r>
          </a:p>
          <a:p>
            <a:pPr lvl="1"/>
            <a:r>
              <a:rPr lang="en-US" dirty="0"/>
              <a:t>Somewhat insecure</a:t>
            </a:r>
          </a:p>
          <a:p>
            <a:pPr lvl="2"/>
            <a:r>
              <a:rPr lang="en-US" dirty="0"/>
              <a:t>MD4 password hash (same as NTLMv1)</a:t>
            </a:r>
          </a:p>
          <a:p>
            <a:pPr lvl="2"/>
            <a:r>
              <a:rPr lang="en-US" dirty="0"/>
              <a:t>HMAC-MD5 hash of username and server name</a:t>
            </a:r>
          </a:p>
          <a:p>
            <a:pPr lvl="2"/>
            <a:r>
              <a:rPr lang="en-US" dirty="0"/>
              <a:t>Variable-length challenge of timestamp, random data, domain name</a:t>
            </a:r>
          </a:p>
        </p:txBody>
      </p:sp>
    </p:spTree>
    <p:extLst>
      <p:ext uri="{BB962C8B-B14F-4D97-AF65-F5344CB8AC3E}">
        <p14:creationId xmlns:p14="http://schemas.microsoft.com/office/powerpoint/2010/main" val="23041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145B-D251-4F95-9815-AEAA3FE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NTLM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9691-714A-4EC2-B3DA-5EEF290E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Windows password databases contain LM hash versions of the passwords</a:t>
            </a:r>
          </a:p>
          <a:p>
            <a:pPr lvl="1"/>
            <a:r>
              <a:rPr lang="en-US" dirty="0"/>
              <a:t>Provides backward compatibility with older systems</a:t>
            </a:r>
          </a:p>
          <a:p>
            <a:r>
              <a:rPr lang="en-US" dirty="0"/>
              <a:t>NTLM vulnerable to a credentials-forwarding attack </a:t>
            </a:r>
          </a:p>
          <a:p>
            <a:pPr lvl="1"/>
            <a:r>
              <a:rPr lang="en-US" dirty="0"/>
              <a:t>Use credentials of one computer to gain access to another</a:t>
            </a:r>
          </a:p>
          <a:p>
            <a:r>
              <a:rPr lang="en-US" dirty="0"/>
              <a:t>Solution: migrate to Kerberos</a:t>
            </a:r>
          </a:p>
        </p:txBody>
      </p:sp>
    </p:spTree>
    <p:extLst>
      <p:ext uri="{BB962C8B-B14F-4D97-AF65-F5344CB8AC3E}">
        <p14:creationId xmlns:p14="http://schemas.microsoft.com/office/powerpoint/2010/main" val="170448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4909-854E-4C79-A16B-1FD2D500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6A37-C8D0-462A-959E-F6DEF1AE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authentication protocol</a:t>
            </a:r>
          </a:p>
          <a:p>
            <a:pPr lvl="1"/>
            <a:r>
              <a:rPr lang="en-US" dirty="0"/>
              <a:t>Authenticate once, trusted by the system via “tickets” </a:t>
            </a:r>
          </a:p>
          <a:p>
            <a:pPr lvl="2"/>
            <a:r>
              <a:rPr lang="en-US" dirty="0"/>
              <a:t>No need to re-authenticate later</a:t>
            </a:r>
          </a:p>
          <a:p>
            <a:pPr lvl="1"/>
            <a:r>
              <a:rPr lang="en-US" dirty="0"/>
              <a:t>Mutual authentication – the client and the server</a:t>
            </a:r>
          </a:p>
          <a:p>
            <a:pPr lvl="2"/>
            <a:r>
              <a:rPr lang="en-US" dirty="0"/>
              <a:t>Protect against Man-in-The-Middle or Replay Attacks</a:t>
            </a:r>
          </a:p>
          <a:p>
            <a:r>
              <a:rPr lang="en-US" dirty="0"/>
              <a:t>Standard since the 1980s</a:t>
            </a:r>
          </a:p>
          <a:p>
            <a:pPr lvl="1"/>
            <a:r>
              <a:rPr lang="en-US" dirty="0"/>
              <a:t>Developed by the Massachusetts Institute of Technology (MIT)</a:t>
            </a:r>
          </a:p>
          <a:p>
            <a:pPr lvl="1"/>
            <a:r>
              <a:rPr lang="en-US" dirty="0"/>
              <a:t>RFC 4120</a:t>
            </a:r>
          </a:p>
          <a:p>
            <a:r>
              <a:rPr lang="en-US" dirty="0"/>
              <a:t>Microsoft began using Kerberos in Windows 2000</a:t>
            </a:r>
          </a:p>
          <a:p>
            <a:pPr lvl="1"/>
            <a:r>
              <a:rPr lang="en-US" dirty="0"/>
              <a:t>Based on open standard Kerberos 5.0</a:t>
            </a:r>
          </a:p>
          <a:p>
            <a:pPr lvl="1"/>
            <a:r>
              <a:rPr lang="en-US" dirty="0"/>
              <a:t>Compatible with other operating systems and devices</a:t>
            </a:r>
          </a:p>
        </p:txBody>
      </p:sp>
    </p:spTree>
    <p:extLst>
      <p:ext uri="{BB962C8B-B14F-4D97-AF65-F5344CB8AC3E}">
        <p14:creationId xmlns:p14="http://schemas.microsoft.com/office/powerpoint/2010/main" val="331182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9E4-6040-4148-82F2-7F35B351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with Kerberos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DB48-1C01-4220-ADBA-92102239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602" y="3382297"/>
            <a:ext cx="4548992" cy="4351338"/>
          </a:xfrm>
        </p:spPr>
        <p:txBody>
          <a:bodyPr/>
          <a:lstStyle/>
          <a:p>
            <a:r>
              <a:rPr lang="en-US" dirty="0"/>
              <a:t>Authenticate once</a:t>
            </a:r>
          </a:p>
          <a:p>
            <a:pPr lvl="1"/>
            <a:r>
              <a:rPr lang="en-US" dirty="0"/>
              <a:t>Lots of backend ticketing</a:t>
            </a:r>
          </a:p>
          <a:p>
            <a:pPr lvl="1"/>
            <a:r>
              <a:rPr lang="en-US" dirty="0"/>
              <a:t>Cryptographic tickets</a:t>
            </a:r>
          </a:p>
          <a:p>
            <a:r>
              <a:rPr lang="en-US" dirty="0"/>
              <a:t>No constant prompting</a:t>
            </a:r>
            <a:br>
              <a:rPr lang="en-US" dirty="0"/>
            </a:br>
            <a:r>
              <a:rPr lang="en-US" dirty="0"/>
              <a:t>  for username and passwords</a:t>
            </a:r>
          </a:p>
          <a:p>
            <a:r>
              <a:rPr lang="en-US" dirty="0"/>
              <a:t>Only works with Kerberos </a:t>
            </a:r>
          </a:p>
          <a:p>
            <a:pPr lvl="1"/>
            <a:r>
              <a:rPr lang="en-US" dirty="0"/>
              <a:t>Not all systems are exactly</a:t>
            </a:r>
            <a:br>
              <a:rPr lang="en-US" dirty="0"/>
            </a:br>
            <a:r>
              <a:rPr lang="en-US" dirty="0"/>
              <a:t>Kerberos-friendly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9" y="3138417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1650447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371552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6292045" y="2711143"/>
            <a:ext cx="1200774" cy="67115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0738" y="1453537"/>
            <a:ext cx="2616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Step 1: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Service Request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from Authentication Server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14760" y="5323713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281110" y="102675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7592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9E4-6040-4148-82F2-7F35B351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with Kerberos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DB48-1C01-4220-ADBA-92102239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219" y="3209097"/>
            <a:ext cx="4976503" cy="4351338"/>
          </a:xfrm>
        </p:spPr>
        <p:txBody>
          <a:bodyPr/>
          <a:lstStyle/>
          <a:p>
            <a:r>
              <a:rPr lang="en-US" dirty="0"/>
              <a:t>Authenticate once</a:t>
            </a:r>
          </a:p>
          <a:p>
            <a:pPr lvl="1"/>
            <a:r>
              <a:rPr lang="en-US" dirty="0"/>
              <a:t>Lots of backend ticketing</a:t>
            </a:r>
          </a:p>
          <a:p>
            <a:pPr lvl="1"/>
            <a:r>
              <a:rPr lang="en-US" dirty="0"/>
              <a:t>Cryptographic tickets</a:t>
            </a:r>
          </a:p>
          <a:p>
            <a:r>
              <a:rPr lang="en-US" dirty="0"/>
              <a:t>No constant prompting</a:t>
            </a:r>
            <a:br>
              <a:rPr lang="en-US" dirty="0"/>
            </a:br>
            <a:r>
              <a:rPr lang="en-US" dirty="0"/>
              <a:t>  for username and passwords</a:t>
            </a:r>
          </a:p>
          <a:p>
            <a:r>
              <a:rPr lang="en-US" dirty="0"/>
              <a:t>Only works with Kerberos </a:t>
            </a:r>
          </a:p>
          <a:p>
            <a:pPr lvl="1"/>
            <a:r>
              <a:rPr lang="en-US" dirty="0"/>
              <a:t>Not all systems are exactly</a:t>
            </a:r>
            <a:br>
              <a:rPr lang="en-US" dirty="0"/>
            </a:br>
            <a:r>
              <a:rPr lang="en-US" dirty="0"/>
              <a:t>Kerberos-friendly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9" y="3138417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1650447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371552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6400200" y="2877861"/>
            <a:ext cx="1014559" cy="5211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414760" y="5323713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81110" y="102675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6338" y="1865191"/>
            <a:ext cx="2428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Step 2: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Service Ticket Granted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by Authentication Server</a:t>
            </a:r>
          </a:p>
        </p:txBody>
      </p:sp>
    </p:spTree>
    <p:extLst>
      <p:ext uri="{BB962C8B-B14F-4D97-AF65-F5344CB8AC3E}">
        <p14:creationId xmlns:p14="http://schemas.microsoft.com/office/powerpoint/2010/main" val="180941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9E4-6040-4148-82F2-7F35B351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with Kerberos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DB48-1C01-4220-ADBA-92102239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449" y="3307797"/>
            <a:ext cx="4738997" cy="4351338"/>
          </a:xfrm>
        </p:spPr>
        <p:txBody>
          <a:bodyPr/>
          <a:lstStyle/>
          <a:p>
            <a:r>
              <a:rPr lang="en-US" dirty="0"/>
              <a:t>Authenticate once</a:t>
            </a:r>
          </a:p>
          <a:p>
            <a:pPr lvl="1"/>
            <a:r>
              <a:rPr lang="en-US" dirty="0"/>
              <a:t>Lots of backend ticketing</a:t>
            </a:r>
          </a:p>
          <a:p>
            <a:pPr lvl="1"/>
            <a:r>
              <a:rPr lang="en-US" dirty="0"/>
              <a:t>Cryptographic tickets</a:t>
            </a:r>
          </a:p>
          <a:p>
            <a:r>
              <a:rPr lang="en-US" dirty="0"/>
              <a:t>No constant prompting</a:t>
            </a:r>
            <a:br>
              <a:rPr lang="en-US" dirty="0"/>
            </a:br>
            <a:r>
              <a:rPr lang="en-US" dirty="0"/>
              <a:t>  for username and passwords</a:t>
            </a:r>
          </a:p>
          <a:p>
            <a:r>
              <a:rPr lang="en-US" dirty="0"/>
              <a:t>Only works with Kerberos </a:t>
            </a:r>
          </a:p>
          <a:p>
            <a:pPr lvl="1"/>
            <a:r>
              <a:rPr lang="en-US" dirty="0"/>
              <a:t>Not all systems are exactly</a:t>
            </a:r>
            <a:br>
              <a:rPr lang="en-US" dirty="0"/>
            </a:br>
            <a:r>
              <a:rPr lang="en-US" dirty="0"/>
              <a:t>Kerberos-friendly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9" y="3138417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1650447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371552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6346122" y="4067983"/>
            <a:ext cx="1122714" cy="4492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414760" y="5323713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281110" y="102675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2311" y="2017457"/>
            <a:ext cx="2168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Step 3: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Present Service Ticket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to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180941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9E4-6040-4148-82F2-7F35B351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with Kerberos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DB48-1C01-4220-ADBA-92102239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699" y="3363988"/>
            <a:ext cx="4762747" cy="4351338"/>
          </a:xfrm>
        </p:spPr>
        <p:txBody>
          <a:bodyPr/>
          <a:lstStyle/>
          <a:p>
            <a:r>
              <a:rPr lang="en-US" dirty="0"/>
              <a:t>Authenticate once</a:t>
            </a:r>
          </a:p>
          <a:p>
            <a:pPr lvl="1"/>
            <a:r>
              <a:rPr lang="en-US" dirty="0"/>
              <a:t>Lots of backend ticketing</a:t>
            </a:r>
          </a:p>
          <a:p>
            <a:pPr lvl="1"/>
            <a:r>
              <a:rPr lang="en-US" dirty="0"/>
              <a:t>Cryptographic tickets</a:t>
            </a:r>
          </a:p>
          <a:p>
            <a:r>
              <a:rPr lang="en-US" dirty="0"/>
              <a:t>No constant prompting</a:t>
            </a:r>
            <a:br>
              <a:rPr lang="en-US" dirty="0"/>
            </a:br>
            <a:r>
              <a:rPr lang="en-US" dirty="0"/>
              <a:t>  for username and passwords</a:t>
            </a:r>
          </a:p>
          <a:p>
            <a:r>
              <a:rPr lang="en-US" dirty="0"/>
              <a:t>Only works with Kerberos </a:t>
            </a:r>
          </a:p>
          <a:p>
            <a:pPr lvl="1"/>
            <a:r>
              <a:rPr lang="en-US" dirty="0"/>
              <a:t>Not all systems are exactly</a:t>
            </a:r>
            <a:br>
              <a:rPr lang="en-US" dirty="0"/>
            </a:br>
            <a:r>
              <a:rPr lang="en-US" dirty="0"/>
              <a:t>Kerberos-friendly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9" y="3138417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1650447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371552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6400200" y="4080387"/>
            <a:ext cx="934665" cy="463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414760" y="5323713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281110" y="102675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8552" y="1740458"/>
            <a:ext cx="2693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Step 4: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Application Server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may provide 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Mutual Authentication ticket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80941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09" y="2285460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203714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67" y="405965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4030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3869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2618" y="571700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AAA Server</a:t>
            </a: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978575" y="2862565"/>
            <a:ext cx="3502119" cy="3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4565405" y="2469284"/>
            <a:ext cx="0" cy="15903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55" y="2070481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613702" y="1170040"/>
            <a:ext cx="3903406" cy="900442"/>
          </a:xfrm>
          <a:prstGeom prst="wedgeRoundRectCallout">
            <a:avLst>
              <a:gd name="adj1" fmla="val -41269"/>
              <a:gd name="adj2" fmla="val 84611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I want access to the application server.</a:t>
            </a:r>
          </a:p>
        </p:txBody>
      </p:sp>
    </p:spTree>
    <p:extLst>
      <p:ext uri="{BB962C8B-B14F-4D97-AF65-F5344CB8AC3E}">
        <p14:creationId xmlns:p14="http://schemas.microsoft.com/office/powerpoint/2010/main" val="175152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9E4-6040-4148-82F2-7F35B351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with Kerberos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DB48-1C01-4220-ADBA-92102239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652" y="3429000"/>
            <a:ext cx="4632119" cy="4351338"/>
          </a:xfrm>
        </p:spPr>
        <p:txBody>
          <a:bodyPr/>
          <a:lstStyle/>
          <a:p>
            <a:r>
              <a:rPr lang="en-US" dirty="0"/>
              <a:t>Authenticate once</a:t>
            </a:r>
          </a:p>
          <a:p>
            <a:pPr lvl="1"/>
            <a:r>
              <a:rPr lang="en-US" dirty="0"/>
              <a:t>Lots of backend ticketing</a:t>
            </a:r>
          </a:p>
          <a:p>
            <a:pPr lvl="1"/>
            <a:r>
              <a:rPr lang="en-US" dirty="0"/>
              <a:t>Cryptographic tickets</a:t>
            </a:r>
          </a:p>
          <a:p>
            <a:r>
              <a:rPr lang="en-US" dirty="0"/>
              <a:t>No constant prompting</a:t>
            </a:r>
            <a:br>
              <a:rPr lang="en-US" dirty="0"/>
            </a:br>
            <a:r>
              <a:rPr lang="en-US" dirty="0"/>
              <a:t>  for username and passwords</a:t>
            </a:r>
          </a:p>
          <a:p>
            <a:r>
              <a:rPr lang="en-US" dirty="0"/>
              <a:t>Only works with Kerberos </a:t>
            </a:r>
          </a:p>
          <a:p>
            <a:pPr lvl="1"/>
            <a:r>
              <a:rPr lang="en-US" dirty="0"/>
              <a:t>Not all systems are exactly</a:t>
            </a:r>
            <a:br>
              <a:rPr lang="en-US" dirty="0"/>
            </a:br>
            <a:r>
              <a:rPr lang="en-US" dirty="0"/>
              <a:t>Kerberos-friendly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9" y="3138417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1650447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9" y="371552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7414760" y="5323713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81110" y="102675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Left-Right Arrow 12"/>
          <p:cNvSpPr/>
          <p:nvPr/>
        </p:nvSpPr>
        <p:spPr>
          <a:xfrm rot="1349413">
            <a:off x="6345617" y="4041902"/>
            <a:ext cx="1113306" cy="501445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8396" y="2017457"/>
            <a:ext cx="2216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Step 5: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Trusted communication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and data flow</a:t>
            </a:r>
          </a:p>
        </p:txBody>
      </p:sp>
    </p:spTree>
    <p:extLst>
      <p:ext uri="{BB962C8B-B14F-4D97-AF65-F5344CB8AC3E}">
        <p14:creationId xmlns:p14="http://schemas.microsoft.com/office/powerpoint/2010/main" val="180941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09" y="2285460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203714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67" y="405965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4030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3869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2618" y="571700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AAA Server</a:t>
            </a: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978575" y="2862565"/>
            <a:ext cx="3502119" cy="3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4565405" y="2469284"/>
            <a:ext cx="0" cy="15903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55" y="2070481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2613702" y="1170040"/>
            <a:ext cx="3903406" cy="900442"/>
          </a:xfrm>
          <a:prstGeom prst="wedgeRoundRectCallout">
            <a:avLst>
              <a:gd name="adj1" fmla="val -8272"/>
              <a:gd name="adj2" fmla="val 69324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Ok, but you must login first.</a:t>
            </a:r>
          </a:p>
        </p:txBody>
      </p:sp>
    </p:spTree>
    <p:extLst>
      <p:ext uri="{BB962C8B-B14F-4D97-AF65-F5344CB8AC3E}">
        <p14:creationId xmlns:p14="http://schemas.microsoft.com/office/powerpoint/2010/main" val="35073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09" y="2285460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203714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67" y="405965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4030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3869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2618" y="571700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AAA Server</a:t>
            </a: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978575" y="2862565"/>
            <a:ext cx="3502119" cy="3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4565405" y="2469284"/>
            <a:ext cx="0" cy="15903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55" y="2070481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2222090" y="2469284"/>
            <a:ext cx="756485" cy="756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3028E-6 L 0.10556 1.73028E-6 C 0.15296 1.73028E-6 0.21129 0.08466 0.21129 0.15336 L 0.21129 0.30742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15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09" y="2285460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203714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67" y="405965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4030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3869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2618" y="571700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AAA Server</a:t>
            </a: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978575" y="2862565"/>
            <a:ext cx="3502119" cy="3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4565405" y="2469284"/>
            <a:ext cx="0" cy="15903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55" y="2070481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4187162" y="4510082"/>
            <a:ext cx="756485" cy="756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12746E-6 L 4.44444E-6 -0.14805 C 4.44444E-6 -0.21421 0.07829 -0.29609 0.14218 -0.29609 L 0.28437 -0.29609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48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09" y="2285460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203714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67" y="405965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4030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3869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2618" y="571700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AAA Server</a:t>
            </a: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978575" y="2862565"/>
            <a:ext cx="3502119" cy="3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4565405" y="2469284"/>
            <a:ext cx="0" cy="15903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55" y="2070481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2613702" y="1170040"/>
            <a:ext cx="3903406" cy="900442"/>
          </a:xfrm>
          <a:prstGeom prst="wedgeRoundRectCallout">
            <a:avLst>
              <a:gd name="adj1" fmla="val 45381"/>
              <a:gd name="adj2" fmla="val 85703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Ok, I know you.</a:t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Here’s your data…</a:t>
            </a:r>
          </a:p>
        </p:txBody>
      </p:sp>
    </p:spTree>
    <p:extLst>
      <p:ext uri="{BB962C8B-B14F-4D97-AF65-F5344CB8AC3E}">
        <p14:creationId xmlns:p14="http://schemas.microsoft.com/office/powerpoint/2010/main" val="175152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Gaining access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09" y="2285460"/>
            <a:ext cx="1217166" cy="11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203714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67" y="4059650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4030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3869" y="3661156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2618" y="5717000"/>
            <a:ext cx="1571924" cy="53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AAA Server</a:t>
            </a: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978575" y="2862565"/>
            <a:ext cx="3502119" cy="3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4565405" y="2469284"/>
            <a:ext cx="0" cy="15903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55" y="2070481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6821588" y="2484321"/>
            <a:ext cx="756485" cy="756485"/>
          </a:xfrm>
          <a:prstGeom prst="ellipse">
            <a:avLst/>
          </a:prstGeom>
          <a:solidFill>
            <a:srgbClr val="A440F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20715661">
            <a:off x="2499351" y="1985577"/>
            <a:ext cx="4460565" cy="2908182"/>
          </a:xfrm>
          <a:prstGeom prst="wedgeRoundRectCallout">
            <a:avLst>
              <a:gd name="adj1" fmla="val -1218"/>
              <a:gd name="adj2" fmla="val 48577"/>
              <a:gd name="adj3" fmla="val 16667"/>
            </a:avLst>
          </a:prstGeom>
          <a:solidFill>
            <a:srgbClr val="FFFFFF">
              <a:alpha val="94902"/>
            </a:srgb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>There are many, many ways to accomplish this setup.</a:t>
            </a:r>
          </a:p>
        </p:txBody>
      </p:sp>
    </p:spTree>
    <p:extLst>
      <p:ext uri="{BB962C8B-B14F-4D97-AF65-F5344CB8AC3E}">
        <p14:creationId xmlns:p14="http://schemas.microsoft.com/office/powerpoint/2010/main" val="17515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7814E-6 L -0.53282 -1.4781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C45E-542C-480D-A43A-8B532FE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Remote Authentication Dial-in User Service (RADIUS)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D8BD-83A5-4005-99EC-49FF9D1F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AAA protocol</a:t>
            </a:r>
          </a:p>
          <a:p>
            <a:pPr lvl="1"/>
            <a:r>
              <a:rPr lang="en-US" dirty="0"/>
              <a:t>Widely supported</a:t>
            </a:r>
          </a:p>
          <a:p>
            <a:pPr lvl="1"/>
            <a:r>
              <a:rPr lang="en-US" dirty="0"/>
              <a:t>No longer just for “dial-in” users</a:t>
            </a:r>
          </a:p>
          <a:p>
            <a:r>
              <a:rPr lang="en-US" dirty="0"/>
              <a:t>Centralized authentication</a:t>
            </a:r>
          </a:p>
          <a:p>
            <a:pPr lvl="1"/>
            <a:r>
              <a:rPr lang="en-US" dirty="0"/>
              <a:t>Network devices</a:t>
            </a:r>
          </a:p>
          <a:p>
            <a:pPr lvl="1"/>
            <a:r>
              <a:rPr lang="en-US" dirty="0"/>
              <a:t>Server authentication</a:t>
            </a:r>
          </a:p>
          <a:p>
            <a:pPr lvl="1"/>
            <a:r>
              <a:rPr lang="en-US" dirty="0"/>
              <a:t>VPN access</a:t>
            </a:r>
          </a:p>
          <a:p>
            <a:pPr lvl="1"/>
            <a:r>
              <a:rPr lang="en-US" dirty="0"/>
              <a:t>Network access</a:t>
            </a:r>
          </a:p>
        </p:txBody>
      </p:sp>
    </p:spTree>
    <p:extLst>
      <p:ext uri="{BB962C8B-B14F-4D97-AF65-F5344CB8AC3E}">
        <p14:creationId xmlns:p14="http://schemas.microsoft.com/office/powerpoint/2010/main" val="413025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269-1037-45D0-8012-E1ECB59C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014F-9FFC-4C49-9C6E-AEA8AB26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Access Controller Access-Control System</a:t>
            </a:r>
          </a:p>
          <a:p>
            <a:pPr lvl="1"/>
            <a:r>
              <a:rPr lang="en-US" dirty="0"/>
              <a:t>Protocol for remote authentication</a:t>
            </a:r>
          </a:p>
          <a:p>
            <a:pPr lvl="1"/>
            <a:r>
              <a:rPr lang="en-US" dirty="0"/>
              <a:t>Created in 1984 to control access to dial-up lines to ARPANET</a:t>
            </a:r>
          </a:p>
          <a:p>
            <a:r>
              <a:rPr lang="en-US" dirty="0"/>
              <a:t>XTACACS (Extended TACACS)</a:t>
            </a:r>
          </a:p>
          <a:p>
            <a:pPr lvl="1"/>
            <a:r>
              <a:rPr lang="en-US" dirty="0"/>
              <a:t>Proprietary version of TACACS made by Cisco</a:t>
            </a:r>
          </a:p>
          <a:p>
            <a:pPr lvl="1"/>
            <a:r>
              <a:rPr lang="en-US" dirty="0"/>
              <a:t>Additional support for accounting and auditing</a:t>
            </a:r>
          </a:p>
          <a:p>
            <a:r>
              <a:rPr lang="en-US" dirty="0"/>
              <a:t>TACACS+</a:t>
            </a:r>
          </a:p>
          <a:p>
            <a:pPr lvl="1"/>
            <a:r>
              <a:rPr lang="en-US" dirty="0"/>
              <a:t>Latest version of TACACS. Replaces predecessors</a:t>
            </a:r>
          </a:p>
          <a:p>
            <a:pPr lvl="1"/>
            <a:r>
              <a:rPr lang="en-US" dirty="0"/>
              <a:t>Released as an open standard by Cisco in 1993</a:t>
            </a:r>
          </a:p>
        </p:txBody>
      </p:sp>
    </p:spTree>
    <p:extLst>
      <p:ext uri="{BB962C8B-B14F-4D97-AF65-F5344CB8AC3E}">
        <p14:creationId xmlns:p14="http://schemas.microsoft.com/office/powerpoint/2010/main" val="40612172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2221</TotalTime>
  <Words>819</Words>
  <Application>Microsoft Macintosh PowerPoint</Application>
  <PresentationFormat>On-screen Show 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Gaining access</vt:lpstr>
      <vt:lpstr>Gaining access</vt:lpstr>
      <vt:lpstr>Gaining access</vt:lpstr>
      <vt:lpstr>Gaining access</vt:lpstr>
      <vt:lpstr>Gaining access</vt:lpstr>
      <vt:lpstr>Gaining access</vt:lpstr>
      <vt:lpstr>Remote Authentication Dial-in User Service (RADIUS)</vt:lpstr>
      <vt:lpstr>TACACS</vt:lpstr>
      <vt:lpstr>Lightweight Directory Access Protocol (LDAP)</vt:lpstr>
      <vt:lpstr>X.500 Distinguished Names</vt:lpstr>
      <vt:lpstr>X.500 Directory Information Tree</vt:lpstr>
      <vt:lpstr>Microsoft NTLM </vt:lpstr>
      <vt:lpstr>Microsoft NTLM vulnerabilities</vt:lpstr>
      <vt:lpstr>Kerberos</vt:lpstr>
      <vt:lpstr>SSO with Kerberos </vt:lpstr>
      <vt:lpstr>SSO with Kerberos </vt:lpstr>
      <vt:lpstr>SSO with Kerberos </vt:lpstr>
      <vt:lpstr>SSO with Kerberos </vt:lpstr>
      <vt:lpstr>SSO with Kerberos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72</cp:revision>
  <dcterms:created xsi:type="dcterms:W3CDTF">2019-04-17T19:12:48Z</dcterms:created>
  <dcterms:modified xsi:type="dcterms:W3CDTF">2021-03-04T16:32:41Z</dcterms:modified>
  <cp:category>pptx, curriculum, cyber</cp:category>
</cp:coreProperties>
</file>