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9"/>
  </p:notes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2575FD10-B155-464B-A1E8-1DDDA8AE137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35A040C5-784A-4080-BB1D-01B059FD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2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75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5744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84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79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FD10-B155-464B-A1E8-1DDDA8AE137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40C5-784A-4080-BB1D-01B059FD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6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FD10-B155-464B-A1E8-1DDDA8AE137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40C5-784A-4080-BB1D-01B059FD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858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15228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2575FD10-B155-464B-A1E8-1DDDA8AE137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35A040C5-784A-4080-BB1D-01B059FD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2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FD10-B155-464B-A1E8-1DDDA8AE137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40C5-784A-4080-BB1D-01B059FD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8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FD10-B155-464B-A1E8-1DDDA8AE1371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40C5-784A-4080-BB1D-01B059FD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FD10-B155-464B-A1E8-1DDDA8AE1371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40C5-784A-4080-BB1D-01B059FD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3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FD10-B155-464B-A1E8-1DDDA8AE1371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40C5-784A-4080-BB1D-01B059FD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3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FD10-B155-464B-A1E8-1DDDA8AE1371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40C5-784A-4080-BB1D-01B059FD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8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FD10-B155-464B-A1E8-1DDDA8AE1371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40C5-784A-4080-BB1D-01B059FD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FD10-B155-464B-A1E8-1DDDA8AE1371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40C5-784A-4080-BB1D-01B059FD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1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487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6DAC88-3377-4925-AC6E-6BB2846E5CCA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PAP, CHAP, and MS-CHAP</a:t>
            </a:r>
          </a:p>
        </p:txBody>
      </p:sp>
    </p:spTree>
    <p:extLst>
      <p:ext uri="{BB962C8B-B14F-4D97-AF65-F5344CB8AC3E}">
        <p14:creationId xmlns:p14="http://schemas.microsoft.com/office/powerpoint/2010/main" val="235749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1037"/>
            <a:ext cx="8366760" cy="721396"/>
          </a:xfrm>
        </p:spPr>
        <p:txBody>
          <a:bodyPr/>
          <a:lstStyle/>
          <a:p>
            <a:r>
              <a:rPr lang="en-US" dirty="0"/>
              <a:t>PPP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8328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Point-to-Point Protocol (PPP)</a:t>
            </a:r>
          </a:p>
          <a:p>
            <a:pPr lvl="1"/>
            <a:r>
              <a:rPr lang="en-US" dirty="0"/>
              <a:t>Connects two routers directly</a:t>
            </a:r>
          </a:p>
          <a:p>
            <a:pPr lvl="2"/>
            <a:r>
              <a:rPr lang="en-US" dirty="0"/>
              <a:t>No host in between (No other networks)</a:t>
            </a:r>
          </a:p>
          <a:p>
            <a:r>
              <a:rPr lang="en-US" dirty="0"/>
              <a:t>Variations of PPP</a:t>
            </a:r>
          </a:p>
          <a:p>
            <a:pPr lvl="1"/>
            <a:r>
              <a:rPr lang="en-US" dirty="0"/>
              <a:t>Point-to-Point Tunneling Protocol (PPTP)</a:t>
            </a:r>
          </a:p>
          <a:p>
            <a:pPr lvl="2"/>
            <a:r>
              <a:rPr lang="en-US" dirty="0"/>
              <a:t>Very common for VPNs</a:t>
            </a:r>
          </a:p>
          <a:p>
            <a:pPr lvl="1"/>
            <a:r>
              <a:rPr lang="en-US" dirty="0"/>
              <a:t>Point-to-Point Protocol over Ethernet (</a:t>
            </a:r>
            <a:r>
              <a:rPr lang="en-US" dirty="0" err="1"/>
              <a:t>PPPoE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Common for DSL Connections</a:t>
            </a:r>
          </a:p>
          <a:p>
            <a:pPr lvl="1"/>
            <a:r>
              <a:rPr lang="en-US" dirty="0"/>
              <a:t>Point-to-Point over ATM (</a:t>
            </a:r>
            <a:r>
              <a:rPr lang="en-US" dirty="0" err="1"/>
              <a:t>PPPoA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Used with ATMs</a:t>
            </a:r>
          </a:p>
          <a:p>
            <a:r>
              <a:rPr lang="en-US" dirty="0"/>
              <a:t>Authentication for PPP is provided by:</a:t>
            </a:r>
          </a:p>
          <a:p>
            <a:pPr lvl="1"/>
            <a:r>
              <a:rPr lang="en-US" dirty="0"/>
              <a:t>PAP</a:t>
            </a:r>
          </a:p>
          <a:p>
            <a:pPr lvl="1"/>
            <a:r>
              <a:rPr lang="en-US" dirty="0"/>
              <a:t>CHAP</a:t>
            </a:r>
          </a:p>
          <a:p>
            <a:pPr lvl="1"/>
            <a:r>
              <a:rPr lang="en-US" dirty="0"/>
              <a:t>MS-CHAP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2520-B8C0-40C7-B122-D4B7AB3C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PAP (password authentication protocol)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1D9D3-D3FF-4FD7-9F78-61BCB20F3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two-way handshake</a:t>
            </a:r>
          </a:p>
          <a:p>
            <a:r>
              <a:rPr lang="en-US" dirty="0"/>
              <a:t>Username and password sent in plaintext</a:t>
            </a:r>
          </a:p>
          <a:p>
            <a:pPr lvl="1"/>
            <a:r>
              <a:rPr lang="en-US" dirty="0"/>
              <a:t>No security or encryption</a:t>
            </a:r>
          </a:p>
          <a:p>
            <a:r>
              <a:rPr lang="en-US" dirty="0"/>
              <a:t>PAP has become an outdated authentication standard</a:t>
            </a:r>
          </a:p>
          <a:p>
            <a:pPr lvl="1"/>
            <a:r>
              <a:rPr lang="en-US" dirty="0"/>
              <a:t>Still is rarely used</a:t>
            </a:r>
          </a:p>
        </p:txBody>
      </p:sp>
    </p:spTree>
    <p:extLst>
      <p:ext uri="{BB962C8B-B14F-4D97-AF65-F5344CB8AC3E}">
        <p14:creationId xmlns:p14="http://schemas.microsoft.com/office/powerpoint/2010/main" val="287510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CC40-CEFF-4F90-982D-3CF52ED8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648" y="747634"/>
            <a:ext cx="8366760" cy="721396"/>
          </a:xfrm>
        </p:spPr>
        <p:txBody>
          <a:bodyPr/>
          <a:lstStyle/>
          <a:p>
            <a:r>
              <a:rPr lang="en-US" dirty="0"/>
              <a:t>PAP Authentication</a:t>
            </a:r>
          </a:p>
        </p:txBody>
      </p:sp>
      <p:pic>
        <p:nvPicPr>
          <p:cNvPr id="4" name="Graphic 3" descr="Internet">
            <a:extLst>
              <a:ext uri="{FF2B5EF4-FFF2-40B4-BE49-F238E27FC236}">
                <a16:creationId xmlns:a16="http://schemas.microsoft.com/office/drawing/2014/main" id="{E8E90EC6-3938-43A8-BA01-9FD66EA16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560" y="2096875"/>
            <a:ext cx="1846721" cy="1846721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CED91901-7FBF-4572-BBA3-B32178C19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2320" y="1983916"/>
            <a:ext cx="2072640" cy="2072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3FD280-CAC6-424E-A957-D774DD553C0C}"/>
              </a:ext>
            </a:extLst>
          </p:cNvPr>
          <p:cNvSpPr txBox="1"/>
          <p:nvPr/>
        </p:nvSpPr>
        <p:spPr>
          <a:xfrm>
            <a:off x="1055440" y="4056556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9359F-47FC-4AA9-BCF6-0F896EF571F0}"/>
              </a:ext>
            </a:extLst>
          </p:cNvPr>
          <p:cNvSpPr txBox="1"/>
          <p:nvPr/>
        </p:nvSpPr>
        <p:spPr>
          <a:xfrm>
            <a:off x="6106160" y="4056556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PAP Server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4E000B-E646-47B1-8C94-EF5FA1BBA488}"/>
              </a:ext>
            </a:extLst>
          </p:cNvPr>
          <p:cNvCxnSpPr/>
          <p:nvPr/>
        </p:nvCxnSpPr>
        <p:spPr>
          <a:xfrm>
            <a:off x="2926080" y="2499360"/>
            <a:ext cx="283464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5B3B17-D030-45A2-B02D-6F1F20FA04D4}"/>
              </a:ext>
            </a:extLst>
          </p:cNvPr>
          <p:cNvCxnSpPr>
            <a:cxnSpLocks/>
          </p:cNvCxnSpPr>
          <p:nvPr/>
        </p:nvCxnSpPr>
        <p:spPr>
          <a:xfrm flipH="1">
            <a:off x="3007360" y="3291840"/>
            <a:ext cx="267208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CC7116-4D53-4D36-87DF-20350BDBA932}"/>
              </a:ext>
            </a:extLst>
          </p:cNvPr>
          <p:cNvSpPr txBox="1"/>
          <p:nvPr/>
        </p:nvSpPr>
        <p:spPr>
          <a:xfrm>
            <a:off x="3007360" y="1838362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Username: JSmith1776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Password: P@ssW0rd1776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1AD528-304B-4820-BE82-F4E5AD12398E}"/>
              </a:ext>
            </a:extLst>
          </p:cNvPr>
          <p:cNvSpPr txBox="1"/>
          <p:nvPr/>
        </p:nvSpPr>
        <p:spPr>
          <a:xfrm>
            <a:off x="3007360" y="3379736"/>
            <a:ext cx="2672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Correct! I granted you access!</a:t>
            </a:r>
          </a:p>
        </p:txBody>
      </p:sp>
    </p:spTree>
    <p:extLst>
      <p:ext uri="{BB962C8B-B14F-4D97-AF65-F5344CB8AC3E}">
        <p14:creationId xmlns:p14="http://schemas.microsoft.com/office/powerpoint/2010/main" val="120997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ABA3-76D5-411F-A7B4-7689754C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9024-281F-42D1-A2B3-8C3395865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Challenge-Handshake Authentication Protocol (CHAP)</a:t>
            </a:r>
          </a:p>
          <a:p>
            <a:pPr lvl="1"/>
            <a:r>
              <a:rPr lang="en-US" dirty="0"/>
              <a:t>Three-way handshake</a:t>
            </a:r>
          </a:p>
          <a:p>
            <a:pPr lvl="2"/>
            <a:r>
              <a:rPr lang="en-US" dirty="0"/>
              <a:t>Link is established and the server sends a challenge message</a:t>
            </a:r>
          </a:p>
          <a:p>
            <a:pPr lvl="2"/>
            <a:r>
              <a:rPr lang="en-US" dirty="0"/>
              <a:t>The user sends the username and password (or challenge answer), this is encrypted/hash format when sent back to the server</a:t>
            </a:r>
          </a:p>
          <a:p>
            <a:pPr lvl="2"/>
            <a:r>
              <a:rPr lang="en-US" dirty="0"/>
              <a:t>The server compares the two hashes</a:t>
            </a:r>
          </a:p>
          <a:p>
            <a:pPr lvl="3"/>
            <a:r>
              <a:rPr lang="en-US" dirty="0"/>
              <a:t>If they match, they are connected</a:t>
            </a:r>
          </a:p>
          <a:p>
            <a:pPr lvl="3"/>
            <a:r>
              <a:rPr lang="en-US" dirty="0"/>
              <a:t>If they do not match, the server terminates the session</a:t>
            </a:r>
          </a:p>
          <a:p>
            <a:pPr lvl="1"/>
            <a:r>
              <a:rPr lang="en-US" dirty="0"/>
              <a:t>Continuous checking</a:t>
            </a:r>
          </a:p>
          <a:p>
            <a:pPr lvl="2"/>
            <a:r>
              <a:rPr lang="en-US" dirty="0"/>
              <a:t>The server will continuously check to make sure the connection is valid</a:t>
            </a:r>
          </a:p>
          <a:p>
            <a:pPr lvl="2"/>
            <a:r>
              <a:rPr lang="en-US" dirty="0"/>
              <a:t>The user will not know these checks occur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42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AFA86-7E02-42B7-A2C7-9C717E24C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 authentication </a:t>
            </a:r>
          </a:p>
        </p:txBody>
      </p:sp>
      <p:pic>
        <p:nvPicPr>
          <p:cNvPr id="4" name="Graphic 3" descr="Internet">
            <a:extLst>
              <a:ext uri="{FF2B5EF4-FFF2-40B4-BE49-F238E27FC236}">
                <a16:creationId xmlns:a16="http://schemas.microsoft.com/office/drawing/2014/main" id="{942FBFD1-8B4E-40D9-AD30-B775DE475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560" y="2096875"/>
            <a:ext cx="1846721" cy="1846721"/>
          </a:xfrm>
          <a:prstGeom prst="rect">
            <a:avLst/>
          </a:prstGeom>
        </p:spPr>
      </p:pic>
      <p:pic>
        <p:nvPicPr>
          <p:cNvPr id="6" name="Graphic 5" descr="Server">
            <a:extLst>
              <a:ext uri="{FF2B5EF4-FFF2-40B4-BE49-F238E27FC236}">
                <a16:creationId xmlns:a16="http://schemas.microsoft.com/office/drawing/2014/main" id="{74027855-A794-4FEA-8C1B-49205CBC9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2320" y="1983916"/>
            <a:ext cx="2072640" cy="2072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B84D99-E5DE-4FB8-8860-0C11016F8607}"/>
              </a:ext>
            </a:extLst>
          </p:cNvPr>
          <p:cNvSpPr txBox="1"/>
          <p:nvPr/>
        </p:nvSpPr>
        <p:spPr>
          <a:xfrm>
            <a:off x="1055440" y="4056556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A5FE4-8DF0-4725-B377-EF6126614283}"/>
              </a:ext>
            </a:extLst>
          </p:cNvPr>
          <p:cNvSpPr txBox="1"/>
          <p:nvPr/>
        </p:nvSpPr>
        <p:spPr>
          <a:xfrm>
            <a:off x="6106160" y="4056556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PAP Server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7C410B-68D1-4ECC-895E-F3D95F736E2A}"/>
              </a:ext>
            </a:extLst>
          </p:cNvPr>
          <p:cNvCxnSpPr/>
          <p:nvPr/>
        </p:nvCxnSpPr>
        <p:spPr>
          <a:xfrm>
            <a:off x="2933841" y="3395362"/>
            <a:ext cx="283464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19CABD-152B-470B-8DA4-DA61796129F6}"/>
              </a:ext>
            </a:extLst>
          </p:cNvPr>
          <p:cNvCxnSpPr>
            <a:cxnSpLocks/>
          </p:cNvCxnSpPr>
          <p:nvPr/>
        </p:nvCxnSpPr>
        <p:spPr>
          <a:xfrm flipH="1">
            <a:off x="2933841" y="4287520"/>
            <a:ext cx="267208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388958-81F2-4CA0-8B97-699A129D758E}"/>
              </a:ext>
            </a:extLst>
          </p:cNvPr>
          <p:cNvSpPr txBox="1"/>
          <p:nvPr/>
        </p:nvSpPr>
        <p:spPr>
          <a:xfrm>
            <a:off x="2640400" y="2734364"/>
            <a:ext cx="346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Username: **Encrypted Username**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Password: **Encrypted Hashed Password**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2D17F1-959C-45A9-A0FB-4534300267A4}"/>
              </a:ext>
            </a:extLst>
          </p:cNvPr>
          <p:cNvSpPr txBox="1"/>
          <p:nvPr/>
        </p:nvSpPr>
        <p:spPr>
          <a:xfrm>
            <a:off x="3003761" y="3746422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Hash matches the one stored! Access Granted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8C166E-6857-444A-A52E-4E34D83D9859}"/>
              </a:ext>
            </a:extLst>
          </p:cNvPr>
          <p:cNvCxnSpPr>
            <a:cxnSpLocks/>
          </p:cNvCxnSpPr>
          <p:nvPr/>
        </p:nvCxnSpPr>
        <p:spPr>
          <a:xfrm flipH="1">
            <a:off x="2933841" y="2390142"/>
            <a:ext cx="267208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E23CD28-CD1E-4637-AF2E-9932A3A72583}"/>
              </a:ext>
            </a:extLst>
          </p:cNvPr>
          <p:cNvSpPr txBox="1"/>
          <p:nvPr/>
        </p:nvSpPr>
        <p:spPr>
          <a:xfrm>
            <a:off x="2771280" y="1964648"/>
            <a:ext cx="3091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What is your username and password?</a:t>
            </a:r>
          </a:p>
        </p:txBody>
      </p:sp>
    </p:spTree>
    <p:extLst>
      <p:ext uri="{BB962C8B-B14F-4D97-AF65-F5344CB8AC3E}">
        <p14:creationId xmlns:p14="http://schemas.microsoft.com/office/powerpoint/2010/main" val="230006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1690-FE0B-4C76-B524-BAD346D01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MS-CHAP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3619E-2E40-450F-83AE-D71C08BF0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Challenge Handshake Authentication Protocol</a:t>
            </a:r>
          </a:p>
          <a:p>
            <a:pPr lvl="1"/>
            <a:r>
              <a:rPr lang="en-US" dirty="0"/>
              <a:t>Microsoft’s version of CHAP</a:t>
            </a:r>
          </a:p>
          <a:p>
            <a:r>
              <a:rPr lang="en-US" dirty="0"/>
              <a:t>MSCHAPv1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Last used with Windows 7</a:t>
            </a:r>
          </a:p>
          <a:p>
            <a:r>
              <a:rPr lang="en-US" dirty="0">
                <a:solidFill>
                  <a:schemeClr val="tx1"/>
                </a:solidFill>
              </a:rPr>
              <a:t>MSCHAPv2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Current MSCHAP used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Contains improved cryptographic support</a:t>
            </a:r>
          </a:p>
        </p:txBody>
      </p:sp>
    </p:spTree>
    <p:extLst>
      <p:ext uri="{BB962C8B-B14F-4D97-AF65-F5344CB8AC3E}">
        <p14:creationId xmlns:p14="http://schemas.microsoft.com/office/powerpoint/2010/main" val="3889461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{3882F077-54C0-DA44-A343-A89C66818A05}tf10001122</Template>
  <TotalTime>1945</TotalTime>
  <Words>265</Words>
  <Application>Microsoft Macintosh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Circe Light</vt:lpstr>
      <vt:lpstr>Tw Cen MT</vt:lpstr>
      <vt:lpstr>Circuit</vt:lpstr>
      <vt:lpstr>PowerPoint Presentation</vt:lpstr>
      <vt:lpstr>PPP authentication</vt:lpstr>
      <vt:lpstr>PAP (password authentication protocol)</vt:lpstr>
      <vt:lpstr>PAP Authentication</vt:lpstr>
      <vt:lpstr>CHAP </vt:lpstr>
      <vt:lpstr>CHAP authentication </vt:lpstr>
      <vt:lpstr>MS-CHAP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61</cp:revision>
  <dcterms:created xsi:type="dcterms:W3CDTF">2019-04-17T19:12:48Z</dcterms:created>
  <dcterms:modified xsi:type="dcterms:W3CDTF">2021-03-04T16:33:06Z</dcterms:modified>
  <cp:category>pptx, curriculum, cyber</cp:category>
</cp:coreProperties>
</file>