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64" r:id="rId2"/>
    <p:sldId id="257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ACAE923-AE4F-4555-A348-9B45A67177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9B1EA25D-A21F-4629-9D02-F92796FA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66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E923-AE4F-4555-A348-9B45A67177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A25D-A21F-4629-9D02-F92796FA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3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2ACAE923-AE4F-4555-A348-9B45A67177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9B1EA25D-A21F-4629-9D02-F92796FA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47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9333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E923-AE4F-4555-A348-9B45A67177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A25D-A21F-4629-9D02-F92796FA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2ACAE923-AE4F-4555-A348-9B45A67177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9B1EA25D-A21F-4629-9D02-F92796FA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7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2ACAE923-AE4F-4555-A348-9B45A67177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9B1EA25D-A21F-4629-9D02-F92796FA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1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2ACAE923-AE4F-4555-A348-9B45A67177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9B1EA25D-A21F-4629-9D02-F92796FA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E923-AE4F-4555-A348-9B45A67177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A25D-A21F-4629-9D02-F92796FA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2ACAE923-AE4F-4555-A348-9B45A67177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9B1EA25D-A21F-4629-9D02-F92796FA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5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AE923-AE4F-4555-A348-9B45A67177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A25D-A21F-4629-9D02-F92796FA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2ACAE923-AE4F-4555-A348-9B45A67177DD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9B1EA25D-A21F-4629-9D02-F92796FA2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2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FD06363-BD9E-4302-830B-641A3807DA49}"/>
              </a:ext>
            </a:extLst>
          </p:cNvPr>
          <p:cNvSpPr/>
          <p:nvPr/>
        </p:nvSpPr>
        <p:spPr>
          <a:xfrm>
            <a:off x="1033818" y="5199797"/>
            <a:ext cx="7076364" cy="789673"/>
          </a:xfrm>
          <a:prstGeom prst="rect">
            <a:avLst/>
          </a:prstGeom>
        </p:spPr>
        <p:txBody>
          <a:bodyPr vert="horz" lIns="228600" tIns="228600" rIns="228600" bIns="0" rtlCol="0" anchor="ctr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spc="-15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Federated Identities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939A2-2ABB-404D-A86D-DC929ADD4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64"/>
          <a:stretch/>
        </p:blipFill>
        <p:spPr>
          <a:xfrm>
            <a:off x="20" y="10"/>
            <a:ext cx="9143980" cy="5058947"/>
          </a:xfrm>
          <a:custGeom>
            <a:avLst/>
            <a:gdLst/>
            <a:ahLst/>
            <a:cxnLst/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9817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8366760" cy="721396"/>
          </a:xfrm>
        </p:spPr>
        <p:txBody>
          <a:bodyPr>
            <a:normAutofit fontScale="90000"/>
          </a:bodyPr>
          <a:lstStyle/>
          <a:p>
            <a:r>
              <a:rPr lang="en-US" dirty="0"/>
              <a:t>Server-based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communication (HTTP) is stateless</a:t>
            </a:r>
          </a:p>
          <a:p>
            <a:pPr lvl="1"/>
            <a:r>
              <a:rPr lang="en-US" dirty="0"/>
              <a:t>Each request is unique and has no relationship to the previous request</a:t>
            </a:r>
          </a:p>
          <a:p>
            <a:r>
              <a:rPr lang="en-US" dirty="0"/>
              <a:t>Server keeps track of logins</a:t>
            </a:r>
          </a:p>
          <a:p>
            <a:pPr lvl="1"/>
            <a:r>
              <a:rPr lang="en-US" dirty="0"/>
              <a:t>Session ID assigned at login </a:t>
            </a:r>
          </a:p>
          <a:p>
            <a:pPr lvl="1"/>
            <a:r>
              <a:rPr lang="en-US" dirty="0"/>
              <a:t>Server checks session with each request</a:t>
            </a:r>
          </a:p>
          <a:p>
            <a:r>
              <a:rPr lang="en-US" dirty="0"/>
              <a:t>Adds overhead to the server</a:t>
            </a:r>
          </a:p>
          <a:p>
            <a:pPr lvl="1"/>
            <a:r>
              <a:rPr lang="en-US" dirty="0"/>
              <a:t>Difficult to scale</a:t>
            </a:r>
          </a:p>
          <a:p>
            <a:pPr lvl="1"/>
            <a:r>
              <a:rPr lang="en-US" dirty="0"/>
              <a:t>Difficult to manage across multiple devices</a:t>
            </a:r>
          </a:p>
          <a:p>
            <a:pPr lvl="1"/>
            <a:r>
              <a:rPr lang="en-US" dirty="0"/>
              <a:t>Difficult with redundancy and cloud services</a:t>
            </a:r>
          </a:p>
          <a:p>
            <a:pPr lvl="2"/>
            <a:r>
              <a:rPr lang="en-US" dirty="0"/>
              <a:t>Many different servers must communicate if session is valid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F7EE-058A-4FD1-A2D7-2004CAB7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9F1F-0A57-4D72-8ECD-24FA810F1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session information stored on server</a:t>
            </a:r>
          </a:p>
          <a:p>
            <a:pPr lvl="1"/>
            <a:r>
              <a:rPr lang="en-US" dirty="0"/>
              <a:t>Stateless, just like HTTP</a:t>
            </a:r>
          </a:p>
          <a:p>
            <a:r>
              <a:rPr lang="en-US" dirty="0"/>
              <a:t>After user authenticates, application sends token to client</a:t>
            </a:r>
          </a:p>
          <a:p>
            <a:pPr lvl="1"/>
            <a:r>
              <a:rPr lang="en-US" dirty="0"/>
              <a:t>Client stores token locally</a:t>
            </a:r>
          </a:p>
          <a:p>
            <a:r>
              <a:rPr lang="en-US" dirty="0"/>
              <a:t>Token is provided with each request</a:t>
            </a:r>
          </a:p>
          <a:p>
            <a:pPr lvl="1"/>
            <a:r>
              <a:rPr lang="en-US" dirty="0"/>
              <a:t>Server validates token and application continues to work as expected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9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3B07-1D9F-4B48-8111-DA1AC666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FD89B-C947-4A6A-988A-AB37BDB3B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1579820"/>
            <a:ext cx="7886700" cy="4005159"/>
          </a:xfrm>
        </p:spPr>
        <p:txBody>
          <a:bodyPr>
            <a:normAutofit/>
          </a:bodyPr>
          <a:lstStyle/>
          <a:p>
            <a:r>
              <a:rPr lang="en-US" dirty="0"/>
              <a:t>Provide network access to others </a:t>
            </a:r>
          </a:p>
          <a:p>
            <a:pPr lvl="1"/>
            <a:r>
              <a:rPr lang="en-US" dirty="0"/>
              <a:t>Not just employees – partners, suppliers, customers,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Provides Single Sign On (SSO) and more</a:t>
            </a:r>
          </a:p>
          <a:p>
            <a:r>
              <a:rPr lang="en-US" dirty="0"/>
              <a:t>Third-parties can establish a federated network</a:t>
            </a:r>
          </a:p>
          <a:p>
            <a:pPr lvl="1"/>
            <a:r>
              <a:rPr lang="en-US" dirty="0"/>
              <a:t>Authenticate and authorize between the two organizations</a:t>
            </a:r>
          </a:p>
          <a:p>
            <a:pPr lvl="1"/>
            <a:r>
              <a:rPr lang="en-US" dirty="0"/>
              <a:t>Login with your Google/Facebook/Microsoft credentials</a:t>
            </a:r>
          </a:p>
          <a:p>
            <a:r>
              <a:rPr lang="en-US" dirty="0"/>
              <a:t>Third-parties must establish trust relationship</a:t>
            </a:r>
          </a:p>
        </p:txBody>
      </p:sp>
    </p:spTree>
    <p:extLst>
      <p:ext uri="{BB962C8B-B14F-4D97-AF65-F5344CB8AC3E}">
        <p14:creationId xmlns:p14="http://schemas.microsoft.com/office/powerpoint/2010/main" val="239827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9E60-8891-4743-ACC5-66541E43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Security Assertion Markup Language (SAML)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162A-21EC-4048-9F75-3D32CFC4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527" y="1862363"/>
            <a:ext cx="4777903" cy="3715477"/>
          </a:xfrm>
        </p:spPr>
        <p:txBody>
          <a:bodyPr/>
          <a:lstStyle/>
          <a:p>
            <a:r>
              <a:rPr lang="en-US" dirty="0"/>
              <a:t>Open standard for authentication and authorization </a:t>
            </a:r>
          </a:p>
          <a:p>
            <a:pPr lvl="1"/>
            <a:r>
              <a:rPr lang="en-US" dirty="0"/>
              <a:t>Allows third-party authentication to gain access </a:t>
            </a:r>
          </a:p>
          <a:p>
            <a:pPr lvl="1"/>
            <a:r>
              <a:rPr lang="en-US" dirty="0"/>
              <a:t>One standard, wide functionality</a:t>
            </a:r>
          </a:p>
          <a:p>
            <a:r>
              <a:rPr lang="en-US" dirty="0"/>
              <a:t>Shibboleth open-source solution that provides federated SSO through SAML</a:t>
            </a:r>
          </a:p>
          <a:p>
            <a:r>
              <a:rPr lang="en-US" dirty="0"/>
              <a:t>SAML not originally designed for mobile apps</a:t>
            </a:r>
          </a:p>
        </p:txBody>
      </p:sp>
    </p:spTree>
    <p:extLst>
      <p:ext uri="{BB962C8B-B14F-4D97-AF65-F5344CB8AC3E}">
        <p14:creationId xmlns:p14="http://schemas.microsoft.com/office/powerpoint/2010/main" val="276671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2306-C912-4B51-A8D3-DDB2D2CF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D5667-5318-453F-9DAC-CA8D8057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Authorization</a:t>
            </a:r>
            <a:r>
              <a:rPr lang="en-US" dirty="0"/>
              <a:t> framework</a:t>
            </a:r>
          </a:p>
          <a:p>
            <a:pPr lvl="1"/>
            <a:r>
              <a:rPr lang="en-US" dirty="0"/>
              <a:t>Determines which resources a user will be able to access</a:t>
            </a:r>
          </a:p>
          <a:p>
            <a:r>
              <a:rPr lang="en-US" dirty="0"/>
              <a:t>Created by Twitter, Google, and many others</a:t>
            </a:r>
          </a:p>
          <a:p>
            <a:pPr lvl="1"/>
            <a:r>
              <a:rPr lang="en-US" dirty="0"/>
              <a:t>Significant industry support</a:t>
            </a:r>
          </a:p>
          <a:p>
            <a:r>
              <a:rPr lang="en-US" dirty="0"/>
              <a:t>Not an </a:t>
            </a:r>
            <a:r>
              <a:rPr lang="en-US" u="sng" dirty="0"/>
              <a:t>authentication</a:t>
            </a:r>
            <a:r>
              <a:rPr lang="en-US" dirty="0"/>
              <a:t> protocol</a:t>
            </a:r>
          </a:p>
          <a:p>
            <a:pPr lvl="1"/>
            <a:r>
              <a:rPr lang="en-US" dirty="0"/>
              <a:t>OpenID Connect handles the SSO </a:t>
            </a:r>
            <a:r>
              <a:rPr lang="en-US" i="1" dirty="0"/>
              <a:t>authentication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OAuth provides </a:t>
            </a:r>
            <a:r>
              <a:rPr lang="en-US" i="1" dirty="0"/>
              <a:t>authorization</a:t>
            </a:r>
            <a:r>
              <a:rPr lang="en-US" dirty="0"/>
              <a:t> between applications</a:t>
            </a:r>
          </a:p>
          <a:p>
            <a:r>
              <a:rPr lang="en-US" dirty="0"/>
              <a:t>Widely popular </a:t>
            </a:r>
          </a:p>
          <a:p>
            <a:pPr lvl="1"/>
            <a:r>
              <a:rPr lang="en-US" dirty="0"/>
              <a:t>Used by most major online platforms (Twitter, Google, Facebook, LinkedIn,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811172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2040</TotalTime>
  <Words>262</Words>
  <Application>Microsoft Macintosh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Server-based authentication </vt:lpstr>
      <vt:lpstr>Token-based authentication</vt:lpstr>
      <vt:lpstr>Federation</vt:lpstr>
      <vt:lpstr>Security Assertion Markup Language (SAML)</vt:lpstr>
      <vt:lpstr>OAuth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63</cp:revision>
  <dcterms:created xsi:type="dcterms:W3CDTF">2019-04-17T19:12:48Z</dcterms:created>
  <dcterms:modified xsi:type="dcterms:W3CDTF">2021-03-04T16:33:59Z</dcterms:modified>
  <cp:category>pptx, curriculum, cyber</cp:category>
</cp:coreProperties>
</file>