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6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12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B9E5A38-559F-4AC6-881A-5CC17208D75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7DA91B8-A36F-40DA-B8F1-78F984D0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A1FA5-F9E9-467A-874A-AD1ABE65373F}"/>
              </a:ext>
            </a:extLst>
          </p:cNvPr>
          <p:cNvSpPr/>
          <p:nvPr/>
        </p:nvSpPr>
        <p:spPr>
          <a:xfrm>
            <a:off x="1962207" y="2061838"/>
            <a:ext cx="5219585" cy="16624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Access Control Models</a:t>
            </a:r>
          </a:p>
        </p:txBody>
      </p:sp>
    </p:spTree>
    <p:extLst>
      <p:ext uri="{BB962C8B-B14F-4D97-AF65-F5344CB8AC3E}">
        <p14:creationId xmlns:p14="http://schemas.microsoft.com/office/powerpoint/2010/main" val="66942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Process of determining rights</a:t>
            </a:r>
          </a:p>
          <a:p>
            <a:pPr lvl="2"/>
            <a:r>
              <a:rPr lang="en-US" dirty="0"/>
              <a:t>Policy definition </a:t>
            </a:r>
          </a:p>
          <a:p>
            <a:pPr lvl="1"/>
            <a:r>
              <a:rPr lang="en-US" dirty="0"/>
              <a:t>Process of ensuring only authorized rights are given </a:t>
            </a:r>
          </a:p>
          <a:p>
            <a:pPr lvl="2"/>
            <a:r>
              <a:rPr lang="en-US" dirty="0"/>
              <a:t>Policy enforcement</a:t>
            </a:r>
          </a:p>
          <a:p>
            <a:r>
              <a:rPr lang="en-US" dirty="0"/>
              <a:t>Users receive rights based on Access Control Models</a:t>
            </a:r>
          </a:p>
          <a:p>
            <a:pPr lvl="1"/>
            <a:r>
              <a:rPr lang="en-US" dirty="0"/>
              <a:t>Access Control determined by organizational needs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7958-88AD-4FE9-AD4E-A7E7BC0E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Mandatory Access Control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5194-729C-4E78-B0FE-C49E24F3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220" y="1539875"/>
            <a:ext cx="5017770" cy="4218915"/>
          </a:xfrm>
        </p:spPr>
        <p:txBody>
          <a:bodyPr>
            <a:normAutofit/>
          </a:bodyPr>
          <a:lstStyle/>
          <a:p>
            <a:r>
              <a:rPr lang="en-US" dirty="0"/>
              <a:t>Everything is an object</a:t>
            </a:r>
          </a:p>
          <a:p>
            <a:pPr lvl="1"/>
            <a:r>
              <a:rPr lang="en-US" dirty="0"/>
              <a:t>Files, programs, directories, network ports, memory, peripherals…</a:t>
            </a:r>
          </a:p>
          <a:p>
            <a:r>
              <a:rPr lang="en-US" dirty="0"/>
              <a:t>Every object gets a label</a:t>
            </a:r>
          </a:p>
          <a:p>
            <a:pPr lvl="1"/>
            <a:r>
              <a:rPr lang="en-US" dirty="0"/>
              <a:t>Confidential, Secret, Top Secret, etc.</a:t>
            </a:r>
          </a:p>
          <a:p>
            <a:r>
              <a:rPr lang="en-US" dirty="0"/>
              <a:t>Object labels based on predefined rules</a:t>
            </a:r>
          </a:p>
          <a:p>
            <a:pPr lvl="1"/>
            <a:r>
              <a:rPr lang="en-US" dirty="0"/>
              <a:t>Admin determines who gets access based on security level</a:t>
            </a:r>
          </a:p>
          <a:p>
            <a:pPr lvl="1"/>
            <a:r>
              <a:rPr lang="en-US" dirty="0"/>
              <a:t>Users cannot change these settings</a:t>
            </a:r>
          </a:p>
          <a:p>
            <a:r>
              <a:rPr lang="en-US" dirty="0"/>
              <a:t>Operating system limits access/operation of an object</a:t>
            </a:r>
          </a:p>
          <a:p>
            <a:pPr lvl="1"/>
            <a:r>
              <a:rPr lang="en-US" dirty="0"/>
              <a:t>Based on security clearance levels</a:t>
            </a:r>
          </a:p>
        </p:txBody>
      </p:sp>
    </p:spTree>
    <p:extLst>
      <p:ext uri="{BB962C8B-B14F-4D97-AF65-F5344CB8AC3E}">
        <p14:creationId xmlns:p14="http://schemas.microsoft.com/office/powerpoint/2010/main" val="70512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7A1D-4EFC-4A6A-9345-AD8DB5C6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60971" cy="1325563"/>
          </a:xfrm>
        </p:spPr>
        <p:txBody>
          <a:bodyPr/>
          <a:lstStyle/>
          <a:p>
            <a:r>
              <a:rPr lang="en-US" dirty="0"/>
              <a:t>Discretionary Access Control (DAC)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738A-DBBF-4876-8D37-2915432B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most modern operating systems </a:t>
            </a:r>
          </a:p>
          <a:p>
            <a:r>
              <a:rPr lang="en-US" dirty="0"/>
              <a:t>File creator decides who gets access to the file</a:t>
            </a:r>
          </a:p>
          <a:p>
            <a:pPr lvl="1"/>
            <a:r>
              <a:rPr lang="en-US" dirty="0"/>
              <a:t>As the owner, you control who has access (read, write)</a:t>
            </a:r>
          </a:p>
          <a:p>
            <a:pPr lvl="1"/>
            <a:r>
              <a:rPr lang="en-US" dirty="0"/>
              <a:t>Owner can modify access at any time</a:t>
            </a:r>
          </a:p>
          <a:p>
            <a:pPr lvl="1"/>
            <a:r>
              <a:rPr lang="en-US" dirty="0"/>
              <a:t>Other “owners” of a file can then provide access to others</a:t>
            </a:r>
          </a:p>
          <a:p>
            <a:r>
              <a:rPr lang="en-US" dirty="0"/>
              <a:t>Very flexible access control </a:t>
            </a:r>
          </a:p>
          <a:p>
            <a:pPr lvl="1"/>
            <a:r>
              <a:rPr lang="en-US" u="sng" dirty="0"/>
              <a:t>Very</a:t>
            </a:r>
            <a:r>
              <a:rPr lang="en-US" dirty="0"/>
              <a:t> weak security</a:t>
            </a:r>
          </a:p>
        </p:txBody>
      </p:sp>
    </p:spTree>
    <p:extLst>
      <p:ext uri="{BB962C8B-B14F-4D97-AF65-F5344CB8AC3E}">
        <p14:creationId xmlns:p14="http://schemas.microsoft.com/office/powerpoint/2010/main" val="21514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05B-4101-4085-92BA-1A6E67C3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7220" cy="1325563"/>
          </a:xfrm>
        </p:spPr>
        <p:txBody>
          <a:bodyPr/>
          <a:lstStyle/>
          <a:p>
            <a:r>
              <a:rPr lang="en-US" dirty="0"/>
              <a:t>Role-based access control (RBAC)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5A20-52CB-4FBE-B119-32B5963A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individual has a role in the organization </a:t>
            </a:r>
          </a:p>
          <a:p>
            <a:pPr lvl="1"/>
            <a:r>
              <a:rPr lang="en-US" dirty="0"/>
              <a:t>Manager, director, team lead, project manager</a:t>
            </a:r>
          </a:p>
          <a:p>
            <a:r>
              <a:rPr lang="en-US" dirty="0"/>
              <a:t>Admins provide access based on the </a:t>
            </a:r>
            <a:r>
              <a:rPr lang="en-US" u="sng" dirty="0"/>
              <a:t>role</a:t>
            </a:r>
            <a:r>
              <a:rPr lang="en-US" dirty="0"/>
              <a:t> of the user</a:t>
            </a:r>
          </a:p>
          <a:p>
            <a:pPr lvl="1"/>
            <a:r>
              <a:rPr lang="en-US" dirty="0"/>
              <a:t>Rights are gained implicitly (based on role) instead of explicitly</a:t>
            </a:r>
          </a:p>
          <a:p>
            <a:r>
              <a:rPr lang="en-US" dirty="0"/>
              <a:t>Windows uses Groups to provide RBAC</a:t>
            </a:r>
          </a:p>
          <a:p>
            <a:pPr lvl="1"/>
            <a:r>
              <a:rPr lang="en-US" dirty="0"/>
              <a:t>You are in Billing, so you can use the invoice software</a:t>
            </a:r>
          </a:p>
          <a:p>
            <a:pPr lvl="1"/>
            <a:r>
              <a:rPr lang="en-US" dirty="0"/>
              <a:t>You are in Marketing, so you can use the graphics software</a:t>
            </a:r>
          </a:p>
          <a:p>
            <a:pPr lvl="1"/>
            <a:r>
              <a:rPr lang="en-US" dirty="0"/>
              <a:t>You are in Management, so you can review sales numbers</a:t>
            </a:r>
          </a:p>
        </p:txBody>
      </p:sp>
    </p:spTree>
    <p:extLst>
      <p:ext uri="{BB962C8B-B14F-4D97-AF65-F5344CB8AC3E}">
        <p14:creationId xmlns:p14="http://schemas.microsoft.com/office/powerpoint/2010/main" val="263508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93E8-D623-41CB-8EBD-9BA98A12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Attribute-based access control (ABAC)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A875-6C6F-4857-A177-B6DD418D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have complex relationships to applications and data</a:t>
            </a:r>
          </a:p>
          <a:p>
            <a:pPr lvl="1"/>
            <a:r>
              <a:rPr lang="en-US" dirty="0"/>
              <a:t>Access based on several criteria</a:t>
            </a:r>
          </a:p>
          <a:p>
            <a:r>
              <a:rPr lang="en-US" dirty="0"/>
              <a:t>ABAC considers range of parameters </a:t>
            </a:r>
          </a:p>
          <a:p>
            <a:pPr lvl="1"/>
            <a:r>
              <a:rPr lang="en-US" dirty="0"/>
              <a:t>A “next generation” authorization model</a:t>
            </a:r>
          </a:p>
          <a:p>
            <a:pPr lvl="1"/>
            <a:r>
              <a:rPr lang="en-US" dirty="0"/>
              <a:t>Contextually aware (“if </a:t>
            </a:r>
            <a:r>
              <a:rPr lang="en-US" i="1" dirty="0"/>
              <a:t>this</a:t>
            </a:r>
            <a:r>
              <a:rPr lang="en-US" dirty="0"/>
              <a:t> and </a:t>
            </a:r>
            <a:r>
              <a:rPr lang="en-US" i="1" dirty="0"/>
              <a:t>this</a:t>
            </a:r>
            <a:r>
              <a:rPr lang="en-US" dirty="0"/>
              <a:t> and </a:t>
            </a:r>
            <a:r>
              <a:rPr lang="en-US" i="1" dirty="0"/>
              <a:t>this</a:t>
            </a:r>
            <a:r>
              <a:rPr lang="en-US" dirty="0"/>
              <a:t>, then </a:t>
            </a:r>
            <a:r>
              <a:rPr lang="en-US" i="1" dirty="0"/>
              <a:t>this</a:t>
            </a:r>
            <a:r>
              <a:rPr lang="en-US" dirty="0"/>
              <a:t> access…”)</a:t>
            </a:r>
          </a:p>
          <a:p>
            <a:r>
              <a:rPr lang="en-US" dirty="0"/>
              <a:t>Combines and considers multiple parameters</a:t>
            </a:r>
          </a:p>
          <a:p>
            <a:pPr lvl="1"/>
            <a:r>
              <a:rPr lang="en-US" dirty="0"/>
              <a:t>Resource information, IP address, time of day, desired action, relationship to the data,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6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AACD-A7DC-45EB-949F-2E7E45FC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C087-4D78-4EB7-9933-024C743F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66" y="1642745"/>
            <a:ext cx="4411980" cy="41951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Generic term for following rules</a:t>
            </a:r>
          </a:p>
          <a:p>
            <a:r>
              <a:rPr lang="en-US" dirty="0"/>
              <a:t>Access determined through system-enforced rules</a:t>
            </a:r>
          </a:p>
          <a:p>
            <a:pPr lvl="1"/>
            <a:r>
              <a:rPr lang="en-US" dirty="0"/>
              <a:t>System admins set rules, not users</a:t>
            </a:r>
          </a:p>
          <a:p>
            <a:r>
              <a:rPr lang="en-US" dirty="0"/>
              <a:t>Rules associated with objects</a:t>
            </a:r>
          </a:p>
          <a:p>
            <a:pPr lvl="1"/>
            <a:r>
              <a:rPr lang="en-US" dirty="0"/>
              <a:t>System checks the Access Control Lists (ACLs) for that object (type)</a:t>
            </a:r>
          </a:p>
          <a:p>
            <a:r>
              <a:rPr lang="en-US" dirty="0"/>
              <a:t>Example rules:</a:t>
            </a:r>
          </a:p>
          <a:p>
            <a:pPr lvl="1"/>
            <a:r>
              <a:rPr lang="en-US" dirty="0"/>
              <a:t>Network access only available between 9am and 5pm</a:t>
            </a:r>
          </a:p>
          <a:p>
            <a:pPr lvl="1"/>
            <a:r>
              <a:rPr lang="en-US" dirty="0"/>
              <a:t>Guests can only open browser</a:t>
            </a:r>
          </a:p>
          <a:p>
            <a:pPr lvl="1"/>
            <a:r>
              <a:rPr lang="en-US" dirty="0"/>
              <a:t>Only student accounts can use software, not guests</a:t>
            </a:r>
          </a:p>
          <a:p>
            <a:pPr lvl="1"/>
            <a:r>
              <a:rPr lang="en-US" dirty="0"/>
              <a:t>Only students and faculty can print, not guests</a:t>
            </a:r>
          </a:p>
          <a:p>
            <a:pPr lvl="1"/>
            <a:r>
              <a:rPr lang="en-US" dirty="0"/>
              <a:t>Only eSports team can play games on lab computers</a:t>
            </a:r>
          </a:p>
        </p:txBody>
      </p:sp>
    </p:spTree>
    <p:extLst>
      <p:ext uri="{BB962C8B-B14F-4D97-AF65-F5344CB8AC3E}">
        <p14:creationId xmlns:p14="http://schemas.microsoft.com/office/powerpoint/2010/main" val="345792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6189-2821-4B1A-8D44-57432FED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8221-23B1-4C97-B991-FB01AC7E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file encryption</a:t>
            </a:r>
          </a:p>
          <a:p>
            <a:pPr lvl="1"/>
            <a:r>
              <a:rPr lang="en-US" dirty="0"/>
              <a:t>Modern file systems handle encryption and decryption of files</a:t>
            </a:r>
          </a:p>
          <a:p>
            <a:pPr lvl="2"/>
            <a:r>
              <a:rPr lang="en-US" dirty="0"/>
              <a:t>Process is transparent to the user</a:t>
            </a:r>
          </a:p>
          <a:p>
            <a:r>
              <a:rPr lang="en-US" dirty="0"/>
              <a:t>Accessing information</a:t>
            </a:r>
          </a:p>
          <a:p>
            <a:pPr lvl="1"/>
            <a:r>
              <a:rPr lang="en-US" dirty="0"/>
              <a:t>Access control lists (ACLs)</a:t>
            </a:r>
          </a:p>
          <a:p>
            <a:pPr lvl="1"/>
            <a:r>
              <a:rPr lang="en-US" dirty="0"/>
              <a:t>Group/User rights and permissions</a:t>
            </a:r>
          </a:p>
          <a:p>
            <a:pPr lvl="1"/>
            <a:r>
              <a:rPr lang="en-US" dirty="0"/>
              <a:t>Might be centrally administered or Users might manage their files</a:t>
            </a:r>
          </a:p>
        </p:txBody>
      </p:sp>
    </p:spTree>
    <p:extLst>
      <p:ext uri="{BB962C8B-B14F-4D97-AF65-F5344CB8AC3E}">
        <p14:creationId xmlns:p14="http://schemas.microsoft.com/office/powerpoint/2010/main" val="24743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1D6-7FC3-44A1-8030-3D02E93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0879-187E-4915-BBEA-D32468B9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have built-in access control</a:t>
            </a:r>
          </a:p>
          <a:p>
            <a:pPr lvl="1"/>
            <a:r>
              <a:rPr lang="en-US" dirty="0"/>
              <a:t>Username, password, permissions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Most databases support data encryption (RSA, DSA, DH)</a:t>
            </a:r>
          </a:p>
          <a:p>
            <a:r>
              <a:rPr lang="en-US" dirty="0"/>
              <a:t>Data integrity checks</a:t>
            </a:r>
          </a:p>
          <a:p>
            <a:pPr lvl="1"/>
            <a:r>
              <a:rPr lang="en-US" dirty="0"/>
              <a:t>Part of the database server operation</a:t>
            </a:r>
          </a:p>
          <a:p>
            <a:pPr lvl="1"/>
            <a:r>
              <a:rPr lang="en-US" dirty="0"/>
              <a:t>Database checks checksums/values/hashes to ensure integrity</a:t>
            </a:r>
          </a:p>
          <a:p>
            <a:r>
              <a:rPr lang="en-US" dirty="0"/>
              <a:t>Secure front-end from applications</a:t>
            </a:r>
          </a:p>
          <a:p>
            <a:pPr lvl="1"/>
            <a:r>
              <a:rPr lang="en-US" dirty="0"/>
              <a:t>If front end is weak, data is compromised</a:t>
            </a:r>
          </a:p>
          <a:p>
            <a:pPr lvl="2"/>
            <a:r>
              <a:rPr lang="en-US" dirty="0"/>
              <a:t>Prevent SQL injections</a:t>
            </a:r>
          </a:p>
          <a:p>
            <a:pPr lvl="2"/>
            <a:r>
              <a:rPr lang="en-US" dirty="0"/>
              <a:t>Prevent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14607556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1939</TotalTime>
  <Words>515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Access control</vt:lpstr>
      <vt:lpstr>Mandatory Access Control (MAC)</vt:lpstr>
      <vt:lpstr>Discretionary Access Control (DAC)</vt:lpstr>
      <vt:lpstr>Role-based access control (RBAC)</vt:lpstr>
      <vt:lpstr>Attribute-based access control (ABAC)</vt:lpstr>
      <vt:lpstr>Rule-based access control</vt:lpstr>
      <vt:lpstr>File system security </vt:lpstr>
      <vt:lpstr>Database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2021-03-04T16:34:46Z</dcterms:modified>
  <cp:category>pptx, curriculum, cyber</cp:category>
</cp:coreProperties>
</file>