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6" r:id="rId2"/>
    <p:sldId id="257" r:id="rId3"/>
    <p:sldId id="260" r:id="rId4"/>
    <p:sldId id="261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1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9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0533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8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6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8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03ADC5F4-E013-4E85-B63E-8336EA7867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EFE85930-1F72-43C6-B88F-0C2DF92D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A9835A-135D-42F0-86C4-978E46BFABF2}"/>
              </a:ext>
            </a:extLst>
          </p:cNvPr>
          <p:cNvSpPr/>
          <p:nvPr/>
        </p:nvSpPr>
        <p:spPr>
          <a:xfrm>
            <a:off x="1033818" y="5199797"/>
            <a:ext cx="7076364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Access Control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DF9F5-752E-4761-BBBD-3AD4AE447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5" b="14523"/>
          <a:stretch/>
        </p:blipFill>
        <p:spPr>
          <a:xfrm>
            <a:off x="20" y="10"/>
            <a:ext cx="9143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285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Access Control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Proximity Cards</a:t>
            </a:r>
          </a:p>
          <a:p>
            <a:pPr lvl="1"/>
            <a:r>
              <a:rPr lang="en-US" dirty="0"/>
              <a:t>Contactless cards</a:t>
            </a:r>
          </a:p>
          <a:p>
            <a:pPr lvl="1"/>
            <a:r>
              <a:rPr lang="en-US" dirty="0"/>
              <a:t>Used as an identifier</a:t>
            </a:r>
          </a:p>
          <a:p>
            <a:pPr lvl="1"/>
            <a:r>
              <a:rPr lang="en-US" dirty="0"/>
              <a:t>Held near a reader and the user is scanned in</a:t>
            </a:r>
          </a:p>
          <a:p>
            <a:pPr marL="225425" lvl="1" indent="0">
              <a:buNone/>
            </a:pPr>
            <a:endParaRPr lang="en-US" dirty="0"/>
          </a:p>
          <a:p>
            <a:r>
              <a:rPr lang="en-US" dirty="0"/>
              <a:t>Smart Cards</a:t>
            </a:r>
          </a:p>
          <a:p>
            <a:pPr lvl="1"/>
            <a:r>
              <a:rPr lang="en-US" dirty="0"/>
              <a:t>Can be plugged in or contactless</a:t>
            </a:r>
          </a:p>
          <a:p>
            <a:pPr lvl="1"/>
            <a:r>
              <a:rPr lang="en-US" dirty="0"/>
              <a:t>Multi-factored</a:t>
            </a:r>
          </a:p>
          <a:p>
            <a:pPr lvl="2"/>
            <a:r>
              <a:rPr lang="en-US" dirty="0"/>
              <a:t>Must have a pin or biometric with the card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3A83-A35E-4992-A938-3C6F5B61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2878-8B3C-4E3D-B628-182C695F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Fingerprint scanner</a:t>
            </a:r>
          </a:p>
          <a:p>
            <a:pPr lvl="1"/>
            <a:r>
              <a:rPr lang="en-US" dirty="0"/>
              <a:t>Uses a person’s unique fingerprint pattern to grant access</a:t>
            </a:r>
          </a:p>
          <a:p>
            <a:r>
              <a:rPr lang="en-US" dirty="0"/>
              <a:t>Retinal scanner</a:t>
            </a:r>
          </a:p>
          <a:p>
            <a:pPr lvl="1"/>
            <a:r>
              <a:rPr lang="en-US" dirty="0"/>
              <a:t>Uses a person’s blood vessel pattern in their retinal (part of the eye)</a:t>
            </a:r>
          </a:p>
          <a:p>
            <a:r>
              <a:rPr lang="en-US" dirty="0"/>
              <a:t>Iris scanner</a:t>
            </a:r>
          </a:p>
          <a:p>
            <a:pPr lvl="1"/>
            <a:r>
              <a:rPr lang="en-US" dirty="0"/>
              <a:t>Similar to retinal, checks the pigmentation of the iris</a:t>
            </a:r>
          </a:p>
          <a:p>
            <a:r>
              <a:rPr lang="en-US" dirty="0"/>
              <a:t>Voice recognition</a:t>
            </a:r>
          </a:p>
          <a:p>
            <a:pPr lvl="1"/>
            <a:r>
              <a:rPr lang="en-US" dirty="0"/>
              <a:t>Recognizes a person’s tonal and speech patterns</a:t>
            </a:r>
          </a:p>
          <a:p>
            <a:r>
              <a:rPr lang="en-US" dirty="0"/>
              <a:t>Facial recognition</a:t>
            </a:r>
          </a:p>
          <a:p>
            <a:pPr lvl="1"/>
            <a:r>
              <a:rPr lang="en-US" dirty="0"/>
              <a:t>Recognizes a person’s facial features</a:t>
            </a:r>
          </a:p>
        </p:txBody>
      </p:sp>
    </p:spTree>
    <p:extLst>
      <p:ext uri="{BB962C8B-B14F-4D97-AF65-F5344CB8AC3E}">
        <p14:creationId xmlns:p14="http://schemas.microsoft.com/office/powerpoint/2010/main" val="5846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21A-517F-42CB-A41F-EDA8CDE9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 Acceptance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4F7C-107B-4C50-B827-149930F3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False acceptance rate (FAR)</a:t>
            </a:r>
          </a:p>
          <a:p>
            <a:pPr lvl="1"/>
            <a:r>
              <a:rPr lang="en-US" dirty="0"/>
              <a:t>The chances that a system will give access to a non-authorized user</a:t>
            </a:r>
          </a:p>
          <a:p>
            <a:pPr lvl="1"/>
            <a:r>
              <a:rPr lang="en-US" dirty="0"/>
              <a:t>Why would this be bad?</a:t>
            </a:r>
          </a:p>
          <a:p>
            <a:r>
              <a:rPr lang="en-US" dirty="0"/>
              <a:t>False rejection rate (FRR)</a:t>
            </a:r>
          </a:p>
          <a:p>
            <a:pPr lvl="1"/>
            <a:r>
              <a:rPr lang="en-US" dirty="0"/>
              <a:t>The chances that an authorized user will </a:t>
            </a:r>
            <a:r>
              <a:rPr lang="en-US" u="sng" dirty="0"/>
              <a:t>not</a:t>
            </a:r>
            <a:r>
              <a:rPr lang="en-US" dirty="0"/>
              <a:t> be granted access</a:t>
            </a:r>
          </a:p>
          <a:p>
            <a:pPr lvl="1"/>
            <a:r>
              <a:rPr lang="en-US" dirty="0"/>
              <a:t>The user can always re-try!</a:t>
            </a:r>
          </a:p>
          <a:p>
            <a:r>
              <a:rPr lang="en-US" dirty="0"/>
              <a:t>Crossover error rate (CER)</a:t>
            </a:r>
          </a:p>
          <a:p>
            <a:pPr lvl="1"/>
            <a:r>
              <a:rPr lang="en-US" dirty="0"/>
              <a:t>When FAR and FRR are equal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381311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04E8-8115-4DD1-8CDE-7376B1FB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B94C-1315-4A18-9FDD-814D047C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585595"/>
            <a:ext cx="4469130" cy="4230791"/>
          </a:xfrm>
        </p:spPr>
        <p:txBody>
          <a:bodyPr>
            <a:normAutofit/>
          </a:bodyPr>
          <a:lstStyle/>
          <a:p>
            <a:r>
              <a:rPr lang="en-US" dirty="0"/>
              <a:t>An access token is an object that specifies access rights</a:t>
            </a:r>
          </a:p>
          <a:p>
            <a:pPr lvl="1"/>
            <a:r>
              <a:rPr lang="en-US" dirty="0"/>
              <a:t>Keys are an example of a token</a:t>
            </a:r>
          </a:p>
          <a:p>
            <a:pPr lvl="2"/>
            <a:r>
              <a:rPr lang="en-US" dirty="0"/>
              <a:t>But what if a key is compromised? You have to change the locks/keys</a:t>
            </a:r>
          </a:p>
          <a:p>
            <a:pPr lvl="1"/>
            <a:r>
              <a:rPr lang="en-US" dirty="0"/>
              <a:t>Tokens can be changed frequently</a:t>
            </a:r>
          </a:p>
          <a:p>
            <a:pPr lvl="2"/>
            <a:r>
              <a:rPr lang="en-US" dirty="0"/>
              <a:t>Thus it does not matter if a token is compromised if it changes</a:t>
            </a:r>
          </a:p>
          <a:p>
            <a:r>
              <a:rPr lang="en-US" dirty="0"/>
              <a:t>Hardware Tokens</a:t>
            </a:r>
          </a:p>
          <a:p>
            <a:pPr lvl="1"/>
            <a:r>
              <a:rPr lang="en-US" dirty="0"/>
              <a:t>A proximity card, USB tokens, key fobs,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Software Tokens</a:t>
            </a:r>
          </a:p>
          <a:p>
            <a:pPr lvl="1"/>
            <a:r>
              <a:rPr lang="en-US" dirty="0"/>
              <a:t>Provide two-factor authentication</a:t>
            </a:r>
          </a:p>
          <a:p>
            <a:pPr lvl="1"/>
            <a:r>
              <a:rPr lang="en-US" dirty="0"/>
              <a:t>Password and the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3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66C7-9874-4382-98C6-A7A1DB3F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HOTP and TOTP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849D-FADD-447C-93D2-B39534BF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HMAC-based One-Time Password (HOTP)</a:t>
            </a:r>
          </a:p>
          <a:p>
            <a:pPr lvl="1"/>
            <a:r>
              <a:rPr lang="en-US" dirty="0"/>
              <a:t>Single, one time use passwords</a:t>
            </a:r>
          </a:p>
          <a:p>
            <a:pPr lvl="1"/>
            <a:r>
              <a:rPr lang="en-US" dirty="0"/>
              <a:t>Different token every time</a:t>
            </a:r>
          </a:p>
          <a:p>
            <a:pPr lvl="1"/>
            <a:r>
              <a:rPr lang="en-US" dirty="0"/>
              <a:t>Token in the form of a hash</a:t>
            </a:r>
          </a:p>
          <a:p>
            <a:r>
              <a:rPr lang="en-US" dirty="0"/>
              <a:t>Time-based One-Time Password (TOTP)</a:t>
            </a:r>
          </a:p>
          <a:p>
            <a:pPr lvl="1"/>
            <a:r>
              <a:rPr lang="en-US" dirty="0"/>
              <a:t>Similar to HOTP</a:t>
            </a:r>
          </a:p>
          <a:p>
            <a:pPr lvl="1"/>
            <a:r>
              <a:rPr lang="en-US" dirty="0"/>
              <a:t>Secret key is used with a time-stamp</a:t>
            </a:r>
          </a:p>
          <a:p>
            <a:pPr lvl="1"/>
            <a:r>
              <a:rPr lang="en-US" dirty="0"/>
              <a:t>Timestamps are synchronized via NTP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5CBC-382F-4E81-A906-EA961D7C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54092" cy="1325563"/>
          </a:xfrm>
        </p:spPr>
        <p:txBody>
          <a:bodyPr/>
          <a:lstStyle/>
          <a:p>
            <a:r>
              <a:rPr lang="en-US" dirty="0"/>
              <a:t>Certificate-based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F831-E43A-429D-8069-EDDDFFC1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769" y="1779905"/>
            <a:ext cx="5166361" cy="4242666"/>
          </a:xfrm>
        </p:spPr>
        <p:txBody>
          <a:bodyPr>
            <a:normAutofit/>
          </a:bodyPr>
          <a:lstStyle/>
          <a:p>
            <a:r>
              <a:rPr lang="en-US" dirty="0"/>
              <a:t>PIV Card (Personal Identity Verification)</a:t>
            </a:r>
          </a:p>
          <a:p>
            <a:pPr lvl="1"/>
            <a:r>
              <a:rPr lang="en-US" dirty="0"/>
              <a:t>Smart card used by the U.S. Federal Government</a:t>
            </a:r>
          </a:p>
          <a:p>
            <a:pPr lvl="1"/>
            <a:r>
              <a:rPr lang="en-US" dirty="0"/>
              <a:t>Contains the cardholder’s personal identifying data</a:t>
            </a:r>
          </a:p>
          <a:p>
            <a:r>
              <a:rPr lang="en-US" dirty="0"/>
              <a:t>CAC (Common Access Card)</a:t>
            </a:r>
          </a:p>
          <a:p>
            <a:pPr lvl="1"/>
            <a:r>
              <a:rPr lang="en-US" dirty="0"/>
              <a:t>Smart card used by the U.S. DOD (Department of Defense)</a:t>
            </a:r>
          </a:p>
          <a:p>
            <a:pPr lvl="1"/>
            <a:r>
              <a:rPr lang="en-US" dirty="0"/>
              <a:t>Contains the cardholder’s personal identifying data</a:t>
            </a:r>
          </a:p>
          <a:p>
            <a:r>
              <a:rPr lang="en-US" dirty="0"/>
              <a:t>Smart card</a:t>
            </a:r>
          </a:p>
          <a:p>
            <a:pPr lvl="1"/>
            <a:r>
              <a:rPr lang="en-US" dirty="0"/>
              <a:t>The card contains the private key </a:t>
            </a:r>
          </a:p>
          <a:p>
            <a:r>
              <a:rPr lang="en-US" dirty="0"/>
              <a:t>IEEE 802.1X</a:t>
            </a:r>
          </a:p>
          <a:p>
            <a:pPr lvl="1"/>
            <a:r>
              <a:rPr lang="en-US" dirty="0"/>
              <a:t>Authorization among ethernet used by user and server</a:t>
            </a:r>
          </a:p>
          <a:p>
            <a:pPr lvl="1"/>
            <a:r>
              <a:rPr lang="en-US" dirty="0"/>
              <a:t>Standard used to gain access to a network</a:t>
            </a:r>
          </a:p>
        </p:txBody>
      </p:sp>
    </p:spTree>
    <p:extLst>
      <p:ext uri="{BB962C8B-B14F-4D97-AF65-F5344CB8AC3E}">
        <p14:creationId xmlns:p14="http://schemas.microsoft.com/office/powerpoint/2010/main" val="2182080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1945</TotalTime>
  <Words>367</Words>
  <Application>Microsoft Macintosh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Physical Access Control Cards</vt:lpstr>
      <vt:lpstr>Biometric factors</vt:lpstr>
      <vt:lpstr>Biometric Acceptance Rates</vt:lpstr>
      <vt:lpstr>Tokens</vt:lpstr>
      <vt:lpstr>HOTP and TOTP</vt:lpstr>
      <vt:lpstr>Certificate-based 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62</cp:revision>
  <dcterms:created xsi:type="dcterms:W3CDTF">2019-04-17T19:12:48Z</dcterms:created>
  <dcterms:modified xsi:type="dcterms:W3CDTF">2021-03-04T16:35:39Z</dcterms:modified>
  <cp:category>pptx, curriculum, cyber</cp:category>
</cp:coreProperties>
</file>