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8"/>
  </p:notesMasterIdLst>
  <p:sldIdLst>
    <p:sldId id="261" r:id="rId2"/>
    <p:sldId id="257" r:id="rId3"/>
    <p:sldId id="258" r:id="rId4"/>
    <p:sldId id="262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5" autoAdjust="0"/>
    <p:restoredTop sz="88027" autoAdjust="0"/>
  </p:normalViewPr>
  <p:slideViewPr>
    <p:cSldViewPr snapToGrid="0">
      <p:cViewPr varScale="1">
        <p:scale>
          <a:sx n="112" d="100"/>
          <a:sy n="112" d="100"/>
        </p:scale>
        <p:origin x="824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4B582-83CA-461C-8781-699A40AB2E1E}" type="datetimeFigureOut">
              <a:rPr lang="en-US" smtClean="0"/>
              <a:t>3/4/21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60AA08-7D18-46CB-8EB5-4526728AA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65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1" name="Group 450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452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3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4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5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6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7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8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9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0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1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2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3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4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5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6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7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" name="Group 6"/>
          <p:cNvGrpSpPr/>
          <p:nvPr/>
        </p:nvGrpSpPr>
        <p:grpSpPr>
          <a:xfrm>
            <a:off x="1283114" y="1168329"/>
            <a:ext cx="6586124" cy="4537816"/>
            <a:chOff x="1283114" y="1168329"/>
            <a:chExt cx="6586124" cy="4537816"/>
          </a:xfrm>
        </p:grpSpPr>
        <p:sp>
          <p:nvSpPr>
            <p:cNvPr id="39" name="Rectangle 38"/>
            <p:cNvSpPr/>
            <p:nvPr/>
          </p:nvSpPr>
          <p:spPr>
            <a:xfrm>
              <a:off x="1283114" y="1168329"/>
              <a:ext cx="6586124" cy="731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283114" y="1973001"/>
              <a:ext cx="6586124" cy="33844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1" name="Isosceles Triangle 39"/>
            <p:cNvSpPr/>
            <p:nvPr/>
          </p:nvSpPr>
          <p:spPr>
            <a:xfrm rot="10800000">
              <a:off x="4362524" y="5355082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9091" y="2055278"/>
            <a:ext cx="6428445" cy="1810636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4800" spc="-113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9091" y="3941492"/>
            <a:ext cx="6428445" cy="1334120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5B6BFA2E-AB12-4DA5-9821-74611938C336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8226FC64-E1F7-4D29-8D90-790B9D504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6101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86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2" name="Group 3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2" name="Rectangle 41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Rectangle 43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786" y="2349926"/>
            <a:ext cx="3113815" cy="2472774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15686" y="794719"/>
            <a:ext cx="4095643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BFA2E-AB12-4DA5-9821-74611938C336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6FC64-E1F7-4D29-8D90-790B9D504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11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/>
          <p:cNvGrpSpPr/>
          <p:nvPr/>
        </p:nvGrpSpPr>
        <p:grpSpPr>
          <a:xfrm flipH="1">
            <a:off x="0" y="0"/>
            <a:ext cx="9421759" cy="6858001"/>
            <a:chOff x="1243013" y="0"/>
            <a:chExt cx="9402763" cy="6858001"/>
          </a:xfrm>
        </p:grpSpPr>
        <p:sp>
          <p:nvSpPr>
            <p:cNvPr id="52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85" name="Group 84"/>
          <p:cNvGrpSpPr/>
          <p:nvPr/>
        </p:nvGrpSpPr>
        <p:grpSpPr>
          <a:xfrm>
            <a:off x="5228134" y="1699589"/>
            <a:ext cx="3286552" cy="3470421"/>
            <a:chOff x="640080" y="1699589"/>
            <a:chExt cx="3286552" cy="3470421"/>
          </a:xfrm>
        </p:grpSpPr>
        <p:sp>
          <p:nvSpPr>
            <p:cNvPr id="86" name="Rectangle 85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7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Rectangle 87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13609" y="2349924"/>
            <a:ext cx="3112047" cy="2464951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3258" y="802808"/>
            <a:ext cx="4118291" cy="52548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5B6BFA2E-AB12-4DA5-9821-74611938C336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8226FC64-E1F7-4D29-8D90-790B9D504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0996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27762" y="4397876"/>
            <a:ext cx="3230218" cy="2048446"/>
          </a:xfrm>
        </p:spPr>
        <p:txBody>
          <a:bodyPr/>
          <a:lstStyle>
            <a:lvl1pPr marL="0" indent="0" algn="r">
              <a:buNone/>
              <a:defRPr sz="2400" b="0" baseline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name,</a:t>
            </a:r>
          </a:p>
          <a:p>
            <a:r>
              <a:rPr lang="en-US" dirty="0"/>
              <a:t>Job Title</a:t>
            </a:r>
          </a:p>
          <a:p>
            <a:r>
              <a:rPr lang="en-US" dirty="0"/>
              <a:t>Email</a:t>
            </a:r>
          </a:p>
          <a:p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933853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66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0" name="Group 19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21" name="Rectangle 20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2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8" cy="246495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5687" y="803186"/>
            <a:ext cx="4091410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BFA2E-AB12-4DA5-9821-74611938C336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6FC64-E1F7-4D29-8D90-790B9D504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209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4" name="Group 773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775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6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7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8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9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0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1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2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3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4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5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6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7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8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9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0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" name="Group 6"/>
          <p:cNvGrpSpPr/>
          <p:nvPr/>
        </p:nvGrpSpPr>
        <p:grpSpPr>
          <a:xfrm>
            <a:off x="2403476" y="1158902"/>
            <a:ext cx="4317684" cy="4537816"/>
            <a:chOff x="2403476" y="1158902"/>
            <a:chExt cx="4317684" cy="4537816"/>
          </a:xfrm>
        </p:grpSpPr>
        <p:sp>
          <p:nvSpPr>
            <p:cNvPr id="28" name="Rectangle 27"/>
            <p:cNvSpPr/>
            <p:nvPr/>
          </p:nvSpPr>
          <p:spPr>
            <a:xfrm>
              <a:off x="2403476" y="1158902"/>
              <a:ext cx="4317684" cy="731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2403476" y="1963574"/>
              <a:ext cx="4317684" cy="33844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73" name="Isosceles Triangle 28"/>
            <p:cNvSpPr/>
            <p:nvPr/>
          </p:nvSpPr>
          <p:spPr>
            <a:xfrm rot="10800000">
              <a:off x="4358702" y="5345655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148" y="2028827"/>
            <a:ext cx="4162952" cy="1732474"/>
          </a:xfrm>
        </p:spPr>
        <p:txBody>
          <a:bodyPr bIns="0" anchor="b">
            <a:normAutofit/>
          </a:bodyPr>
          <a:lstStyle>
            <a:lvl1pPr algn="ctr"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148" y="3843338"/>
            <a:ext cx="4162952" cy="1426097"/>
          </a:xfrm>
        </p:spPr>
        <p:txBody>
          <a:bodyPr tIns="0">
            <a:normAutofit/>
          </a:bodyPr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5B6BFA2E-AB12-4DA5-9821-74611938C336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8226FC64-E1F7-4D29-8D90-790B9D504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33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42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2" name="Group 6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63" name="Rectangle 62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Rectangle 64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952" y="2355068"/>
            <a:ext cx="3122163" cy="2459808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23014" y="804029"/>
            <a:ext cx="4091674" cy="24593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0283" y="3585104"/>
            <a:ext cx="4094404" cy="24706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5B6BFA2E-AB12-4DA5-9821-74611938C336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8226FC64-E1F7-4D29-8D90-790B9D504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955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39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60" name="Rectangle 59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952" y="2355848"/>
            <a:ext cx="3122163" cy="2459028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612" y="802200"/>
            <a:ext cx="3805123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6636" y="1487999"/>
            <a:ext cx="3804674" cy="1775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95010" y="3585518"/>
            <a:ext cx="3819675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95010" y="4270332"/>
            <a:ext cx="3819675" cy="1785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5B6BFA2E-AB12-4DA5-9821-74611938C336}" type="datetimeFigureOut">
              <a:rPr lang="en-US" smtClean="0"/>
              <a:t>3/4/21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8226FC64-E1F7-4D29-8D90-790B9D504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001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77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0" name="Group 39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1" name="Rectangle 40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Rectangle 42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7" cy="246495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BFA2E-AB12-4DA5-9821-74611938C336}" type="datetimeFigureOut">
              <a:rPr lang="en-US" smtClean="0"/>
              <a:t>3/4/21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6FC64-E1F7-4D29-8D90-790B9D504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752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5B6BFA2E-AB12-4DA5-9821-74611938C336}" type="datetimeFigureOut">
              <a:rPr lang="en-US" smtClean="0"/>
              <a:t>3/4/21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8226FC64-E1F7-4D29-8D90-790B9D504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704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88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2" name="Group 4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3" name="Rectangle 42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Rectangle 44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7" cy="1225399"/>
          </a:xfrm>
        </p:spPr>
        <p:txBody>
          <a:bodyPr bIns="0" anchor="b">
            <a:noAutofit/>
          </a:bodyPr>
          <a:lstStyle>
            <a:lvl1pPr algn="ctr">
              <a:defRPr sz="28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5686" y="801390"/>
            <a:ext cx="4095643" cy="524949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5554" y="3575324"/>
            <a:ext cx="3112047" cy="1239552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E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BFA2E-AB12-4DA5-9821-74611938C336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6FC64-E1F7-4D29-8D90-790B9D504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214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9" name="Group 428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430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1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2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3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4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5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6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7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8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9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0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1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2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3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4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5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644463" y="1698332"/>
            <a:ext cx="4357752" cy="3470420"/>
            <a:chOff x="644463" y="1698332"/>
            <a:chExt cx="4357752" cy="3470420"/>
          </a:xfrm>
        </p:grpSpPr>
        <p:sp>
          <p:nvSpPr>
            <p:cNvPr id="77" name="Rectangle 76"/>
            <p:cNvSpPr/>
            <p:nvPr/>
          </p:nvSpPr>
          <p:spPr>
            <a:xfrm>
              <a:off x="644463" y="1698332"/>
              <a:ext cx="4357752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644463" y="2274404"/>
              <a:ext cx="43577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7" name="Isosceles Triangle 9"/>
            <p:cNvSpPr/>
            <p:nvPr/>
          </p:nvSpPr>
          <p:spPr>
            <a:xfrm rot="10800000">
              <a:off x="2665346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54676" y="0"/>
            <a:ext cx="3489324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585" y="2336402"/>
            <a:ext cx="4197666" cy="1265539"/>
          </a:xfrm>
        </p:spPr>
        <p:txBody>
          <a:bodyPr bIns="0" anchor="b">
            <a:normAutofit/>
          </a:bodyPr>
          <a:lstStyle>
            <a:lvl1pPr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2314" y="3601941"/>
            <a:ext cx="4199254" cy="1214535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E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5B6BFA2E-AB12-4DA5-9821-74611938C336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4358641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15463" y="320040"/>
            <a:ext cx="685800" cy="320040"/>
          </a:xfrm>
        </p:spPr>
        <p:txBody>
          <a:bodyPr/>
          <a:lstStyle/>
          <a:p>
            <a:fld id="{8226FC64-E1F7-4D29-8D90-790B9D504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397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5554" y="2349925"/>
            <a:ext cx="3112047" cy="2464952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15687" y="794719"/>
            <a:ext cx="4079089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" y="320040"/>
            <a:ext cx="27432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CBFDB-6F2F-408A-B4B5-E14287D8A7A4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0080" y="6227064"/>
            <a:ext cx="7854696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8976" y="320040"/>
            <a:ext cx="6858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E8E7A-3E60-45B7-8AC0-5DE38CCEA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691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ctr" defTabSz="685800" rtl="0" eaLnBrk="1" latinLnBrk="0" hangingPunct="1">
        <a:lnSpc>
          <a:spcPct val="85000"/>
        </a:lnSpc>
        <a:spcBef>
          <a:spcPct val="0"/>
        </a:spcBef>
        <a:buNone/>
        <a:defRPr sz="3200" b="0" i="0" kern="1200" cap="none" spc="-113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DAE3342-9DFC-49D4-B09C-25E310769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E49E0D20-8423-4612-99A5-14AEF8F6B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57C2C108-5A30-48CA-9203-56747AEB7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1A343912-2EFC-408E-A862-5C9BF108DC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AA50D1CF-9DAE-4CF6-B829-E66CEE9D5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FE5799A4-0568-433E-BF41-752CF516A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CDBB86ED-F16F-4C28-BDD5-72D771176F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3347939E-8B76-4CFC-B2EC-63A7E2278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FA1DD132-02E4-4CD3-B496-BFF924558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710BDA52-A7D7-4E4E-9F36-EC8F983EA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B1BDF852-319F-42B8-9A50-7C9A9387C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3AACE376-C01E-4F1F-91B7-39D0274BFE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7F612F4C-050E-459D-9771-ED088374A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94E4211B-3E41-4905-8F4E-76811B9E5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6AEC87EE-0CB8-43DE-8FEB-4586A92E8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277C1C5D-7BDC-47E4-8B81-C3C4AE949B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7A2A6EF8-9768-4478-9CD3-DFA547CEF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1FD9091C-E8FA-4ADA-937F-A74426ED1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B69923E7-63C4-47CE-956E-09D384D4F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A2576784-872E-494C-A041-0E346226B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54F73D8-62C2-4127-9D19-01219BBB9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51969" y="1186483"/>
            <a:ext cx="6636259" cy="4477933"/>
            <a:chOff x="1669293" y="1186483"/>
            <a:chExt cx="8848345" cy="4477933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FD8CA02-9BE5-4B82-8129-6EF618402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01515E68-030C-4313-B300-35253163D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937725F-1DDF-4225-937E-106DBB047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F25D9EEC-24EA-4FED-9057-A7DF62184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E6BBC07-CF0C-4EE5-8031-F879DB97A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5FC103D5-034F-4011-9560-2E228DFE0C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11FE8C8C-C4F2-4450-90C0-C136E650F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66B1E0A0-D6AB-4F4D-8774-61E1AC6BB6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8">
              <a:extLst>
                <a:ext uri="{FF2B5EF4-FFF2-40B4-BE49-F238E27FC236}">
                  <a16:creationId xmlns:a16="http://schemas.microsoft.com/office/drawing/2014/main" id="{6CF0FF91-67FE-4CC2-A118-115BB484E9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9">
              <a:extLst>
                <a:ext uri="{FF2B5EF4-FFF2-40B4-BE49-F238E27FC236}">
                  <a16:creationId xmlns:a16="http://schemas.microsoft.com/office/drawing/2014/main" id="{2EB9BBD9-6E53-4580-8BC8-11B6A15271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0">
              <a:extLst>
                <a:ext uri="{FF2B5EF4-FFF2-40B4-BE49-F238E27FC236}">
                  <a16:creationId xmlns:a16="http://schemas.microsoft.com/office/drawing/2014/main" id="{6B291C4A-C071-4454-B1F6-2184217440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1">
              <a:extLst>
                <a:ext uri="{FF2B5EF4-FFF2-40B4-BE49-F238E27FC236}">
                  <a16:creationId xmlns:a16="http://schemas.microsoft.com/office/drawing/2014/main" id="{D5422271-E1E2-4DE1-BB33-24B25A75CE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2">
              <a:extLst>
                <a:ext uri="{FF2B5EF4-FFF2-40B4-BE49-F238E27FC236}">
                  <a16:creationId xmlns:a16="http://schemas.microsoft.com/office/drawing/2014/main" id="{329EDDB5-2B0D-43CE-92ED-A6A778FF6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3">
              <a:extLst>
                <a:ext uri="{FF2B5EF4-FFF2-40B4-BE49-F238E27FC236}">
                  <a16:creationId xmlns:a16="http://schemas.microsoft.com/office/drawing/2014/main" id="{10A1194D-A997-4FE9-9CB0-57581AE3D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4">
              <a:extLst>
                <a:ext uri="{FF2B5EF4-FFF2-40B4-BE49-F238E27FC236}">
                  <a16:creationId xmlns:a16="http://schemas.microsoft.com/office/drawing/2014/main" id="{B521952F-D6C8-40F1-8316-AD9DF2123E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5">
              <a:extLst>
                <a:ext uri="{FF2B5EF4-FFF2-40B4-BE49-F238E27FC236}">
                  <a16:creationId xmlns:a16="http://schemas.microsoft.com/office/drawing/2014/main" id="{5E16DE89-464A-4358-9B60-0F1FD5F799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6">
              <a:extLst>
                <a:ext uri="{FF2B5EF4-FFF2-40B4-BE49-F238E27FC236}">
                  <a16:creationId xmlns:a16="http://schemas.microsoft.com/office/drawing/2014/main" id="{388E9B73-C067-4408-BC0D-612FD21E3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7">
              <a:extLst>
                <a:ext uri="{FF2B5EF4-FFF2-40B4-BE49-F238E27FC236}">
                  <a16:creationId xmlns:a16="http://schemas.microsoft.com/office/drawing/2014/main" id="{FE2A6E28-A041-456A-AE80-B5D826895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8">
              <a:extLst>
                <a:ext uri="{FF2B5EF4-FFF2-40B4-BE49-F238E27FC236}">
                  <a16:creationId xmlns:a16="http://schemas.microsoft.com/office/drawing/2014/main" id="{CA16A224-CC99-413E-963F-1D42F6796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9">
              <a:extLst>
                <a:ext uri="{FF2B5EF4-FFF2-40B4-BE49-F238E27FC236}">
                  <a16:creationId xmlns:a16="http://schemas.microsoft.com/office/drawing/2014/main" id="{65AFF0E6-A7FE-4D59-A3A7-1547BD9A6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20">
              <a:extLst>
                <a:ext uri="{FF2B5EF4-FFF2-40B4-BE49-F238E27FC236}">
                  <a16:creationId xmlns:a16="http://schemas.microsoft.com/office/drawing/2014/main" id="{E8BB7079-6A4E-40A9-A365-21930624FF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1">
              <a:extLst>
                <a:ext uri="{FF2B5EF4-FFF2-40B4-BE49-F238E27FC236}">
                  <a16:creationId xmlns:a16="http://schemas.microsoft.com/office/drawing/2014/main" id="{670069B7-6B28-4C65-8785-C2C0430EB7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2">
              <a:extLst>
                <a:ext uri="{FF2B5EF4-FFF2-40B4-BE49-F238E27FC236}">
                  <a16:creationId xmlns:a16="http://schemas.microsoft.com/office/drawing/2014/main" id="{E874764B-497F-440C-B294-4E31DDB86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3">
              <a:extLst>
                <a:ext uri="{FF2B5EF4-FFF2-40B4-BE49-F238E27FC236}">
                  <a16:creationId xmlns:a16="http://schemas.microsoft.com/office/drawing/2014/main" id="{AA56C61D-2933-436F-9707-E5EC7E610E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914251AF-B252-4882-88BB-FA9A541AC0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911" r="21251" b="1"/>
          <a:stretch/>
        </p:blipFill>
        <p:spPr>
          <a:xfrm>
            <a:off x="20" y="227"/>
            <a:ext cx="4572438" cy="6858000"/>
          </a:xfrm>
          <a:prstGeom prst="rect">
            <a:avLst/>
          </a:prstGeom>
          <a:ln w="9525">
            <a:noFill/>
          </a:ln>
        </p:spPr>
      </p:pic>
      <p:grpSp>
        <p:nvGrpSpPr>
          <p:cNvPr id="58" name="Group 57">
            <a:extLst>
              <a:ext uri="{FF2B5EF4-FFF2-40B4-BE49-F238E27FC236}">
                <a16:creationId xmlns:a16="http://schemas.microsoft.com/office/drawing/2014/main" id="{C823590F-2DA6-407F-920B-C16D7DF27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184593" y="1186483"/>
            <a:ext cx="3355328" cy="4477933"/>
            <a:chOff x="807084" y="1186483"/>
            <a:chExt cx="4473771" cy="4477933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BA6740CE-4890-4FA2-A0EE-33F5749130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607" y="1186483"/>
              <a:ext cx="4472724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Isosceles Triangle 39">
              <a:extLst>
                <a:ext uri="{FF2B5EF4-FFF2-40B4-BE49-F238E27FC236}">
                  <a16:creationId xmlns:a16="http://schemas.microsoft.com/office/drawing/2014/main" id="{55A58F2C-2C22-43AC-8FD0-21AA09DC2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840353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ABC59081-7EE3-45DC-A228-2D08ED227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084" y="1991156"/>
              <a:ext cx="4473771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3D9DAE05-B987-448F-A87F-33CE2E20936A}"/>
              </a:ext>
            </a:extLst>
          </p:cNvPr>
          <p:cNvSpPr/>
          <p:nvPr/>
        </p:nvSpPr>
        <p:spPr>
          <a:xfrm>
            <a:off x="5250841" y="2074730"/>
            <a:ext cx="3224592" cy="2053921"/>
          </a:xfrm>
          <a:prstGeom prst="rect">
            <a:avLst/>
          </a:prstGeom>
        </p:spPr>
        <p:txBody>
          <a:bodyPr vert="horz" lIns="228600" tIns="228600" rIns="228600" bIns="0" rtlCol="0" anchor="b">
            <a:normAutofit/>
          </a:bodyPr>
          <a:lstStyle/>
          <a:p>
            <a:pPr lvl="0"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spc="-150">
                <a:solidFill>
                  <a:srgbClr val="FFFEFF"/>
                </a:solidFill>
                <a:latin typeface="+mj-lt"/>
                <a:ea typeface="+mj-ea"/>
                <a:cs typeface="+mj-cs"/>
              </a:rPr>
              <a:t>Account Types</a:t>
            </a:r>
          </a:p>
        </p:txBody>
      </p:sp>
    </p:spTree>
    <p:extLst>
      <p:ext uri="{BB962C8B-B14F-4D97-AF65-F5344CB8AC3E}">
        <p14:creationId xmlns:p14="http://schemas.microsoft.com/office/powerpoint/2010/main" val="1476542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81037"/>
            <a:ext cx="8366760" cy="721396"/>
          </a:xfrm>
        </p:spPr>
        <p:txBody>
          <a:bodyPr>
            <a:normAutofit fontScale="90000"/>
          </a:bodyPr>
          <a:lstStyle/>
          <a:p>
            <a:r>
              <a:rPr lang="en-US" dirty="0"/>
              <a:t>User Accounts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credentials for an account when accessing a system</a:t>
            </a:r>
          </a:p>
          <a:p>
            <a:pPr lvl="1"/>
            <a:r>
              <a:rPr lang="en-US" dirty="0"/>
              <a:t>Usually contains a user ID and password</a:t>
            </a:r>
          </a:p>
          <a:p>
            <a:r>
              <a:rPr lang="en-US" dirty="0"/>
              <a:t>Lowest level of privilege management</a:t>
            </a:r>
          </a:p>
          <a:p>
            <a:pPr lvl="1"/>
            <a:r>
              <a:rPr lang="en-US" dirty="0"/>
              <a:t>Usually no access to the OS</a:t>
            </a:r>
          </a:p>
          <a:p>
            <a:r>
              <a:rPr lang="en-US" dirty="0"/>
              <a:t>Files are private to this user</a:t>
            </a:r>
          </a:p>
          <a:p>
            <a:pPr lvl="1"/>
            <a:r>
              <a:rPr lang="en-US" dirty="0"/>
              <a:t>Anything they store can only be accessed by them</a:t>
            </a:r>
          </a:p>
          <a:p>
            <a:pPr lvl="2"/>
            <a:r>
              <a:rPr lang="en-US" dirty="0"/>
              <a:t>Still holds true even when another user is on the same computer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272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0DC72-4208-4FDA-974D-ECBA0F52E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218468" cy="1325563"/>
          </a:xfrm>
        </p:spPr>
        <p:txBody>
          <a:bodyPr>
            <a:noAutofit/>
          </a:bodyPr>
          <a:lstStyle/>
          <a:p>
            <a:r>
              <a:rPr lang="en-US" dirty="0"/>
              <a:t>Shared and Generic Accounts/ Credentials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14220-A5DE-4389-9978-A892FC53F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Shared/generic accounts</a:t>
            </a:r>
          </a:p>
          <a:p>
            <a:pPr lvl="1"/>
            <a:r>
              <a:rPr lang="en-US" dirty="0"/>
              <a:t>Systems is used by more than one person</a:t>
            </a:r>
          </a:p>
          <a:p>
            <a:pPr lvl="1"/>
            <a:r>
              <a:rPr lang="en-US" dirty="0"/>
              <a:t>Usually for kiosks type computers</a:t>
            </a:r>
          </a:p>
          <a:p>
            <a:r>
              <a:rPr lang="en-US" dirty="0"/>
              <a:t>Tracing activity to a user is nearly impossible</a:t>
            </a:r>
          </a:p>
          <a:p>
            <a:pPr lvl="1"/>
            <a:r>
              <a:rPr lang="en-US" dirty="0"/>
              <a:t>There is no way to know who was using the system at a given time</a:t>
            </a:r>
          </a:p>
          <a:p>
            <a:r>
              <a:rPr lang="en-US" dirty="0"/>
              <a:t>Credentials managed by admins</a:t>
            </a:r>
          </a:p>
          <a:p>
            <a:pPr lvl="1"/>
            <a:r>
              <a:rPr lang="en-US" dirty="0"/>
              <a:t>Control who does and does not have the password</a:t>
            </a:r>
          </a:p>
          <a:p>
            <a:pPr lvl="1"/>
            <a:r>
              <a:rPr lang="en-US" dirty="0"/>
              <a:t>Impossible to know who logged in at a given time</a:t>
            </a:r>
          </a:p>
        </p:txBody>
      </p:sp>
    </p:spTree>
    <p:extLst>
      <p:ext uri="{BB962C8B-B14F-4D97-AF65-F5344CB8AC3E}">
        <p14:creationId xmlns:p14="http://schemas.microsoft.com/office/powerpoint/2010/main" val="605328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1E10A-2385-42D0-B396-B5D3009EC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Guest Accounts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8CF07-6E13-415C-ABC9-DEE835617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Usually on corporate networks</a:t>
            </a:r>
          </a:p>
          <a:p>
            <a:pPr lvl="1"/>
            <a:r>
              <a:rPr lang="en-US" dirty="0"/>
              <a:t>Provide access to visitors</a:t>
            </a:r>
          </a:p>
          <a:p>
            <a:pPr lvl="1"/>
            <a:r>
              <a:rPr lang="en-US" dirty="0"/>
              <a:t>Similar to a shared/generic account</a:t>
            </a:r>
          </a:p>
          <a:p>
            <a:r>
              <a:rPr lang="en-US" dirty="0"/>
              <a:t>Restricted network capabilities</a:t>
            </a:r>
          </a:p>
          <a:p>
            <a:r>
              <a:rPr lang="en-US" dirty="0"/>
              <a:t>Almost impossible to trace network activity to certain users</a:t>
            </a:r>
          </a:p>
        </p:txBody>
      </p:sp>
    </p:spTree>
    <p:extLst>
      <p:ext uri="{BB962C8B-B14F-4D97-AF65-F5344CB8AC3E}">
        <p14:creationId xmlns:p14="http://schemas.microsoft.com/office/powerpoint/2010/main" val="1769361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99259-EEE1-4D85-BA71-8E61F2850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Accounts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5573D-9CB2-4190-BB90-471883095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human intervention (usually)</a:t>
            </a:r>
          </a:p>
          <a:p>
            <a:pPr lvl="1"/>
            <a:r>
              <a:rPr lang="en-US" dirty="0"/>
              <a:t>Exists to run processes that don’t require an account holder</a:t>
            </a:r>
          </a:p>
          <a:p>
            <a:r>
              <a:rPr lang="en-US" dirty="0"/>
              <a:t>Access is specific to the system’s needs</a:t>
            </a:r>
          </a:p>
          <a:p>
            <a:pPr lvl="1"/>
            <a:r>
              <a:rPr lang="en-US" dirty="0"/>
              <a:t>A database server may not need web access</a:t>
            </a:r>
          </a:p>
          <a:p>
            <a:r>
              <a:rPr lang="en-US" dirty="0"/>
              <a:t>Admins should set and maintain the passwords</a:t>
            </a:r>
          </a:p>
        </p:txBody>
      </p:sp>
    </p:spTree>
    <p:extLst>
      <p:ext uri="{BB962C8B-B14F-4D97-AF65-F5344CB8AC3E}">
        <p14:creationId xmlns:p14="http://schemas.microsoft.com/office/powerpoint/2010/main" val="1983196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E084F-DCA9-4FCD-A5C6-F057FEAC3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Privileged Accounts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CA252-CFCD-444E-839D-4239768AC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Greater than normal user accounts</a:t>
            </a:r>
          </a:p>
          <a:p>
            <a:pPr lvl="1"/>
            <a:r>
              <a:rPr lang="en-US" dirty="0"/>
              <a:t>Typically root or admin accounts</a:t>
            </a:r>
          </a:p>
          <a:p>
            <a:r>
              <a:rPr lang="en-US" dirty="0"/>
              <a:t>No restrictions</a:t>
            </a:r>
          </a:p>
          <a:p>
            <a:pPr lvl="1"/>
            <a:r>
              <a:rPr lang="en-US" dirty="0"/>
              <a:t>Have complete access to the system</a:t>
            </a:r>
          </a:p>
          <a:p>
            <a:r>
              <a:rPr lang="en-US" dirty="0"/>
              <a:t>Highly secured</a:t>
            </a:r>
          </a:p>
          <a:p>
            <a:pPr lvl="1"/>
            <a:r>
              <a:rPr lang="en-US" dirty="0"/>
              <a:t>Can be detrimental if someone gains access to this type </a:t>
            </a:r>
            <a:r>
              <a:rPr lang="en-US"/>
              <a:t>of account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296732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{45CC2A55-9796-8043-87B3-2D7253486AA8}tf16401369</Template>
  <TotalTime>1930</TotalTime>
  <Words>230</Words>
  <Application>Microsoft Macintosh PowerPoint</Application>
  <PresentationFormat>On-screen Show (4:3)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Rockwell</vt:lpstr>
      <vt:lpstr>Wingdings</vt:lpstr>
      <vt:lpstr>Atlas</vt:lpstr>
      <vt:lpstr>PowerPoint Presentation</vt:lpstr>
      <vt:lpstr>User Accounts</vt:lpstr>
      <vt:lpstr>Shared and Generic Accounts/ Credentials</vt:lpstr>
      <vt:lpstr>Guest Accounts</vt:lpstr>
      <vt:lpstr>Service Accounts</vt:lpstr>
      <vt:lpstr>Privileged Accounts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Tommy Gober</dc:creator>
  <cp:keywords>cybersecurity, education</cp:keywords>
  <cp:lastModifiedBy>Richard Greene</cp:lastModifiedBy>
  <cp:revision>58</cp:revision>
  <dcterms:created xsi:type="dcterms:W3CDTF">2019-04-17T19:12:48Z</dcterms:created>
  <dcterms:modified xsi:type="dcterms:W3CDTF">2021-03-04T16:36:00Z</dcterms:modified>
  <cp:category>pptx, curriculum, cyber</cp:category>
</cp:coreProperties>
</file>