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530" r:id="rId2"/>
    <p:sldId id="498" r:id="rId3"/>
    <p:sldId id="359" r:id="rId4"/>
    <p:sldId id="497" r:id="rId5"/>
    <p:sldId id="517" r:id="rId6"/>
    <p:sldId id="360" r:id="rId7"/>
    <p:sldId id="500" r:id="rId8"/>
    <p:sldId id="361" r:id="rId9"/>
    <p:sldId id="343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29" r:id="rId22"/>
    <p:sldId id="514" r:id="rId23"/>
    <p:sldId id="515" r:id="rId24"/>
    <p:sldId id="516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369" r:id="rId36"/>
    <p:sldId id="370" r:id="rId37"/>
    <p:sldId id="371" r:id="rId38"/>
    <p:sldId id="372" r:id="rId39"/>
    <p:sldId id="37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3810" autoAdjust="0"/>
  </p:normalViewPr>
  <p:slideViewPr>
    <p:cSldViewPr snapToGrid="0">
      <p:cViewPr varScale="1">
        <p:scale>
          <a:sx n="120" d="100"/>
          <a:sy n="120" d="100"/>
        </p:scale>
        <p:origin x="1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1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507DB-B68D-49B8-8C16-D9DCF5601F61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95D3F2-C785-474D-84BE-08C4E54CC0DC}">
      <dgm:prSet/>
      <dgm:spPr/>
      <dgm:t>
        <a:bodyPr/>
        <a:lstStyle/>
        <a:p>
          <a:r>
            <a:rPr lang="en-US"/>
            <a:t>Local Area Network (LAN)</a:t>
          </a:r>
        </a:p>
      </dgm:t>
    </dgm:pt>
    <dgm:pt modelId="{B535AE5D-07D4-45D8-A7D1-3841E4F9E3E1}" type="parTrans" cxnId="{CE854F30-9D41-4B0F-93FC-BB92B9306D66}">
      <dgm:prSet/>
      <dgm:spPr/>
      <dgm:t>
        <a:bodyPr/>
        <a:lstStyle/>
        <a:p>
          <a:endParaRPr lang="en-US"/>
        </a:p>
      </dgm:t>
    </dgm:pt>
    <dgm:pt modelId="{EED9689C-E98D-4988-A49C-C498D37D3183}" type="sibTrans" cxnId="{CE854F30-9D41-4B0F-93FC-BB92B9306D66}">
      <dgm:prSet/>
      <dgm:spPr/>
      <dgm:t>
        <a:bodyPr/>
        <a:lstStyle/>
        <a:p>
          <a:endParaRPr lang="en-US"/>
        </a:p>
      </dgm:t>
    </dgm:pt>
    <dgm:pt modelId="{A975FBF2-58F0-4DC3-988D-E31D66DF951E}">
      <dgm:prSet/>
      <dgm:spPr/>
      <dgm:t>
        <a:bodyPr/>
        <a:lstStyle/>
        <a:p>
          <a:r>
            <a:rPr lang="en-US"/>
            <a:t>A network or a portion of a network that is not publicly accessible to the greater internet.</a:t>
          </a:r>
          <a:br>
            <a:rPr lang="en-US"/>
          </a:br>
          <a:r>
            <a:rPr lang="en-US"/>
            <a:t>A home or office network is an example of a LAN.</a:t>
          </a:r>
        </a:p>
      </dgm:t>
    </dgm:pt>
    <dgm:pt modelId="{DF1E68CA-73D7-4B89-B9BF-E32F61BF8961}" type="parTrans" cxnId="{C0939A87-80B0-4244-9E10-B56A1FCB131D}">
      <dgm:prSet/>
      <dgm:spPr/>
      <dgm:t>
        <a:bodyPr/>
        <a:lstStyle/>
        <a:p>
          <a:endParaRPr lang="en-US"/>
        </a:p>
      </dgm:t>
    </dgm:pt>
    <dgm:pt modelId="{10A37388-F440-48AC-937E-5D0BDE2E2C04}" type="sibTrans" cxnId="{C0939A87-80B0-4244-9E10-B56A1FCB131D}">
      <dgm:prSet/>
      <dgm:spPr/>
      <dgm:t>
        <a:bodyPr/>
        <a:lstStyle/>
        <a:p>
          <a:endParaRPr lang="en-US"/>
        </a:p>
      </dgm:t>
    </dgm:pt>
    <dgm:pt modelId="{8D0BAD5F-EC3E-44F9-AADA-0AF55C8BDDAC}">
      <dgm:prSet/>
      <dgm:spPr/>
      <dgm:t>
        <a:bodyPr/>
        <a:lstStyle/>
        <a:p>
          <a:r>
            <a:rPr lang="en-US"/>
            <a:t>Wide Area Network (WAN)</a:t>
          </a:r>
        </a:p>
      </dgm:t>
    </dgm:pt>
    <dgm:pt modelId="{C4FA87CA-1913-472B-8CF2-CE4B57879FE8}" type="parTrans" cxnId="{6EFD8C2A-1112-4C49-96EF-2183C47F6EBD}">
      <dgm:prSet/>
      <dgm:spPr/>
      <dgm:t>
        <a:bodyPr/>
        <a:lstStyle/>
        <a:p>
          <a:endParaRPr lang="en-US"/>
        </a:p>
      </dgm:t>
    </dgm:pt>
    <dgm:pt modelId="{5A46F77D-C30A-4C67-8684-701381857176}" type="sibTrans" cxnId="{6EFD8C2A-1112-4C49-96EF-2183C47F6EBD}">
      <dgm:prSet/>
      <dgm:spPr/>
      <dgm:t>
        <a:bodyPr/>
        <a:lstStyle/>
        <a:p>
          <a:endParaRPr lang="en-US"/>
        </a:p>
      </dgm:t>
    </dgm:pt>
    <dgm:pt modelId="{D91CBD98-8A0D-4957-8A7A-98E043D90BB6}">
      <dgm:prSet/>
      <dgm:spPr/>
      <dgm:t>
        <a:bodyPr/>
        <a:lstStyle/>
        <a:p>
          <a:r>
            <a:rPr lang="en-US"/>
            <a:t>A network more extensive than a LAN.</a:t>
          </a:r>
          <a:br>
            <a:rPr lang="en-US"/>
          </a:br>
          <a:r>
            <a:rPr lang="en-US"/>
            <a:t>Usually meant to refer to the internet at large – something beyond your complete control.</a:t>
          </a:r>
        </a:p>
      </dgm:t>
    </dgm:pt>
    <dgm:pt modelId="{EF2967AF-52CA-4ADB-A4F5-99870B97AB03}" type="parTrans" cxnId="{295132ED-B052-4489-875C-A212E8B36CCD}">
      <dgm:prSet/>
      <dgm:spPr/>
      <dgm:t>
        <a:bodyPr/>
        <a:lstStyle/>
        <a:p>
          <a:endParaRPr lang="en-US"/>
        </a:p>
      </dgm:t>
    </dgm:pt>
    <dgm:pt modelId="{ABB12738-FE10-413A-B7FF-FFD53176E568}" type="sibTrans" cxnId="{295132ED-B052-4489-875C-A212E8B36CCD}">
      <dgm:prSet/>
      <dgm:spPr/>
      <dgm:t>
        <a:bodyPr/>
        <a:lstStyle/>
        <a:p>
          <a:endParaRPr lang="en-US"/>
        </a:p>
      </dgm:t>
    </dgm:pt>
    <dgm:pt modelId="{FEF168CC-6D36-5340-B3D2-1322E4E68183}" type="pres">
      <dgm:prSet presAssocID="{9C4507DB-B68D-49B8-8C16-D9DCF5601F61}" presName="linear" presStyleCnt="0">
        <dgm:presLayoutVars>
          <dgm:dir/>
          <dgm:animLvl val="lvl"/>
          <dgm:resizeHandles val="exact"/>
        </dgm:presLayoutVars>
      </dgm:prSet>
      <dgm:spPr/>
    </dgm:pt>
    <dgm:pt modelId="{2CAC0D71-72AA-8A4D-919A-6A56E00725C3}" type="pres">
      <dgm:prSet presAssocID="{6395D3F2-C785-474D-84BE-08C4E54CC0DC}" presName="parentLin" presStyleCnt="0"/>
      <dgm:spPr/>
    </dgm:pt>
    <dgm:pt modelId="{207AF740-3BCF-6941-A640-A032126C3585}" type="pres">
      <dgm:prSet presAssocID="{6395D3F2-C785-474D-84BE-08C4E54CC0DC}" presName="parentLeftMargin" presStyleLbl="node1" presStyleIdx="0" presStyleCnt="2"/>
      <dgm:spPr/>
    </dgm:pt>
    <dgm:pt modelId="{51416515-9B65-3648-BA28-49C65CDC08A3}" type="pres">
      <dgm:prSet presAssocID="{6395D3F2-C785-474D-84BE-08C4E54CC0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BF3C9B-18B2-0B48-9617-8BDE841A64A8}" type="pres">
      <dgm:prSet presAssocID="{6395D3F2-C785-474D-84BE-08C4E54CC0DC}" presName="negativeSpace" presStyleCnt="0"/>
      <dgm:spPr/>
    </dgm:pt>
    <dgm:pt modelId="{D024C3AF-BCA5-3344-8A3E-8C61CC480524}" type="pres">
      <dgm:prSet presAssocID="{6395D3F2-C785-474D-84BE-08C4E54CC0DC}" presName="childText" presStyleLbl="conFgAcc1" presStyleIdx="0" presStyleCnt="2">
        <dgm:presLayoutVars>
          <dgm:bulletEnabled val="1"/>
        </dgm:presLayoutVars>
      </dgm:prSet>
      <dgm:spPr/>
    </dgm:pt>
    <dgm:pt modelId="{E78366EB-3370-0941-8C06-1EE80ECED534}" type="pres">
      <dgm:prSet presAssocID="{EED9689C-E98D-4988-A49C-C498D37D3183}" presName="spaceBetweenRectangles" presStyleCnt="0"/>
      <dgm:spPr/>
    </dgm:pt>
    <dgm:pt modelId="{EA605889-09B5-C541-A662-663A98C18BCB}" type="pres">
      <dgm:prSet presAssocID="{8D0BAD5F-EC3E-44F9-AADA-0AF55C8BDDAC}" presName="parentLin" presStyleCnt="0"/>
      <dgm:spPr/>
    </dgm:pt>
    <dgm:pt modelId="{D7D3675D-7610-1A45-B51A-74258CB58134}" type="pres">
      <dgm:prSet presAssocID="{8D0BAD5F-EC3E-44F9-AADA-0AF55C8BDDAC}" presName="parentLeftMargin" presStyleLbl="node1" presStyleIdx="0" presStyleCnt="2"/>
      <dgm:spPr/>
    </dgm:pt>
    <dgm:pt modelId="{22E3E18C-73F5-D142-82E4-2330049FCD3C}" type="pres">
      <dgm:prSet presAssocID="{8D0BAD5F-EC3E-44F9-AADA-0AF55C8BDD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A81112-0D1B-6944-9C69-D1CB61F07A2E}" type="pres">
      <dgm:prSet presAssocID="{8D0BAD5F-EC3E-44F9-AADA-0AF55C8BDDAC}" presName="negativeSpace" presStyleCnt="0"/>
      <dgm:spPr/>
    </dgm:pt>
    <dgm:pt modelId="{475E27B3-795A-8141-8ED8-B44D8D40180C}" type="pres">
      <dgm:prSet presAssocID="{8D0BAD5F-EC3E-44F9-AADA-0AF55C8BDDA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2E6E1E-8B84-F34E-996E-9112016E832F}" type="presOf" srcId="{6395D3F2-C785-474D-84BE-08C4E54CC0DC}" destId="{51416515-9B65-3648-BA28-49C65CDC08A3}" srcOrd="1" destOrd="0" presId="urn:microsoft.com/office/officeart/2005/8/layout/list1"/>
    <dgm:cxn modelId="{6EFD8C2A-1112-4C49-96EF-2183C47F6EBD}" srcId="{9C4507DB-B68D-49B8-8C16-D9DCF5601F61}" destId="{8D0BAD5F-EC3E-44F9-AADA-0AF55C8BDDAC}" srcOrd="1" destOrd="0" parTransId="{C4FA87CA-1913-472B-8CF2-CE4B57879FE8}" sibTransId="{5A46F77D-C30A-4C67-8684-701381857176}"/>
    <dgm:cxn modelId="{CE854F30-9D41-4B0F-93FC-BB92B9306D66}" srcId="{9C4507DB-B68D-49B8-8C16-D9DCF5601F61}" destId="{6395D3F2-C785-474D-84BE-08C4E54CC0DC}" srcOrd="0" destOrd="0" parTransId="{B535AE5D-07D4-45D8-A7D1-3841E4F9E3E1}" sibTransId="{EED9689C-E98D-4988-A49C-C498D37D3183}"/>
    <dgm:cxn modelId="{21021D58-4A68-2945-B486-B48E0D0977AB}" type="presOf" srcId="{8D0BAD5F-EC3E-44F9-AADA-0AF55C8BDDAC}" destId="{22E3E18C-73F5-D142-82E4-2330049FCD3C}" srcOrd="1" destOrd="0" presId="urn:microsoft.com/office/officeart/2005/8/layout/list1"/>
    <dgm:cxn modelId="{2D154967-59C2-CB41-B2F9-194FC5CDD524}" type="presOf" srcId="{9C4507DB-B68D-49B8-8C16-D9DCF5601F61}" destId="{FEF168CC-6D36-5340-B3D2-1322E4E68183}" srcOrd="0" destOrd="0" presId="urn:microsoft.com/office/officeart/2005/8/layout/list1"/>
    <dgm:cxn modelId="{75F60673-FBCF-6347-8E2E-025DE5FA7962}" type="presOf" srcId="{D91CBD98-8A0D-4957-8A7A-98E043D90BB6}" destId="{475E27B3-795A-8141-8ED8-B44D8D40180C}" srcOrd="0" destOrd="0" presId="urn:microsoft.com/office/officeart/2005/8/layout/list1"/>
    <dgm:cxn modelId="{5D74C37F-D7C4-7C46-965A-F5DE3762F7F5}" type="presOf" srcId="{8D0BAD5F-EC3E-44F9-AADA-0AF55C8BDDAC}" destId="{D7D3675D-7610-1A45-B51A-74258CB58134}" srcOrd="0" destOrd="0" presId="urn:microsoft.com/office/officeart/2005/8/layout/list1"/>
    <dgm:cxn modelId="{C0939A87-80B0-4244-9E10-B56A1FCB131D}" srcId="{6395D3F2-C785-474D-84BE-08C4E54CC0DC}" destId="{A975FBF2-58F0-4DC3-988D-E31D66DF951E}" srcOrd="0" destOrd="0" parTransId="{DF1E68CA-73D7-4B89-B9BF-E32F61BF8961}" sibTransId="{10A37388-F440-48AC-937E-5D0BDE2E2C04}"/>
    <dgm:cxn modelId="{F19C0ABE-C36D-0446-9E99-E42B8B4ED03F}" type="presOf" srcId="{6395D3F2-C785-474D-84BE-08C4E54CC0DC}" destId="{207AF740-3BCF-6941-A640-A032126C3585}" srcOrd="0" destOrd="0" presId="urn:microsoft.com/office/officeart/2005/8/layout/list1"/>
    <dgm:cxn modelId="{05FF4BD9-712E-EE49-8466-C85F198E8AA4}" type="presOf" srcId="{A975FBF2-58F0-4DC3-988D-E31D66DF951E}" destId="{D024C3AF-BCA5-3344-8A3E-8C61CC480524}" srcOrd="0" destOrd="0" presId="urn:microsoft.com/office/officeart/2005/8/layout/list1"/>
    <dgm:cxn modelId="{295132ED-B052-4489-875C-A212E8B36CCD}" srcId="{8D0BAD5F-EC3E-44F9-AADA-0AF55C8BDDAC}" destId="{D91CBD98-8A0D-4957-8A7A-98E043D90BB6}" srcOrd="0" destOrd="0" parTransId="{EF2967AF-52CA-4ADB-A4F5-99870B97AB03}" sibTransId="{ABB12738-FE10-413A-B7FF-FFD53176E568}"/>
    <dgm:cxn modelId="{5CD960A2-A88D-8F45-9A4F-EFA73D651A1D}" type="presParOf" srcId="{FEF168CC-6D36-5340-B3D2-1322E4E68183}" destId="{2CAC0D71-72AA-8A4D-919A-6A56E00725C3}" srcOrd="0" destOrd="0" presId="urn:microsoft.com/office/officeart/2005/8/layout/list1"/>
    <dgm:cxn modelId="{5C0E3AD9-3065-D64B-B162-6E37CC7AA751}" type="presParOf" srcId="{2CAC0D71-72AA-8A4D-919A-6A56E00725C3}" destId="{207AF740-3BCF-6941-A640-A032126C3585}" srcOrd="0" destOrd="0" presId="urn:microsoft.com/office/officeart/2005/8/layout/list1"/>
    <dgm:cxn modelId="{3024BE29-B8EE-7F4E-A670-C9B6129C8857}" type="presParOf" srcId="{2CAC0D71-72AA-8A4D-919A-6A56E00725C3}" destId="{51416515-9B65-3648-BA28-49C65CDC08A3}" srcOrd="1" destOrd="0" presId="urn:microsoft.com/office/officeart/2005/8/layout/list1"/>
    <dgm:cxn modelId="{729BE64E-F3A6-C54B-A5D1-7D16F47960DF}" type="presParOf" srcId="{FEF168CC-6D36-5340-B3D2-1322E4E68183}" destId="{4EBF3C9B-18B2-0B48-9617-8BDE841A64A8}" srcOrd="1" destOrd="0" presId="urn:microsoft.com/office/officeart/2005/8/layout/list1"/>
    <dgm:cxn modelId="{F5DDB693-AA22-B144-B856-3F4FDD0125CF}" type="presParOf" srcId="{FEF168CC-6D36-5340-B3D2-1322E4E68183}" destId="{D024C3AF-BCA5-3344-8A3E-8C61CC480524}" srcOrd="2" destOrd="0" presId="urn:microsoft.com/office/officeart/2005/8/layout/list1"/>
    <dgm:cxn modelId="{838D22B7-7492-9B48-96D9-6516A5C3FACF}" type="presParOf" srcId="{FEF168CC-6D36-5340-B3D2-1322E4E68183}" destId="{E78366EB-3370-0941-8C06-1EE80ECED534}" srcOrd="3" destOrd="0" presId="urn:microsoft.com/office/officeart/2005/8/layout/list1"/>
    <dgm:cxn modelId="{38536139-3F03-864E-91BF-33F924576A22}" type="presParOf" srcId="{FEF168CC-6D36-5340-B3D2-1322E4E68183}" destId="{EA605889-09B5-C541-A662-663A98C18BCB}" srcOrd="4" destOrd="0" presId="urn:microsoft.com/office/officeart/2005/8/layout/list1"/>
    <dgm:cxn modelId="{382388C9-1405-9C4F-BE84-18832C1E9337}" type="presParOf" srcId="{EA605889-09B5-C541-A662-663A98C18BCB}" destId="{D7D3675D-7610-1A45-B51A-74258CB58134}" srcOrd="0" destOrd="0" presId="urn:microsoft.com/office/officeart/2005/8/layout/list1"/>
    <dgm:cxn modelId="{FA43D633-47FC-9741-9665-3D9ACCB3297C}" type="presParOf" srcId="{EA605889-09B5-C541-A662-663A98C18BCB}" destId="{22E3E18C-73F5-D142-82E4-2330049FCD3C}" srcOrd="1" destOrd="0" presId="urn:microsoft.com/office/officeart/2005/8/layout/list1"/>
    <dgm:cxn modelId="{D2BA37F3-9E30-A141-9BAC-19A7FF135C5C}" type="presParOf" srcId="{FEF168CC-6D36-5340-B3D2-1322E4E68183}" destId="{A8A81112-0D1B-6944-9C69-D1CB61F07A2E}" srcOrd="5" destOrd="0" presId="urn:microsoft.com/office/officeart/2005/8/layout/list1"/>
    <dgm:cxn modelId="{7363C24B-F5A8-F14C-94B5-142B961436D5}" type="presParOf" srcId="{FEF168CC-6D36-5340-B3D2-1322E4E68183}" destId="{475E27B3-795A-8141-8ED8-B44D8D4018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52A21-CAA6-4E7D-8BA0-6FA6770893F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32A6C1-1D00-4F8A-8B3D-A83141819C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Conceptual framework</a:t>
          </a:r>
        </a:p>
      </dgm:t>
    </dgm:pt>
    <dgm:pt modelId="{1BADB46B-EFE0-48A6-BC63-E98FF606807E}" type="parTrans" cxnId="{BA569992-A079-4129-8155-E69570FD32A7}">
      <dgm:prSet/>
      <dgm:spPr/>
      <dgm:t>
        <a:bodyPr/>
        <a:lstStyle/>
        <a:p>
          <a:endParaRPr lang="en-US"/>
        </a:p>
      </dgm:t>
    </dgm:pt>
    <dgm:pt modelId="{87547FAA-577A-479E-861B-8921C2705C62}" type="sibTrans" cxnId="{BA569992-A079-4129-8155-E69570FD32A7}">
      <dgm:prSet/>
      <dgm:spPr/>
      <dgm:t>
        <a:bodyPr/>
        <a:lstStyle/>
        <a:p>
          <a:endParaRPr lang="en-US"/>
        </a:p>
      </dgm:t>
    </dgm:pt>
    <dgm:pt modelId="{5A4D8212-CFFD-4FCE-8E43-4732DF3E11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No network is pure OSI</a:t>
          </a:r>
        </a:p>
      </dgm:t>
    </dgm:pt>
    <dgm:pt modelId="{70173B1F-5B5D-4CD1-9BB3-01AD19871E59}" type="parTrans" cxnId="{73034062-9A6D-4E56-9226-8AAD80870D24}">
      <dgm:prSet/>
      <dgm:spPr/>
      <dgm:t>
        <a:bodyPr/>
        <a:lstStyle/>
        <a:p>
          <a:endParaRPr lang="en-US"/>
        </a:p>
      </dgm:t>
    </dgm:pt>
    <dgm:pt modelId="{3D988C9F-ED50-4032-88E9-CD7268864AFC}" type="sibTrans" cxnId="{73034062-9A6D-4E56-9226-8AAD80870D24}">
      <dgm:prSet/>
      <dgm:spPr/>
      <dgm:t>
        <a:bodyPr/>
        <a:lstStyle/>
        <a:p>
          <a:endParaRPr lang="en-US"/>
        </a:p>
      </dgm:t>
    </dgm:pt>
    <dgm:pt modelId="{9C27CB77-E548-4D02-9B1B-DAEBBF1D4F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Abstraction of all the steps in a reliable network</a:t>
          </a:r>
          <a:br>
            <a:rPr lang="en-US" sz="1800" dirty="0"/>
          </a:br>
          <a:r>
            <a:rPr lang="en-US" sz="1800" dirty="0"/>
            <a:t>From top to bottom and up again</a:t>
          </a:r>
        </a:p>
      </dgm:t>
    </dgm:pt>
    <dgm:pt modelId="{2D0B0B56-1607-417C-8D20-54A0635C7166}" type="parTrans" cxnId="{05C1CC21-F36F-42E1-813B-D53D2D3C886F}">
      <dgm:prSet/>
      <dgm:spPr/>
      <dgm:t>
        <a:bodyPr/>
        <a:lstStyle/>
        <a:p>
          <a:endParaRPr lang="en-US"/>
        </a:p>
      </dgm:t>
    </dgm:pt>
    <dgm:pt modelId="{CF3574B8-CE0E-4687-9C48-5E2CA9746C36}" type="sibTrans" cxnId="{05C1CC21-F36F-42E1-813B-D53D2D3C886F}">
      <dgm:prSet/>
      <dgm:spPr/>
      <dgm:t>
        <a:bodyPr/>
        <a:lstStyle/>
        <a:p>
          <a:endParaRPr lang="en-US"/>
        </a:p>
      </dgm:t>
    </dgm:pt>
    <dgm:pt modelId="{BF4329FC-F745-4B3B-9150-871598180779}" type="pres">
      <dgm:prSet presAssocID="{F8E52A21-CAA6-4E7D-8BA0-6FA6770893F7}" presName="root" presStyleCnt="0">
        <dgm:presLayoutVars>
          <dgm:dir/>
          <dgm:resizeHandles val="exact"/>
        </dgm:presLayoutVars>
      </dgm:prSet>
      <dgm:spPr/>
    </dgm:pt>
    <dgm:pt modelId="{5DA5654C-B277-4F77-8BAA-F8FCB5172E00}" type="pres">
      <dgm:prSet presAssocID="{6132A6C1-1D00-4F8A-8B3D-A83141819CA3}" presName="compNode" presStyleCnt="0"/>
      <dgm:spPr/>
    </dgm:pt>
    <dgm:pt modelId="{BBEC618F-67D4-4716-9665-B0DAEC86A048}" type="pres">
      <dgm:prSet presAssocID="{6132A6C1-1D00-4F8A-8B3D-A83141819C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D12D270-5DDF-44FB-A401-DB19BFC2322A}" type="pres">
      <dgm:prSet presAssocID="{6132A6C1-1D00-4F8A-8B3D-A83141819CA3}" presName="spaceRect" presStyleCnt="0"/>
      <dgm:spPr/>
    </dgm:pt>
    <dgm:pt modelId="{B5D92419-1B1F-4CB1-AF08-49EA61CEBA0E}" type="pres">
      <dgm:prSet presAssocID="{6132A6C1-1D00-4F8A-8B3D-A83141819CA3}" presName="textRect" presStyleLbl="revTx" presStyleIdx="0" presStyleCnt="3">
        <dgm:presLayoutVars>
          <dgm:chMax val="1"/>
          <dgm:chPref val="1"/>
        </dgm:presLayoutVars>
      </dgm:prSet>
      <dgm:spPr/>
    </dgm:pt>
    <dgm:pt modelId="{0CFFB4F5-0324-42F7-A832-AF6A2C1CEC8F}" type="pres">
      <dgm:prSet presAssocID="{87547FAA-577A-479E-861B-8921C2705C62}" presName="sibTrans" presStyleCnt="0"/>
      <dgm:spPr/>
    </dgm:pt>
    <dgm:pt modelId="{3649ECF7-BE01-49E0-A7BF-63D0015433FA}" type="pres">
      <dgm:prSet presAssocID="{5A4D8212-CFFD-4FCE-8E43-4732DF3E11C2}" presName="compNode" presStyleCnt="0"/>
      <dgm:spPr/>
    </dgm:pt>
    <dgm:pt modelId="{B21BA242-0CF6-430B-80C7-FE13B55A6509}" type="pres">
      <dgm:prSet presAssocID="{5A4D8212-CFFD-4FCE-8E43-4732DF3E11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8CBF0A6-F9DA-4690-92C9-CA974E49E63D}" type="pres">
      <dgm:prSet presAssocID="{5A4D8212-CFFD-4FCE-8E43-4732DF3E11C2}" presName="spaceRect" presStyleCnt="0"/>
      <dgm:spPr/>
    </dgm:pt>
    <dgm:pt modelId="{E9E24F6B-4B0E-4A5A-B7EA-DDDCDE16CBAF}" type="pres">
      <dgm:prSet presAssocID="{5A4D8212-CFFD-4FCE-8E43-4732DF3E11C2}" presName="textRect" presStyleLbl="revTx" presStyleIdx="1" presStyleCnt="3">
        <dgm:presLayoutVars>
          <dgm:chMax val="1"/>
          <dgm:chPref val="1"/>
        </dgm:presLayoutVars>
      </dgm:prSet>
      <dgm:spPr/>
    </dgm:pt>
    <dgm:pt modelId="{C32C0D4D-9F99-4125-BEDB-D5151C9ECAC2}" type="pres">
      <dgm:prSet presAssocID="{3D988C9F-ED50-4032-88E9-CD7268864AFC}" presName="sibTrans" presStyleCnt="0"/>
      <dgm:spPr/>
    </dgm:pt>
    <dgm:pt modelId="{C1E171F2-F389-4ECB-B957-8F89E693CF5C}" type="pres">
      <dgm:prSet presAssocID="{9C27CB77-E548-4D02-9B1B-DAEBBF1D4FB0}" presName="compNode" presStyleCnt="0"/>
      <dgm:spPr/>
    </dgm:pt>
    <dgm:pt modelId="{CC45D8FA-182F-414B-8571-A8801B43F422}" type="pres">
      <dgm:prSet presAssocID="{9C27CB77-E548-4D02-9B1B-DAEBBF1D4F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7D9140C-A71F-463C-B198-DF42F8F5BD96}" type="pres">
      <dgm:prSet presAssocID="{9C27CB77-E548-4D02-9B1B-DAEBBF1D4FB0}" presName="spaceRect" presStyleCnt="0"/>
      <dgm:spPr/>
    </dgm:pt>
    <dgm:pt modelId="{3C59D9C3-F34E-47BF-935F-64B567AD3DB5}" type="pres">
      <dgm:prSet presAssocID="{9C27CB77-E548-4D02-9B1B-DAEBBF1D4F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C1CC21-F36F-42E1-813B-D53D2D3C886F}" srcId="{F8E52A21-CAA6-4E7D-8BA0-6FA6770893F7}" destId="{9C27CB77-E548-4D02-9B1B-DAEBBF1D4FB0}" srcOrd="2" destOrd="0" parTransId="{2D0B0B56-1607-417C-8D20-54A0635C7166}" sibTransId="{CF3574B8-CE0E-4687-9C48-5E2CA9746C36}"/>
    <dgm:cxn modelId="{FE563A4C-6C18-4D5F-8944-1B9595D06138}" type="presOf" srcId="{9C27CB77-E548-4D02-9B1B-DAEBBF1D4FB0}" destId="{3C59D9C3-F34E-47BF-935F-64B567AD3DB5}" srcOrd="0" destOrd="0" presId="urn:microsoft.com/office/officeart/2018/2/layout/IconLabelList"/>
    <dgm:cxn modelId="{73034062-9A6D-4E56-9226-8AAD80870D24}" srcId="{F8E52A21-CAA6-4E7D-8BA0-6FA6770893F7}" destId="{5A4D8212-CFFD-4FCE-8E43-4732DF3E11C2}" srcOrd="1" destOrd="0" parTransId="{70173B1F-5B5D-4CD1-9BB3-01AD19871E59}" sibTransId="{3D988C9F-ED50-4032-88E9-CD7268864AFC}"/>
    <dgm:cxn modelId="{BA569992-A079-4129-8155-E69570FD32A7}" srcId="{F8E52A21-CAA6-4E7D-8BA0-6FA6770893F7}" destId="{6132A6C1-1D00-4F8A-8B3D-A83141819CA3}" srcOrd="0" destOrd="0" parTransId="{1BADB46B-EFE0-48A6-BC63-E98FF606807E}" sibTransId="{87547FAA-577A-479E-861B-8921C2705C62}"/>
    <dgm:cxn modelId="{86188A97-ADA1-44FF-B22B-5160AC606587}" type="presOf" srcId="{6132A6C1-1D00-4F8A-8B3D-A83141819CA3}" destId="{B5D92419-1B1F-4CB1-AF08-49EA61CEBA0E}" srcOrd="0" destOrd="0" presId="urn:microsoft.com/office/officeart/2018/2/layout/IconLabelList"/>
    <dgm:cxn modelId="{AE8236A2-FCD9-4FD2-AC8A-BB3B643FF7BD}" type="presOf" srcId="{5A4D8212-CFFD-4FCE-8E43-4732DF3E11C2}" destId="{E9E24F6B-4B0E-4A5A-B7EA-DDDCDE16CBAF}" srcOrd="0" destOrd="0" presId="urn:microsoft.com/office/officeart/2018/2/layout/IconLabelList"/>
    <dgm:cxn modelId="{71C735EF-353E-4D47-8178-C239F685DFA4}" type="presOf" srcId="{F8E52A21-CAA6-4E7D-8BA0-6FA6770893F7}" destId="{BF4329FC-F745-4B3B-9150-871598180779}" srcOrd="0" destOrd="0" presId="urn:microsoft.com/office/officeart/2018/2/layout/IconLabelList"/>
    <dgm:cxn modelId="{C2D51332-82E9-4B3E-82B9-718590705804}" type="presParOf" srcId="{BF4329FC-F745-4B3B-9150-871598180779}" destId="{5DA5654C-B277-4F77-8BAA-F8FCB5172E00}" srcOrd="0" destOrd="0" presId="urn:microsoft.com/office/officeart/2018/2/layout/IconLabelList"/>
    <dgm:cxn modelId="{5E94D486-8EE0-488F-8392-89EAD9C5197A}" type="presParOf" srcId="{5DA5654C-B277-4F77-8BAA-F8FCB5172E00}" destId="{BBEC618F-67D4-4716-9665-B0DAEC86A048}" srcOrd="0" destOrd="0" presId="urn:microsoft.com/office/officeart/2018/2/layout/IconLabelList"/>
    <dgm:cxn modelId="{CE62E2BD-49D7-48EF-A568-5F07610DAD83}" type="presParOf" srcId="{5DA5654C-B277-4F77-8BAA-F8FCB5172E00}" destId="{ED12D270-5DDF-44FB-A401-DB19BFC2322A}" srcOrd="1" destOrd="0" presId="urn:microsoft.com/office/officeart/2018/2/layout/IconLabelList"/>
    <dgm:cxn modelId="{CACF651C-5FBD-4719-8642-756407C708E8}" type="presParOf" srcId="{5DA5654C-B277-4F77-8BAA-F8FCB5172E00}" destId="{B5D92419-1B1F-4CB1-AF08-49EA61CEBA0E}" srcOrd="2" destOrd="0" presId="urn:microsoft.com/office/officeart/2018/2/layout/IconLabelList"/>
    <dgm:cxn modelId="{5CE888B8-4D22-4DC3-B389-0F3305A0E44F}" type="presParOf" srcId="{BF4329FC-F745-4B3B-9150-871598180779}" destId="{0CFFB4F5-0324-42F7-A832-AF6A2C1CEC8F}" srcOrd="1" destOrd="0" presId="urn:microsoft.com/office/officeart/2018/2/layout/IconLabelList"/>
    <dgm:cxn modelId="{3AEE9A82-56F9-4A49-AABF-E7B67FA5A672}" type="presParOf" srcId="{BF4329FC-F745-4B3B-9150-871598180779}" destId="{3649ECF7-BE01-49E0-A7BF-63D0015433FA}" srcOrd="2" destOrd="0" presId="urn:microsoft.com/office/officeart/2018/2/layout/IconLabelList"/>
    <dgm:cxn modelId="{5734C221-EC99-4CE9-96D1-5ADA1C8DC76A}" type="presParOf" srcId="{3649ECF7-BE01-49E0-A7BF-63D0015433FA}" destId="{B21BA242-0CF6-430B-80C7-FE13B55A6509}" srcOrd="0" destOrd="0" presId="urn:microsoft.com/office/officeart/2018/2/layout/IconLabelList"/>
    <dgm:cxn modelId="{8FB561E1-E394-42AE-900E-DBED790B93A7}" type="presParOf" srcId="{3649ECF7-BE01-49E0-A7BF-63D0015433FA}" destId="{E8CBF0A6-F9DA-4690-92C9-CA974E49E63D}" srcOrd="1" destOrd="0" presId="urn:microsoft.com/office/officeart/2018/2/layout/IconLabelList"/>
    <dgm:cxn modelId="{0A135E58-3092-4E61-8A47-525FAFD3CBE1}" type="presParOf" srcId="{3649ECF7-BE01-49E0-A7BF-63D0015433FA}" destId="{E9E24F6B-4B0E-4A5A-B7EA-DDDCDE16CBAF}" srcOrd="2" destOrd="0" presId="urn:microsoft.com/office/officeart/2018/2/layout/IconLabelList"/>
    <dgm:cxn modelId="{14AE3133-C9F0-4D40-94E3-F40B97106CA5}" type="presParOf" srcId="{BF4329FC-F745-4B3B-9150-871598180779}" destId="{C32C0D4D-9F99-4125-BEDB-D5151C9ECAC2}" srcOrd="3" destOrd="0" presId="urn:microsoft.com/office/officeart/2018/2/layout/IconLabelList"/>
    <dgm:cxn modelId="{4B7120D0-BAA8-4C95-81A9-EA0AF0048966}" type="presParOf" srcId="{BF4329FC-F745-4B3B-9150-871598180779}" destId="{C1E171F2-F389-4ECB-B957-8F89E693CF5C}" srcOrd="4" destOrd="0" presId="urn:microsoft.com/office/officeart/2018/2/layout/IconLabelList"/>
    <dgm:cxn modelId="{2AF7B77D-CAB2-4684-A53C-22066AB48CE9}" type="presParOf" srcId="{C1E171F2-F389-4ECB-B957-8F89E693CF5C}" destId="{CC45D8FA-182F-414B-8571-A8801B43F422}" srcOrd="0" destOrd="0" presId="urn:microsoft.com/office/officeart/2018/2/layout/IconLabelList"/>
    <dgm:cxn modelId="{61D3CB84-2B97-4D23-8FE7-44CFE7A84DB9}" type="presParOf" srcId="{C1E171F2-F389-4ECB-B957-8F89E693CF5C}" destId="{B7D9140C-A71F-463C-B198-DF42F8F5BD96}" srcOrd="1" destOrd="0" presId="urn:microsoft.com/office/officeart/2018/2/layout/IconLabelList"/>
    <dgm:cxn modelId="{EAAA1C11-E014-4C16-80D9-24713B8DFF8E}" type="presParOf" srcId="{C1E171F2-F389-4ECB-B957-8F89E693CF5C}" destId="{3C59D9C3-F34E-47BF-935F-64B567AD3D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4C3AF-BCA5-3344-8A3E-8C61CC480524}">
      <dsp:nvSpPr>
        <dsp:cNvPr id="0" name=""/>
        <dsp:cNvSpPr/>
      </dsp:nvSpPr>
      <dsp:spPr>
        <a:xfrm>
          <a:off x="0" y="582662"/>
          <a:ext cx="4695825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4448" tIns="437388" rIns="3644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network or a portion of a network that is not publicly accessible to the greater internet.</a:t>
          </a:r>
          <a:br>
            <a:rPr lang="en-US" sz="2100" kern="1200"/>
          </a:br>
          <a:r>
            <a:rPr lang="en-US" sz="2100" kern="1200"/>
            <a:t>A home or office network is an example of a LAN.</a:t>
          </a:r>
        </a:p>
      </dsp:txBody>
      <dsp:txXfrm>
        <a:off x="0" y="582662"/>
        <a:ext cx="4695825" cy="2315250"/>
      </dsp:txXfrm>
    </dsp:sp>
    <dsp:sp modelId="{51416515-9B65-3648-BA28-49C65CDC08A3}">
      <dsp:nvSpPr>
        <dsp:cNvPr id="0" name=""/>
        <dsp:cNvSpPr/>
      </dsp:nvSpPr>
      <dsp:spPr>
        <a:xfrm>
          <a:off x="234791" y="272702"/>
          <a:ext cx="3287077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244" tIns="0" rIns="1242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Local Area Network (LAN)</a:t>
          </a:r>
        </a:p>
      </dsp:txBody>
      <dsp:txXfrm>
        <a:off x="265053" y="302964"/>
        <a:ext cx="3226553" cy="559396"/>
      </dsp:txXfrm>
    </dsp:sp>
    <dsp:sp modelId="{475E27B3-795A-8141-8ED8-B44D8D40180C}">
      <dsp:nvSpPr>
        <dsp:cNvPr id="0" name=""/>
        <dsp:cNvSpPr/>
      </dsp:nvSpPr>
      <dsp:spPr>
        <a:xfrm>
          <a:off x="0" y="3321272"/>
          <a:ext cx="4695825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4448" tIns="437388" rIns="36444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network more extensive than a LAN.</a:t>
          </a:r>
          <a:br>
            <a:rPr lang="en-US" sz="2100" kern="1200"/>
          </a:br>
          <a:r>
            <a:rPr lang="en-US" sz="2100" kern="1200"/>
            <a:t>Usually meant to refer to the internet at large – something beyond your complete control.</a:t>
          </a:r>
        </a:p>
      </dsp:txBody>
      <dsp:txXfrm>
        <a:off x="0" y="3321272"/>
        <a:ext cx="4695825" cy="1984500"/>
      </dsp:txXfrm>
    </dsp:sp>
    <dsp:sp modelId="{22E3E18C-73F5-D142-82E4-2330049FCD3C}">
      <dsp:nvSpPr>
        <dsp:cNvPr id="0" name=""/>
        <dsp:cNvSpPr/>
      </dsp:nvSpPr>
      <dsp:spPr>
        <a:xfrm>
          <a:off x="234791" y="3011312"/>
          <a:ext cx="3287077" cy="6199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244" tIns="0" rIns="1242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Wide Area Network (WAN)</a:t>
          </a:r>
        </a:p>
      </dsp:txBody>
      <dsp:txXfrm>
        <a:off x="265053" y="3041574"/>
        <a:ext cx="322655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C618F-67D4-4716-9665-B0DAEC86A048}">
      <dsp:nvSpPr>
        <dsp:cNvPr id="0" name=""/>
        <dsp:cNvSpPr/>
      </dsp:nvSpPr>
      <dsp:spPr>
        <a:xfrm>
          <a:off x="433743" y="1017774"/>
          <a:ext cx="705585" cy="705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92419-1B1F-4CB1-AF08-49EA61CEBA0E}">
      <dsp:nvSpPr>
        <dsp:cNvPr id="0" name=""/>
        <dsp:cNvSpPr/>
      </dsp:nvSpPr>
      <dsp:spPr>
        <a:xfrm>
          <a:off x="2552" y="2097017"/>
          <a:ext cx="1567968" cy="1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Conceptual framework</a:t>
          </a:r>
        </a:p>
      </dsp:txBody>
      <dsp:txXfrm>
        <a:off x="2552" y="2097017"/>
        <a:ext cx="1567968" cy="1411171"/>
      </dsp:txXfrm>
    </dsp:sp>
    <dsp:sp modelId="{B21BA242-0CF6-430B-80C7-FE13B55A6509}">
      <dsp:nvSpPr>
        <dsp:cNvPr id="0" name=""/>
        <dsp:cNvSpPr/>
      </dsp:nvSpPr>
      <dsp:spPr>
        <a:xfrm>
          <a:off x="2276107" y="1017774"/>
          <a:ext cx="705585" cy="705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24F6B-4B0E-4A5A-B7EA-DDDCDE16CBAF}">
      <dsp:nvSpPr>
        <dsp:cNvPr id="0" name=""/>
        <dsp:cNvSpPr/>
      </dsp:nvSpPr>
      <dsp:spPr>
        <a:xfrm>
          <a:off x="1844915" y="2097017"/>
          <a:ext cx="1567968" cy="1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network is pure OSI</a:t>
          </a:r>
        </a:p>
      </dsp:txBody>
      <dsp:txXfrm>
        <a:off x="1844915" y="2097017"/>
        <a:ext cx="1567968" cy="1411171"/>
      </dsp:txXfrm>
    </dsp:sp>
    <dsp:sp modelId="{CC45D8FA-182F-414B-8571-A8801B43F422}">
      <dsp:nvSpPr>
        <dsp:cNvPr id="0" name=""/>
        <dsp:cNvSpPr/>
      </dsp:nvSpPr>
      <dsp:spPr>
        <a:xfrm>
          <a:off x="4118470" y="1017774"/>
          <a:ext cx="705585" cy="705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9D9C3-F34E-47BF-935F-64B567AD3DB5}">
      <dsp:nvSpPr>
        <dsp:cNvPr id="0" name=""/>
        <dsp:cNvSpPr/>
      </dsp:nvSpPr>
      <dsp:spPr>
        <a:xfrm>
          <a:off x="3687278" y="2097017"/>
          <a:ext cx="1567968" cy="1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Abstraction of all the steps in a reliable network</a:t>
          </a:r>
          <a:br>
            <a:rPr lang="en-US" sz="1800" kern="1200" dirty="0"/>
          </a:br>
          <a:r>
            <a:rPr lang="en-US" sz="1800" kern="1200" dirty="0"/>
            <a:t>From top to bottom and up again</a:t>
          </a:r>
        </a:p>
      </dsp:txBody>
      <dsp:txXfrm>
        <a:off x="3687278" y="2097017"/>
        <a:ext cx="1567968" cy="141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66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0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9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0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824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DB1A-F293-4C76-8A97-56365AE9ED4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4C9-BF19-4A81-A78B-3659E1AF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6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E0305-010B-4A63-99D2-B39C6DE41D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l="3474" r="7524" b="-1"/>
          <a:stretch/>
        </p:blipFill>
        <p:spPr>
          <a:xfrm>
            <a:off x="-2382" y="10"/>
            <a:ext cx="9144000" cy="68579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6726063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B66BD-2BBB-489E-A357-2E82A82D9DBB}"/>
              </a:ext>
            </a:extLst>
          </p:cNvPr>
          <p:cNvSpPr/>
          <p:nvPr/>
        </p:nvSpPr>
        <p:spPr>
          <a:xfrm>
            <a:off x="510241" y="4402667"/>
            <a:ext cx="6100109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latin typeface="+mj-lt"/>
                <a:ea typeface="+mj-ea"/>
                <a:cs typeface="+mj-cs"/>
              </a:rPr>
              <a:t>Networking Concepts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4249541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6726063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5902314"/>
            <a:ext cx="2310214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96C6DCC-AD2A-450F-9CCE-F6239AD12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031521"/>
              </p:ext>
            </p:extLst>
          </p:nvPr>
        </p:nvGraphicFramePr>
        <p:xfrm>
          <a:off x="97021" y="1811029"/>
          <a:ext cx="5257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4967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224" y="0"/>
            <a:ext cx="255477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9089"/>
            <a:ext cx="6830522" cy="3211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683052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596383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5596383" cy="3142077"/>
          </a:xfrm>
        </p:spPr>
        <p:txBody>
          <a:bodyPr>
            <a:normAutofit/>
          </a:bodyPr>
          <a:lstStyle/>
          <a:p>
            <a:r>
              <a:rPr lang="en-US" sz="1600"/>
              <a:t>Links the user and the information</a:t>
            </a:r>
          </a:p>
          <a:p>
            <a:r>
              <a:rPr lang="en-US" sz="1600"/>
              <a:t>Provides meaning and visualization of data for human (or device)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  <a:endParaRPr lang="en-US" sz="240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Session</a:t>
            </a:r>
            <a:endParaRPr lang="en-US" sz="240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  <a:endParaRPr lang="en-US" sz="2400"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Network</a:t>
            </a:r>
            <a:endParaRPr lang="en-US" sz="2400"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  <a:endParaRPr lang="en-US" sz="2400">
              <a:latin typeface="Arial Rounded MT Bold" panose="020F07040305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  <a:endParaRPr lang="en-US" sz="240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  <a:endParaRPr lang="en-US" sz="24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9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0640"/>
            <a:ext cx="4800600" cy="4525963"/>
          </a:xfrm>
        </p:spPr>
        <p:txBody>
          <a:bodyPr/>
          <a:lstStyle/>
          <a:p>
            <a:r>
              <a:rPr lang="en-US" dirty="0"/>
              <a:t>Converts data from compressed, encrypted, encoded form into digestible "plain text"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6198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3924"/>
            <a:ext cx="4800600" cy="2346301"/>
          </a:xfrm>
        </p:spPr>
        <p:txBody>
          <a:bodyPr/>
          <a:lstStyle/>
          <a:p>
            <a:r>
              <a:rPr lang="en-US" dirty="0"/>
              <a:t>Breaks data into "chunks" to be transmitted or received across several sessions.</a:t>
            </a:r>
          </a:p>
          <a:p>
            <a:r>
              <a:rPr lang="en-US" dirty="0"/>
              <a:t>Phone book through tube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106001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3924"/>
            <a:ext cx="4800600" cy="2920459"/>
          </a:xfrm>
        </p:spPr>
        <p:txBody>
          <a:bodyPr/>
          <a:lstStyle/>
          <a:p>
            <a:r>
              <a:rPr lang="en-US" dirty="0"/>
              <a:t>Supports reliable communication over unreliable medium*</a:t>
            </a:r>
          </a:p>
          <a:p>
            <a:r>
              <a:rPr lang="en-US" dirty="0"/>
              <a:t>Synchronization, acknowledgement of sending/receiving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218699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3925"/>
            <a:ext cx="4800600" cy="2973622"/>
          </a:xfrm>
        </p:spPr>
        <p:txBody>
          <a:bodyPr/>
          <a:lstStyle/>
          <a:p>
            <a:r>
              <a:rPr lang="en-US" dirty="0"/>
              <a:t>Addressing, routing, path finding, collision detection/avoidance</a:t>
            </a:r>
          </a:p>
          <a:p>
            <a:r>
              <a:rPr lang="en-US" dirty="0"/>
              <a:t>Which </a:t>
            </a:r>
            <a:r>
              <a:rPr lang="en-US" i="1" dirty="0"/>
              <a:t>path</a:t>
            </a:r>
            <a:r>
              <a:rPr lang="en-US" dirty="0"/>
              <a:t> the data takes from here to there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82398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00129"/>
            <a:ext cx="4800600" cy="2603193"/>
          </a:xfrm>
        </p:spPr>
        <p:txBody>
          <a:bodyPr/>
          <a:lstStyle/>
          <a:p>
            <a:r>
              <a:rPr lang="en-US" dirty="0"/>
              <a:t>Makes sense of pulses,</a:t>
            </a:r>
            <a:br>
              <a:rPr lang="en-US" dirty="0"/>
            </a:br>
            <a:r>
              <a:rPr lang="en-US" dirty="0"/>
              <a:t>the 1s and 0s</a:t>
            </a:r>
          </a:p>
          <a:p>
            <a:r>
              <a:rPr lang="en-US" dirty="0"/>
              <a:t>Recombines the pulses into collections of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</p:spTree>
    <p:extLst>
      <p:ext uri="{BB962C8B-B14F-4D97-AF65-F5344CB8AC3E}">
        <p14:creationId xmlns:p14="http://schemas.microsoft.com/office/powerpoint/2010/main" val="365897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00129"/>
            <a:ext cx="4800600" cy="3026785"/>
          </a:xfrm>
        </p:spPr>
        <p:txBody>
          <a:bodyPr/>
          <a:lstStyle/>
          <a:p>
            <a:r>
              <a:rPr lang="en-US" dirty="0"/>
              <a:t>Concerned with signal propagating from "here" to "there"</a:t>
            </a:r>
          </a:p>
          <a:p>
            <a:r>
              <a:rPr lang="en-US" dirty="0"/>
              <a:t>1 and 0 – however that may be expressed</a:t>
            </a:r>
          </a:p>
          <a:p>
            <a:pPr lvl="1"/>
            <a:r>
              <a:rPr lang="en-US" dirty="0"/>
              <a:t>Light, voltage, radio wave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160806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E516A6-0F4D-4270-8902-4CE6ED5D7920}"/>
              </a:ext>
            </a:extLst>
          </p:cNvPr>
          <p:cNvCxnSpPr>
            <a:stCxn id="24" idx="3"/>
            <a:endCxn id="17" idx="1"/>
          </p:cNvCxnSpPr>
          <p:nvPr/>
        </p:nvCxnSpPr>
        <p:spPr>
          <a:xfrm>
            <a:off x="4226105" y="5442922"/>
            <a:ext cx="1565095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xplosion: 8 Points 31">
            <a:extLst>
              <a:ext uri="{FF2B5EF4-FFF2-40B4-BE49-F238E27FC236}">
                <a16:creationId xmlns:a16="http://schemas.microsoft.com/office/drawing/2014/main" id="{B636680E-3ED6-46E6-AE57-6CCFAF4B5545}"/>
              </a:ext>
            </a:extLst>
          </p:cNvPr>
          <p:cNvSpPr/>
          <p:nvPr/>
        </p:nvSpPr>
        <p:spPr>
          <a:xfrm>
            <a:off x="3136114" y="5135803"/>
            <a:ext cx="609600" cy="604217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A9CD44-3C4F-4180-9322-8E4EDA7D9D50}"/>
              </a:ext>
            </a:extLst>
          </p:cNvPr>
          <p:cNvSpPr/>
          <p:nvPr/>
        </p:nvSpPr>
        <p:spPr>
          <a:xfrm>
            <a:off x="1254305" y="5100022"/>
            <a:ext cx="2971800" cy="685800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44575-F7C3-46BC-AC8E-0268C8BEF0EC}"/>
              </a:ext>
            </a:extLst>
          </p:cNvPr>
          <p:cNvSpPr/>
          <p:nvPr/>
        </p:nvSpPr>
        <p:spPr>
          <a:xfrm>
            <a:off x="5791200" y="990600"/>
            <a:ext cx="29718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034FA-A8DA-4BFF-8677-3A1A0B407B9F}"/>
              </a:ext>
            </a:extLst>
          </p:cNvPr>
          <p:cNvSpPr/>
          <p:nvPr/>
        </p:nvSpPr>
        <p:spPr>
          <a:xfrm>
            <a:off x="5791200" y="1673711"/>
            <a:ext cx="29718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D8D76-31D5-44E6-8525-F0DCD51150B7}"/>
              </a:ext>
            </a:extLst>
          </p:cNvPr>
          <p:cNvSpPr/>
          <p:nvPr/>
        </p:nvSpPr>
        <p:spPr>
          <a:xfrm>
            <a:off x="5791200" y="2359511"/>
            <a:ext cx="2971800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21CFC-4864-498C-9B53-B174F5B022B5}"/>
              </a:ext>
            </a:extLst>
          </p:cNvPr>
          <p:cNvSpPr/>
          <p:nvPr/>
        </p:nvSpPr>
        <p:spPr>
          <a:xfrm>
            <a:off x="5791200" y="3045311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B5044-D1A3-41A1-831C-DDB19A377F32}"/>
              </a:ext>
            </a:extLst>
          </p:cNvPr>
          <p:cNvSpPr/>
          <p:nvPr/>
        </p:nvSpPr>
        <p:spPr>
          <a:xfrm>
            <a:off x="5791200" y="3731111"/>
            <a:ext cx="2971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094F1-6817-4020-AB09-1A6897B8F466}"/>
              </a:ext>
            </a:extLst>
          </p:cNvPr>
          <p:cNvSpPr/>
          <p:nvPr/>
        </p:nvSpPr>
        <p:spPr>
          <a:xfrm>
            <a:off x="5791200" y="4414222"/>
            <a:ext cx="29718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BF57A-B77B-47D5-A3EB-BDB0B2499DDE}"/>
              </a:ext>
            </a:extLst>
          </p:cNvPr>
          <p:cNvSpPr/>
          <p:nvPr/>
        </p:nvSpPr>
        <p:spPr>
          <a:xfrm>
            <a:off x="5791200" y="5100022"/>
            <a:ext cx="2971800" cy="685800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Physical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99FBF5-75D6-4201-9690-6727CD7156B3}"/>
              </a:ext>
            </a:extLst>
          </p:cNvPr>
          <p:cNvSpPr/>
          <p:nvPr/>
        </p:nvSpPr>
        <p:spPr>
          <a:xfrm>
            <a:off x="1254305" y="990600"/>
            <a:ext cx="29718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DF764-AF5C-4A85-BB1C-19425EBCC7FA}"/>
              </a:ext>
            </a:extLst>
          </p:cNvPr>
          <p:cNvSpPr/>
          <p:nvPr/>
        </p:nvSpPr>
        <p:spPr>
          <a:xfrm>
            <a:off x="1254305" y="1673711"/>
            <a:ext cx="29718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Presentation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EA7619-520A-48FC-A9CA-8DDE54D750AD}"/>
              </a:ext>
            </a:extLst>
          </p:cNvPr>
          <p:cNvSpPr/>
          <p:nvPr/>
        </p:nvSpPr>
        <p:spPr>
          <a:xfrm>
            <a:off x="1254305" y="2359511"/>
            <a:ext cx="2971800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Session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0C7D5-B587-4E55-8D7A-F101B9970CDB}"/>
              </a:ext>
            </a:extLst>
          </p:cNvPr>
          <p:cNvSpPr/>
          <p:nvPr/>
        </p:nvSpPr>
        <p:spPr>
          <a:xfrm>
            <a:off x="1254305" y="3045311"/>
            <a:ext cx="2971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Transport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BEE92-2A86-490C-A43C-4125888EFF7E}"/>
              </a:ext>
            </a:extLst>
          </p:cNvPr>
          <p:cNvSpPr/>
          <p:nvPr/>
        </p:nvSpPr>
        <p:spPr>
          <a:xfrm>
            <a:off x="1254305" y="3731111"/>
            <a:ext cx="2971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34D950-32B5-40FF-8B60-88C7E3AA2E64}"/>
              </a:ext>
            </a:extLst>
          </p:cNvPr>
          <p:cNvSpPr/>
          <p:nvPr/>
        </p:nvSpPr>
        <p:spPr>
          <a:xfrm>
            <a:off x="1254305" y="4414222"/>
            <a:ext cx="29718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 Link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37DD676-0955-430D-94AD-BFB93B6F5917}"/>
              </a:ext>
            </a:extLst>
          </p:cNvPr>
          <p:cNvSpPr/>
          <p:nvPr/>
        </p:nvSpPr>
        <p:spPr>
          <a:xfrm>
            <a:off x="2397304" y="304800"/>
            <a:ext cx="838200" cy="609600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1151F33-1340-4574-A2B9-DEC7F211D996}"/>
              </a:ext>
            </a:extLst>
          </p:cNvPr>
          <p:cNvSpPr/>
          <p:nvPr/>
        </p:nvSpPr>
        <p:spPr>
          <a:xfrm rot="10800000">
            <a:off x="6877878" y="4966672"/>
            <a:ext cx="838200" cy="609600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111E-6 L -0.00417 0.66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46094 -4.0740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0.00191 -0.679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8" grpId="1" animBg="1"/>
      <p:bldP spid="28" grpId="2" animBg="1"/>
      <p:bldP spid="29" grpId="0" animBg="1"/>
      <p:bldP spid="2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Addresses: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network device has a unique fingerprint</a:t>
            </a:r>
          </a:p>
          <a:p>
            <a:r>
              <a:rPr lang="en-US" dirty="0"/>
              <a:t>MAC Address</a:t>
            </a:r>
          </a:p>
          <a:p>
            <a:r>
              <a:rPr lang="en-US" dirty="0"/>
              <a:t>128-bit number</a:t>
            </a:r>
          </a:p>
          <a:p>
            <a:pPr lvl="1"/>
            <a:r>
              <a:rPr lang="en-US" dirty="0"/>
              <a:t>6 Hexadecimal pairs, "octets" </a:t>
            </a:r>
            <a:r>
              <a:rPr lang="en-US" b="1" dirty="0">
                <a:latin typeface="Courier" panose="02060409020205020404" pitchFamily="49" charset="0"/>
              </a:rPr>
              <a:t>00</a:t>
            </a:r>
            <a:r>
              <a:rPr lang="en-US" dirty="0"/>
              <a:t>-</a:t>
            </a:r>
            <a:r>
              <a:rPr lang="en-US" b="1" dirty="0">
                <a:latin typeface="Courier" panose="02060409020205020404" pitchFamily="49" charset="0"/>
              </a:rPr>
              <a:t>FF</a:t>
            </a:r>
          </a:p>
          <a:p>
            <a:pPr lvl="1"/>
            <a:r>
              <a:rPr lang="en-US" dirty="0"/>
              <a:t>First 3 identify chip manufacturer (generally)</a:t>
            </a:r>
          </a:p>
          <a:p>
            <a:pPr lvl="1"/>
            <a:r>
              <a:rPr lang="en-US" dirty="0"/>
              <a:t>Last 3 unique to device</a:t>
            </a:r>
          </a:p>
          <a:p>
            <a:r>
              <a:rPr lang="en-US" dirty="0"/>
              <a:t>MAC is permanently "burned" in device, unchangeable (almost)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fingerprint&quot;">
            <a:extLst>
              <a:ext uri="{FF2B5EF4-FFF2-40B4-BE49-F238E27FC236}">
                <a16:creationId xmlns:a16="http://schemas.microsoft.com/office/drawing/2014/main" id="{2C6F3BF7-DA67-4EF0-B019-275DE283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913">
            <a:off x="7307109" y="3270122"/>
            <a:ext cx="1668199" cy="241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0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158E-3664-4DF3-9DA3-EFF3B6E5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7C9C-C88A-4844-944E-5B9C7276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1" y="2336873"/>
            <a:ext cx="2617006" cy="3599316"/>
          </a:xfrm>
        </p:spPr>
        <p:txBody>
          <a:bodyPr>
            <a:normAutofit/>
          </a:bodyPr>
          <a:lstStyle/>
          <a:p>
            <a:r>
              <a:rPr lang="en-US" sz="1600"/>
              <a:t>Network Interface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/>
              <a:t>The means by which data is transferred in/out of a computer system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/>
              <a:t>Can exist as hardware or as software</a:t>
            </a:r>
            <a:br>
              <a:rPr lang="en-US" sz="1600"/>
            </a:br>
            <a:r>
              <a:rPr lang="en-US" sz="1600"/>
              <a:t>(With rise of virtual computing, hardware on virtual machine is simulated in software)</a:t>
            </a:r>
          </a:p>
          <a:p>
            <a:endParaRPr lang="en-US" sz="1600"/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15FADA72-4636-4511-A3AB-5282F3CE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6246" y="2336800"/>
            <a:ext cx="359886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97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aptionless Image">
            <a:extLst>
              <a:ext uri="{FF2B5EF4-FFF2-40B4-BE49-F238E27FC236}">
                <a16:creationId xmlns:a16="http://schemas.microsoft.com/office/drawing/2014/main" id="{B53AFCC1-CCBF-432B-8FA4-012EAE885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78" y="53116"/>
            <a:ext cx="28003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Addresses: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32-bit number (IPv4)</a:t>
            </a:r>
          </a:p>
          <a:p>
            <a:pPr lvl="1"/>
            <a:r>
              <a:rPr lang="en-US" dirty="0"/>
              <a:t>4 octets: </a:t>
            </a:r>
            <a:r>
              <a:rPr lang="en-US" dirty="0">
                <a:latin typeface="Courier" panose="02060409020205020404" pitchFamily="49" charset="0"/>
              </a:rPr>
              <a:t>0.0.0.0</a:t>
            </a:r>
            <a:r>
              <a:rPr lang="en-US" dirty="0"/>
              <a:t> - </a:t>
            </a:r>
            <a:r>
              <a:rPr lang="en-US" dirty="0">
                <a:latin typeface="Courier" panose="02060409020205020404" pitchFamily="49" charset="0"/>
              </a:rPr>
              <a:t>255.255.255.255</a:t>
            </a:r>
          </a:p>
          <a:p>
            <a:pPr lvl="1"/>
            <a:r>
              <a:rPr lang="en-US" dirty="0"/>
              <a:t>Static (assigned/fixed), Dynamic (changing)</a:t>
            </a:r>
          </a:p>
          <a:p>
            <a:pPr lvl="1"/>
            <a:r>
              <a:rPr lang="en-US" dirty="0"/>
              <a:t>Private IPs</a:t>
            </a:r>
          </a:p>
          <a:p>
            <a:pPr lvl="2"/>
            <a:r>
              <a:rPr lang="en-US" dirty="0"/>
              <a:t>Private: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1" dirty="0">
                <a:latin typeface="Courier" panose="02060409020205020404" pitchFamily="49" charset="0"/>
              </a:rPr>
              <a:t>10.x.x.x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1" dirty="0">
                <a:latin typeface="Courier" panose="02060409020205020404" pitchFamily="49" charset="0"/>
              </a:rPr>
              <a:t>192.168.x.x</a:t>
            </a:r>
            <a:endParaRPr lang="en-US" b="1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1" dirty="0">
                <a:latin typeface="Courier" panose="02060409020205020404" pitchFamily="49" charset="0"/>
              </a:rPr>
              <a:t>172.16.x.x - 172.31.x.x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B459D-3621-4E3B-82F5-2C0DD23B7D59}"/>
              </a:ext>
            </a:extLst>
          </p:cNvPr>
          <p:cNvSpPr txBox="1"/>
          <p:nvPr/>
        </p:nvSpPr>
        <p:spPr>
          <a:xfrm>
            <a:off x="1394046" y="4785584"/>
            <a:ext cx="6355907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 font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192.168.1.50</a:t>
            </a:r>
          </a:p>
          <a:p>
            <a:pPr lvl="1" algn="ctr" font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11000000 10101000 00000001 00110010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5775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A874-4437-47FA-BFCB-DC44F994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B37A-406D-4F00-B316-C00D7414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IPv6 gaining popularity due to scarcity of IPv4 addresses.</a:t>
            </a:r>
          </a:p>
          <a:p>
            <a:r>
              <a:rPr lang="en-US" dirty="0"/>
              <a:t>In 2015, the US ran out of IPv4 addresses.</a:t>
            </a:r>
            <a:br>
              <a:rPr lang="en-US" dirty="0"/>
            </a:br>
            <a:r>
              <a:rPr lang="en-US" dirty="0"/>
              <a:t>IPv6 allows for 340 undecillion possible addresses – That’s 1x10</a:t>
            </a:r>
            <a:r>
              <a:rPr lang="en-US" baseline="30000" dirty="0"/>
              <a:t>36</a:t>
            </a:r>
            <a:r>
              <a:rPr lang="en-US" dirty="0"/>
              <a:t>! Surely that will be enough, right?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IPv4 address: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 Need good example here</a:t>
            </a:r>
          </a:p>
          <a:p>
            <a:pPr lvl="1"/>
            <a:r>
              <a:rPr lang="en-US" dirty="0"/>
              <a:t>IPv6 equivalent: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Need good example here</a:t>
            </a:r>
          </a:p>
        </p:txBody>
      </p:sp>
    </p:spTree>
    <p:extLst>
      <p:ext uri="{BB962C8B-B14F-4D97-AF65-F5344CB8AC3E}">
        <p14:creationId xmlns:p14="http://schemas.microsoft.com/office/powerpoint/2010/main" val="12940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Addresses: Who am I?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96173"/>
              </p:ext>
            </p:extLst>
          </p:nvPr>
        </p:nvGraphicFramePr>
        <p:xfrm>
          <a:off x="1191801" y="2210965"/>
          <a:ext cx="7768119" cy="43576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7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Open command line (Start, type</a:t>
                      </a:r>
                      <a:r>
                        <a:rPr lang="en-US" sz="2000" baseline="0" dirty="0">
                          <a:latin typeface="Tw Cen MT" panose="020B0602020104020603" pitchFamily="34" charset="0"/>
                        </a:rPr>
                        <a:t> "cmd")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  <a:p>
                      <a:r>
                        <a:rPr lang="en-US" sz="2000" dirty="0">
                          <a:latin typeface="Courier" panose="02060409020205020404" pitchFamily="49" charset="0"/>
                        </a:rPr>
                        <a:t>ipconfig /all</a:t>
                      </a:r>
                    </a:p>
                    <a:p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0"/>
                        </a:rPr>
                        <a:t>Mac / Linux</a:t>
                      </a:r>
                    </a:p>
                    <a:p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Open Terminal (Search in Spotlight if not found)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ifconfig</a:t>
                      </a:r>
                    </a:p>
                    <a:p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0"/>
                        </a:rPr>
                        <a:t>iOS</a:t>
                      </a:r>
                    </a:p>
                    <a:p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w Cen MT" panose="020B0602020104020603" pitchFamily="34" charset="0"/>
                        </a:rPr>
                        <a:t>Settings &gt; General &gt; About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0"/>
                        </a:rPr>
                        <a:t>Android</a:t>
                      </a:r>
                    </a:p>
                    <a:p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w Cen MT" panose="020B0602020104020603" pitchFamily="34" charset="0"/>
                        </a:rPr>
                        <a:t>Settings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i="1" dirty="0">
                          <a:latin typeface="Tw Cen MT" panose="020B0602020104020603" pitchFamily="34" charset="0"/>
                        </a:rPr>
                        <a:t>Wireless</a:t>
                      </a:r>
                      <a:r>
                        <a:rPr lang="en-US" sz="2000" i="1" baseline="0" dirty="0">
                          <a:latin typeface="Tw Cen MT" panose="020B0602020104020603" pitchFamily="34" charset="0"/>
                        </a:rPr>
                        <a:t> &amp; Networks </a:t>
                      </a:r>
                      <a:r>
                        <a:rPr lang="en-US" sz="2000" baseline="0" dirty="0">
                          <a:latin typeface="Tw Cen MT" panose="020B0602020104020603" pitchFamily="34" charset="0"/>
                        </a:rPr>
                        <a:t>or </a:t>
                      </a:r>
                      <a:r>
                        <a:rPr lang="en-US" sz="2000" i="1" baseline="0" dirty="0">
                          <a:latin typeface="Tw Cen MT" panose="020B0602020104020603" pitchFamily="34" charset="0"/>
                        </a:rPr>
                        <a:t>About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i="1" baseline="0" dirty="0">
                          <a:latin typeface="Tw Cen MT" panose="020B0602020104020603" pitchFamily="34" charset="0"/>
                        </a:rPr>
                        <a:t>Wi-Fi Settings </a:t>
                      </a:r>
                      <a:r>
                        <a:rPr lang="en-US" sz="2000" baseline="0" dirty="0">
                          <a:latin typeface="Tw Cen MT" panose="020B0602020104020603" pitchFamily="34" charset="0"/>
                        </a:rPr>
                        <a:t>or </a:t>
                      </a:r>
                      <a:r>
                        <a:rPr lang="en-US" sz="2000" i="1" baseline="0" dirty="0">
                          <a:latin typeface="Tw Cen MT" panose="020B0602020104020603" pitchFamily="34" charset="0"/>
                        </a:rPr>
                        <a:t>Hardware Info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Tw Cen MT" panose="020B0602020104020603" pitchFamily="34" charset="0"/>
                        </a:rPr>
                        <a:t>Menu &gt; Advanced</a:t>
                      </a:r>
                      <a:endParaRPr lang="en-US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8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Who are </a:t>
            </a:r>
            <a:r>
              <a:rPr lang="en-US" i="1" dirty="0"/>
              <a:t>you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– Domain Name System</a:t>
            </a:r>
          </a:p>
          <a:p>
            <a:pPr lvl="1"/>
            <a:r>
              <a:rPr lang="en-US" dirty="0"/>
              <a:t>Servers provide "lookup" service</a:t>
            </a:r>
          </a:p>
          <a:p>
            <a:pPr lvl="1"/>
            <a:r>
              <a:rPr lang="en-US" dirty="0"/>
              <a:t>Originally referred to as YP</a:t>
            </a:r>
          </a:p>
          <a:p>
            <a:r>
              <a:rPr lang="en-US" dirty="0"/>
              <a:t>Authoritative, Mirrors</a:t>
            </a:r>
          </a:p>
          <a:p>
            <a:r>
              <a:rPr lang="en-US" dirty="0"/>
              <a:t>Names assigned by ICANN through </a:t>
            </a:r>
            <a:r>
              <a:rPr lang="en-US" i="1" dirty="0"/>
              <a:t>Registrars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B71EF-2925-4566-810D-949373711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81814"/>
              </p:ext>
            </p:extLst>
          </p:nvPr>
        </p:nvGraphicFramePr>
        <p:xfrm>
          <a:off x="1225801" y="4568888"/>
          <a:ext cx="7289549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35856">
                  <a:extLst>
                    <a:ext uri="{9D8B030D-6E8A-4147-A177-3AD203B41FA5}">
                      <a16:colId xmlns:a16="http://schemas.microsoft.com/office/drawing/2014/main" val="1097681756"/>
                    </a:ext>
                  </a:extLst>
                </a:gridCol>
                <a:gridCol w="2953693">
                  <a:extLst>
                    <a:ext uri="{9D8B030D-6E8A-4147-A177-3AD203B41FA5}">
                      <a16:colId xmlns:a16="http://schemas.microsoft.com/office/drawing/2014/main" val="324205849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Domain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 Address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27731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google.com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172.217.1.142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97450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gmail.com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172.217.14.165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72776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amazon.com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176.32.98.166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09995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big-sale.cheap-discount.amazon.com.go.biz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132.148.138.186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861126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gmail-login.authenticated.gmail.com.hax.ru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91.195.240.93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906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4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Root Name Servers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0" y="2331909"/>
            <a:ext cx="8489471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54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  <a:p>
            <a:pPr lvl="1"/>
            <a:r>
              <a:rPr lang="en-US" dirty="0"/>
              <a:t>Transmission Control Protocol / Internet Protocol</a:t>
            </a:r>
          </a:p>
          <a:p>
            <a:pPr lvl="2"/>
            <a:r>
              <a:rPr lang="en-US" dirty="0"/>
              <a:t>Addressing</a:t>
            </a:r>
          </a:p>
          <a:p>
            <a:pPr lvl="2"/>
            <a:r>
              <a:rPr lang="en-US" dirty="0"/>
              <a:t>3-way handshake: SYN/SYNACK/ACK</a:t>
            </a:r>
          </a:p>
          <a:p>
            <a:pPr lvl="1"/>
            <a:r>
              <a:rPr lang="en-US" dirty="0"/>
              <a:t>HTTP/HTTPS</a:t>
            </a:r>
          </a:p>
          <a:p>
            <a:pPr lvl="1"/>
            <a:r>
              <a:rPr lang="en-US" dirty="0"/>
              <a:t>FTP</a:t>
            </a:r>
          </a:p>
          <a:p>
            <a:pPr lvl="1"/>
            <a:r>
              <a:rPr lang="en-US" dirty="0"/>
              <a:t>POP3/IMAP/SMTP</a:t>
            </a:r>
          </a:p>
          <a:p>
            <a:pPr lvl="1"/>
            <a:r>
              <a:rPr lang="en-US" dirty="0"/>
              <a:t>Telnet/SSH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Ports: What do you want?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3160"/>
              </p:ext>
            </p:extLst>
          </p:nvPr>
        </p:nvGraphicFramePr>
        <p:xfrm>
          <a:off x="624704" y="2220815"/>
          <a:ext cx="8305800" cy="41335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6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Transfer Files between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22/23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Telnet/SSH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Remote command line access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(SSH = encrypted)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80/88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HTTP/HTTPS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server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(HTTPS = encrypted)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6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110/143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POP3/IMAP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6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 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6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Hostname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 lookup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0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Where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away is _____?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ping</a:t>
            </a:r>
          </a:p>
          <a:p>
            <a:r>
              <a:rPr lang="en-US" dirty="0"/>
              <a:t>What is the IP of _____?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nslookup</a:t>
            </a:r>
          </a:p>
          <a:p>
            <a:r>
              <a:rPr lang="en-US" dirty="0"/>
              <a:t>What is the path to _____?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traceroute</a:t>
            </a:r>
            <a:r>
              <a:rPr lang="en-US" dirty="0"/>
              <a:t>/</a:t>
            </a:r>
            <a:r>
              <a:rPr lang="en-US" dirty="0">
                <a:latin typeface="Courier" panose="02060409020205020404" pitchFamily="49" charset="0"/>
              </a:rPr>
              <a:t>tracert</a:t>
            </a:r>
          </a:p>
          <a:p>
            <a:pPr lvl="1"/>
            <a:r>
              <a:rPr lang="en-US" dirty="0"/>
              <a:t>    (Linux)          (Windows)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2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151"/>
            <a:ext cx="8915400" cy="4890051"/>
          </a:xfrm>
        </p:spPr>
        <p:txBody>
          <a:bodyPr/>
          <a:lstStyle/>
          <a:p>
            <a:r>
              <a:rPr lang="en-US" dirty="0"/>
              <a:t>Lots of information in plain-text in packet</a:t>
            </a:r>
          </a:p>
          <a:p>
            <a:r>
              <a:rPr lang="en-US" dirty="0"/>
              <a:t>Stored in specific order in a "header“</a:t>
            </a:r>
          </a:p>
          <a:p>
            <a:r>
              <a:rPr lang="en-US" dirty="0"/>
              <a:t>Network devices read headers to route information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B632D5-2F49-45AA-8EA8-E497AF6C0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66930"/>
              </p:ext>
            </p:extLst>
          </p:nvPr>
        </p:nvGraphicFramePr>
        <p:xfrm>
          <a:off x="1304817" y="3652289"/>
          <a:ext cx="7690206" cy="283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1701">
                  <a:extLst>
                    <a:ext uri="{9D8B030D-6E8A-4147-A177-3AD203B41FA5}">
                      <a16:colId xmlns:a16="http://schemas.microsoft.com/office/drawing/2014/main" val="1585503923"/>
                    </a:ext>
                  </a:extLst>
                </a:gridCol>
                <a:gridCol w="1281701">
                  <a:extLst>
                    <a:ext uri="{9D8B030D-6E8A-4147-A177-3AD203B41FA5}">
                      <a16:colId xmlns:a16="http://schemas.microsoft.com/office/drawing/2014/main" val="2685295074"/>
                    </a:ext>
                  </a:extLst>
                </a:gridCol>
                <a:gridCol w="1281701">
                  <a:extLst>
                    <a:ext uri="{9D8B030D-6E8A-4147-A177-3AD203B41FA5}">
                      <a16:colId xmlns:a16="http://schemas.microsoft.com/office/drawing/2014/main" val="1517704111"/>
                    </a:ext>
                  </a:extLst>
                </a:gridCol>
                <a:gridCol w="1281701">
                  <a:extLst>
                    <a:ext uri="{9D8B030D-6E8A-4147-A177-3AD203B41FA5}">
                      <a16:colId xmlns:a16="http://schemas.microsoft.com/office/drawing/2014/main" val="340107163"/>
                    </a:ext>
                  </a:extLst>
                </a:gridCol>
                <a:gridCol w="2563402">
                  <a:extLst>
                    <a:ext uri="{9D8B030D-6E8A-4147-A177-3AD203B41FA5}">
                      <a16:colId xmlns:a16="http://schemas.microsoft.com/office/drawing/2014/main" val="4206349206"/>
                    </a:ext>
                  </a:extLst>
                </a:gridCol>
              </a:tblGrid>
              <a:tr h="330608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Source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Destination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71566"/>
                  </a:ext>
                </a:extLst>
              </a:tr>
              <a:tr h="330608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Sequence Number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9478"/>
                  </a:ext>
                </a:extLst>
              </a:tr>
              <a:tr h="330608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Acknowledgement Number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08"/>
                  </a:ext>
                </a:extLst>
              </a:tr>
              <a:tr h="3306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Offset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Reserved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Code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Window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29114"/>
                  </a:ext>
                </a:extLst>
              </a:tr>
              <a:tr h="330608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Checksum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Urgent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13962"/>
                  </a:ext>
                </a:extLst>
              </a:tr>
              <a:tr h="330608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Options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Padding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49589"/>
                  </a:ext>
                </a:extLst>
              </a:tr>
              <a:tr h="330608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4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4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E6A8-CF67-4EC7-855D-8DCAF5D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1158-EC52-4EB7-9AA0-2783F328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internet (any network) is unreliable</a:t>
            </a:r>
          </a:p>
          <a:p>
            <a:r>
              <a:rPr lang="en-US" dirty="0"/>
              <a:t>"The Two Generals“ Problem:</a:t>
            </a:r>
          </a:p>
          <a:p>
            <a:pPr lvl="1"/>
            <a:r>
              <a:rPr lang="en-US" dirty="0"/>
              <a:t>2 Generals, separated by a valley</a:t>
            </a:r>
          </a:p>
          <a:p>
            <a:pPr lvl="1"/>
            <a:r>
              <a:rPr lang="en-US" dirty="0"/>
              <a:t>Valley controlled by bad guys</a:t>
            </a:r>
          </a:p>
          <a:p>
            <a:pPr lvl="1"/>
            <a:r>
              <a:rPr lang="en-US" dirty="0"/>
              <a:t>Only successful if they attack together</a:t>
            </a:r>
          </a:p>
          <a:p>
            <a:pPr lvl="1"/>
            <a:r>
              <a:rPr lang="en-US" dirty="0"/>
              <a:t>How can they coordinate an attack and be sure of the proper time?</a:t>
            </a:r>
          </a:p>
          <a:p>
            <a:pPr marL="457200" lvl="1" indent="0">
              <a:buNone/>
            </a:pPr>
            <a:r>
              <a:rPr lang="en-US" dirty="0"/>
              <a:t>…unsolvable.</a:t>
            </a:r>
          </a:p>
        </p:txBody>
      </p:sp>
    </p:spTree>
    <p:extLst>
      <p:ext uri="{BB962C8B-B14F-4D97-AF65-F5344CB8AC3E}">
        <p14:creationId xmlns:p14="http://schemas.microsoft.com/office/powerpoint/2010/main" val="35040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3B956A-40B1-49A6-A159-42EC73D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Vocabulary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980BB8A8-06D9-4C35-BDE8-BA5704D1C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618783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623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make sense of it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goes first? Who transmits when?</a:t>
            </a:r>
          </a:p>
          <a:p>
            <a:r>
              <a:rPr lang="en-US" dirty="0"/>
              <a:t>Exponential Backoff</a:t>
            </a:r>
          </a:p>
          <a:p>
            <a:pPr lvl="1"/>
            <a:r>
              <a:rPr lang="en-US" dirty="0"/>
              <a:t>Gets sending/receiving of hosts in sync</a:t>
            </a:r>
          </a:p>
          <a:p>
            <a:pPr lvl="1"/>
            <a:r>
              <a:rPr lang="en-US" dirty="0"/>
              <a:t>Wait 1 unit of time, wait 2 units, 4…, 8…, 16…</a:t>
            </a:r>
          </a:p>
        </p:txBody>
      </p:sp>
    </p:spTree>
    <p:extLst>
      <p:ext uri="{BB962C8B-B14F-4D97-AF65-F5344CB8AC3E}">
        <p14:creationId xmlns:p14="http://schemas.microsoft.com/office/powerpoint/2010/main" val="2506323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4C22-80A4-40C0-8178-40A721C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make sense of it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EC74-BCBE-465F-89FF-5C1EFB97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Additive Increase/Multiplicative Decrease (AIMD)</a:t>
            </a:r>
          </a:p>
          <a:p>
            <a:pPr lvl="1"/>
            <a:r>
              <a:rPr lang="en-US" dirty="0"/>
              <a:t>As soon as one packet is sent/received, 2 more are sent, then 3, 4, 5, 6, 7, 8…</a:t>
            </a:r>
          </a:p>
          <a:p>
            <a:pPr lvl="1"/>
            <a:r>
              <a:rPr lang="en-US" dirty="0"/>
              <a:t>As soon as </a:t>
            </a:r>
            <a:r>
              <a:rPr lang="en-US" i="1" dirty="0"/>
              <a:t>one</a:t>
            </a:r>
            <a:r>
              <a:rPr lang="en-US" dirty="0"/>
              <a:t> packet is lost, drop back by half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6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51708"/>
            <a:ext cx="4267200" cy="4525963"/>
          </a:xfrm>
        </p:spPr>
        <p:txBody>
          <a:bodyPr/>
          <a:lstStyle/>
          <a:p>
            <a:r>
              <a:rPr lang="en-US" u="sng" dirty="0"/>
              <a:t>Tubes</a:t>
            </a:r>
            <a:br>
              <a:rPr lang="en-US" u="sng" dirty="0"/>
            </a:br>
            <a:r>
              <a:rPr lang="en-US" dirty="0"/>
              <a:t>by Andrew Blum</a:t>
            </a:r>
          </a:p>
          <a:p>
            <a:r>
              <a:rPr lang="en-US" dirty="0"/>
              <a:t>Layman’s look at the physicality of the internet</a:t>
            </a:r>
          </a:p>
          <a:p>
            <a:r>
              <a:rPr lang="en-US" sz="2800" dirty="0">
                <a:latin typeface="Courier" panose="02060409020205020404" pitchFamily="49" charset="0"/>
              </a:rPr>
              <a:t>bit.ly/bookTubes</a:t>
            </a:r>
          </a:p>
        </p:txBody>
      </p:sp>
      <p:pic>
        <p:nvPicPr>
          <p:cNvPr id="1028" name="Picture 4" descr="https://images-na.ssl-images-amazon.com/images/I/51DlfHZCGgL._SX33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2066514"/>
            <a:ext cx="31718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99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-na.ssl-images-amazon.com/images/I/41UiFPQfFb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816363"/>
            <a:ext cx="31242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75517"/>
            <a:ext cx="5181600" cy="4525963"/>
          </a:xfrm>
        </p:spPr>
        <p:txBody>
          <a:bodyPr/>
          <a:lstStyle/>
          <a:p>
            <a:r>
              <a:rPr lang="en-US" u="sng" dirty="0"/>
              <a:t>Algorithms To Live By</a:t>
            </a:r>
            <a:br>
              <a:rPr lang="en-US" u="sng" dirty="0"/>
            </a:br>
            <a:r>
              <a:rPr lang="en-US" dirty="0"/>
              <a:t>by Brian Christian and</a:t>
            </a:r>
            <a:br>
              <a:rPr lang="en-US" dirty="0"/>
            </a:br>
            <a:r>
              <a:rPr lang="en-US" dirty="0"/>
              <a:t>Tom Griffiths</a:t>
            </a:r>
          </a:p>
          <a:p>
            <a:r>
              <a:rPr lang="en-US" dirty="0"/>
              <a:t>Broader look at</a:t>
            </a:r>
            <a:br>
              <a:rPr lang="en-US" dirty="0"/>
            </a:br>
            <a:r>
              <a:rPr lang="en-US" dirty="0"/>
              <a:t> algorithms</a:t>
            </a:r>
          </a:p>
          <a:p>
            <a:r>
              <a:rPr lang="en-US" sz="2800" dirty="0">
                <a:latin typeface="Courier" panose="02060409020205020404" pitchFamily="49" charset="0"/>
              </a:rPr>
              <a:t>bit.ly/bookAlgs</a:t>
            </a:r>
          </a:p>
        </p:txBody>
      </p:sp>
    </p:spTree>
    <p:extLst>
      <p:ext uri="{BB962C8B-B14F-4D97-AF65-F5344CB8AC3E}">
        <p14:creationId xmlns:p14="http://schemas.microsoft.com/office/powerpoint/2010/main" val="218340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5/5d/9_Algorithms_that_Changed_the_Future.jpg/220px-9_Algorithms_that_Changed_the_Fu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704" y="1967641"/>
            <a:ext cx="3170032" cy="481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77" y="2111003"/>
            <a:ext cx="4267200" cy="4525963"/>
          </a:xfrm>
        </p:spPr>
        <p:txBody>
          <a:bodyPr/>
          <a:lstStyle/>
          <a:p>
            <a:r>
              <a:rPr lang="en-US" u="sng" dirty="0"/>
              <a:t>9 Algorithms that Changed the Future</a:t>
            </a:r>
            <a:br>
              <a:rPr lang="en-US" u="sng" dirty="0"/>
            </a:br>
            <a:r>
              <a:rPr lang="en-US" dirty="0"/>
              <a:t>by John MacCormick</a:t>
            </a:r>
          </a:p>
          <a:p>
            <a:r>
              <a:rPr lang="en-US" dirty="0"/>
              <a:t>Broader look at algorithms</a:t>
            </a:r>
          </a:p>
          <a:p>
            <a:r>
              <a:rPr lang="en-US" sz="2800" dirty="0">
                <a:latin typeface="Courier" panose="02060409020205020404" pitchFamily="49" charset="0"/>
              </a:rPr>
              <a:t>bit.ly/book9Algs</a:t>
            </a:r>
          </a:p>
        </p:txBody>
      </p:sp>
    </p:spTree>
    <p:extLst>
      <p:ext uri="{BB962C8B-B14F-4D97-AF65-F5344CB8AC3E}">
        <p14:creationId xmlns:p14="http://schemas.microsoft.com/office/powerpoint/2010/main" val="23631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DB63D-43DD-47D5-A8D8-1FE8BF6F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61BD0-3057-4E55-8856-74427BE7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7764"/>
            <a:ext cx="7886700" cy="4010096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Implemented in </a:t>
            </a:r>
            <a:r>
              <a:rPr lang="en-US" b="1" dirty="0"/>
              <a:t>transport layer </a:t>
            </a:r>
            <a:r>
              <a:rPr lang="en-US" dirty="0"/>
              <a:t>of the TCP/IP model.</a:t>
            </a:r>
            <a:br>
              <a:rPr lang="en-US" dirty="0"/>
            </a:br>
            <a:r>
              <a:rPr lang="en-US" dirty="0"/>
              <a:t>Used to establish reliable connections.</a:t>
            </a:r>
          </a:p>
          <a:p>
            <a:pPr fontAlgn="ctr"/>
            <a:r>
              <a:rPr lang="en-US" dirty="0"/>
              <a:t>Breaks data into packets.</a:t>
            </a:r>
          </a:p>
          <a:p>
            <a:pPr fontAlgn="ctr"/>
            <a:r>
              <a:rPr lang="en-US" dirty="0"/>
              <a:t>TCP builds up a connection prior to data transfer using a system called a three-way handshake. </a:t>
            </a:r>
          </a:p>
          <a:p>
            <a:pPr lvl="1" fontAlgn="ctr"/>
            <a:r>
              <a:rPr lang="en-US" dirty="0"/>
              <a:t>Allows two ends of the communication to acknowledge the request and agree upon a method of ensuring data reliability.</a:t>
            </a:r>
          </a:p>
          <a:p>
            <a:pPr fontAlgn="ctr"/>
            <a:r>
              <a:rPr lang="en-US" dirty="0"/>
              <a:t>TCP is used for many of the most popular applications on the internet, including WWW, email, FTP, and SSH.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CF4EE1-100F-45A8-BA8F-0E94DD4C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User Datagram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FCD65-7844-40B9-ADD7-141225BE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6857"/>
            <a:ext cx="7886700" cy="4351338"/>
          </a:xfrm>
        </p:spPr>
        <p:txBody>
          <a:bodyPr>
            <a:normAutofit/>
          </a:bodyPr>
          <a:lstStyle/>
          <a:p>
            <a:pPr marL="571500" indent="-457200" fontAlgn="ctr"/>
            <a:r>
              <a:rPr lang="en-US" dirty="0"/>
              <a:t>Companion protocol to TCP.</a:t>
            </a:r>
            <a:br>
              <a:rPr lang="en-US" dirty="0"/>
            </a:br>
            <a:r>
              <a:rPr lang="en-US" dirty="0"/>
              <a:t>Also implemented in the </a:t>
            </a:r>
            <a:r>
              <a:rPr lang="en-US" b="1" dirty="0"/>
              <a:t>transport layer</a:t>
            </a:r>
            <a:r>
              <a:rPr lang="en-US" dirty="0"/>
              <a:t>.</a:t>
            </a:r>
          </a:p>
          <a:p>
            <a:pPr marL="571500" indent="-457200" fontAlgn="ctr"/>
            <a:r>
              <a:rPr lang="en-US" dirty="0"/>
              <a:t>UDP offers unreliable data transfer.</a:t>
            </a:r>
            <a:br>
              <a:rPr lang="en-US" dirty="0"/>
            </a:br>
            <a:r>
              <a:rPr lang="en-US" dirty="0"/>
              <a:t>Does not verify that data has been received</a:t>
            </a:r>
          </a:p>
          <a:p>
            <a:pPr marL="571500" indent="-457200" fontAlgn="ctr"/>
            <a:r>
              <a:rPr lang="en-US" dirty="0"/>
              <a:t>Does not wait for confirmation, UDP is much faster than </a:t>
            </a:r>
            <a:r>
              <a:rPr lang="en-US" dirty="0" err="1"/>
              <a:t>TCP.Sends</a:t>
            </a:r>
            <a:r>
              <a:rPr lang="en-US" dirty="0"/>
              <a:t> off data to recipient and doesn't care if it is accepted or not.</a:t>
            </a:r>
          </a:p>
          <a:p>
            <a:pPr marL="571500" indent="-457200" fontAlgn="ctr"/>
            <a:r>
              <a:rPr lang="en-US" dirty="0"/>
              <a:t>Useful for simple, streaming communications like video, podcasts, video games, Voice over IP (VoIP) and querying network devices.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44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DEAAF-681B-457E-AD78-6DBCCE0B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34BEC-E594-48A3-97F0-CE65A4BE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fontAlgn="ctr"/>
            <a:r>
              <a:rPr lang="en-US" dirty="0"/>
              <a:t>HTTP is a protocol defined in the </a:t>
            </a:r>
            <a:r>
              <a:rPr lang="en-US" b="1" dirty="0"/>
              <a:t>application layer</a:t>
            </a:r>
            <a:r>
              <a:rPr lang="en-US" dirty="0"/>
              <a:t> that forms the basis for communication on the web.</a:t>
            </a:r>
          </a:p>
          <a:p>
            <a:pPr marL="571500" indent="-457200" fontAlgn="ctr"/>
            <a:r>
              <a:rPr lang="en-US" dirty="0"/>
              <a:t>HTTP defines a number of functions that tell the remote system what you are requesting. For instance, GET, POST, and DELETE all interact with the requested data in a different way.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2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703D6-61EC-41D1-BBCC-DBDA0460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84925-420A-4033-9E08-34E48577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fontAlgn="ctr"/>
            <a:r>
              <a:rPr lang="en-US" dirty="0"/>
              <a:t>FTP is also in the </a:t>
            </a:r>
            <a:r>
              <a:rPr lang="en-US" b="1" dirty="0"/>
              <a:t>application layer</a:t>
            </a:r>
            <a:r>
              <a:rPr lang="en-US" dirty="0"/>
              <a:t> and provides a way of transferring complete files from one host to another.</a:t>
            </a:r>
          </a:p>
          <a:p>
            <a:pPr marL="571500" indent="-457200" fontAlgn="ctr"/>
            <a:r>
              <a:rPr lang="en-US" dirty="0"/>
              <a:t>Inherently insecure, not recommended except as a public, download-only resource.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7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CC60E6-5B15-444D-A513-322F3595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DEEB3-CB11-4F84-89D6-062093D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fontAlgn="ctr"/>
            <a:r>
              <a:rPr lang="en-US" dirty="0"/>
              <a:t>Secure Shell</a:t>
            </a:r>
          </a:p>
          <a:p>
            <a:pPr marL="571500" indent="-457200" fontAlgn="ctr"/>
            <a:r>
              <a:rPr lang="en-US" dirty="0"/>
              <a:t>SSH is an encrypted protocol implemented in the </a:t>
            </a:r>
            <a:r>
              <a:rPr lang="en-US" b="1" dirty="0"/>
              <a:t>application layer</a:t>
            </a:r>
            <a:r>
              <a:rPr lang="en-US" dirty="0"/>
              <a:t> used to communicate with a remote server securely.</a:t>
            </a:r>
          </a:p>
          <a:p>
            <a:pPr marL="571500" indent="-457200" fontAlgn="ctr"/>
            <a:r>
              <a:rPr lang="en-US" dirty="0"/>
              <a:t>Many additional technologies are built around this protocol because of its end-to-end encryption and ubiquity.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332" y="0"/>
            <a:ext cx="688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13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2ACF2-8180-4A5D-9BD3-F482BB3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AAB1-0ED1-4C57-AFA0-BF09048B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2336873"/>
            <a:ext cx="7549239" cy="3599316"/>
          </a:xfrm>
        </p:spPr>
        <p:txBody>
          <a:bodyPr>
            <a:noAutofit/>
          </a:bodyPr>
          <a:lstStyle/>
          <a:p>
            <a:r>
              <a:rPr lang="en-US" sz="1800" dirty="0"/>
              <a:t>Packet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Most basic unit of information that is transferred over a network. Typically contains several additional pieces of information to ensure proper delivery.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When communicating over a network, packets are the envelopes that carry your data (in pieces) from one end point to the other.</a:t>
            </a:r>
          </a:p>
          <a:p>
            <a:pPr marL="785813" lvl="2" indent="-214313">
              <a:buFont typeface="Arial" panose="020B0604020202020204" pitchFamily="34" charset="0"/>
              <a:buChar char="•"/>
            </a:pPr>
            <a:r>
              <a:rPr lang="en-US" dirty="0"/>
              <a:t>Just as an envelope carries the message you are sending, the outside has the name, street address, city, and state of the recipient. Also has your return address (optional), a stamp and then the post office affixes a postmark over the stamp. All of this additional information is to ensure proper delivery.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616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241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Host</a:t>
            </a:r>
          </a:p>
          <a:p>
            <a:pPr lvl="1"/>
            <a:r>
              <a:rPr lang="en-US" dirty="0"/>
              <a:t>Any device on a network</a:t>
            </a:r>
          </a:p>
          <a:p>
            <a:r>
              <a:rPr lang="en-US" dirty="0"/>
              <a:t>Hub</a:t>
            </a:r>
          </a:p>
          <a:p>
            <a:pPr lvl="1"/>
            <a:r>
              <a:rPr lang="en-US" dirty="0"/>
              <a:t>Takes in packets, repeats on all ports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Takes in packets, reads MAC address of destination</a:t>
            </a:r>
          </a:p>
          <a:p>
            <a:r>
              <a:rPr lang="en-US" dirty="0"/>
              <a:t>Router</a:t>
            </a:r>
          </a:p>
          <a:p>
            <a:pPr lvl="1"/>
            <a:r>
              <a:rPr lang="en-US" dirty="0"/>
              <a:t>Takes in packets, reads IP address of destination</a:t>
            </a:r>
          </a:p>
          <a:p>
            <a:pPr lvl="1"/>
            <a:r>
              <a:rPr lang="en-US" dirty="0"/>
              <a:t>RIP: </a:t>
            </a:r>
            <a:r>
              <a:rPr lang="en-US" u="sng" dirty="0"/>
              <a:t>R</a:t>
            </a:r>
            <a:r>
              <a:rPr lang="en-US" dirty="0"/>
              <a:t>outing </a:t>
            </a:r>
            <a:r>
              <a:rPr lang="en-US" u="sng" dirty="0"/>
              <a:t>I</a:t>
            </a:r>
            <a:r>
              <a:rPr lang="en-US" dirty="0"/>
              <a:t>nformation </a:t>
            </a:r>
            <a:r>
              <a:rPr lang="en-US" u="sng" dirty="0"/>
              <a:t>P</a:t>
            </a:r>
            <a:r>
              <a:rPr lang="en-US" dirty="0"/>
              <a:t>rotocol (routers talking)</a:t>
            </a:r>
          </a:p>
        </p:txBody>
      </p:sp>
    </p:spTree>
    <p:extLst>
      <p:ext uri="{BB962C8B-B14F-4D97-AF65-F5344CB8AC3E}">
        <p14:creationId xmlns:p14="http://schemas.microsoft.com/office/powerpoint/2010/main" val="294271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3C31B-F323-4951-AE09-4878704A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AF6F1-82EC-4578-9F9F-3BFE1D8C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Set of rules and standards that define a language which devices can use to communicate.</a:t>
            </a:r>
            <a:br>
              <a:rPr lang="en-US" dirty="0"/>
            </a:br>
            <a:r>
              <a:rPr lang="en-US" dirty="0"/>
              <a:t>Large number of protocols in use in networking, often implemented for different purposes.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4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A87-B5B7-4102-A684-2B9CA83C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E7F8-AE43-4951-8DBA-450E739D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An address on a single machine that can be tied to a specific piece of software. Enables computer to be able to communicate using more than one application.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Not a physical interface or location.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8E9AC-15CD-4FDA-8AD5-05F203D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0FD19-3856-41A8-9D9F-7C322BA7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Address Translation (NAT)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 way to translate requests that are incoming into a routing server to the devices or servers it knows about on the LAN.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Devices outside the LAN only have the public-facing IP address of the NAT device (router), router then sends packets along to its intended destination once it receives the packet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Similar to a mail room at a large organization.</a:t>
            </a:r>
          </a:p>
          <a:p>
            <a:pPr marL="914400" lvl="2" indent="-342900">
              <a:buFont typeface="Courier New" panose="02070309020205020404" pitchFamily="49" charset="0"/>
              <a:buChar char="o"/>
            </a:pPr>
            <a:r>
              <a:rPr lang="en-US" dirty="0"/>
              <a:t>Letters come to mail room at a single mailing address</a:t>
            </a:r>
          </a:p>
          <a:p>
            <a:pPr marL="914400" lvl="2" indent="-342900">
              <a:buFont typeface="Courier New" panose="02070309020205020404" pitchFamily="49" charset="0"/>
              <a:buChar char="o"/>
            </a:pPr>
            <a:r>
              <a:rPr lang="en-US" dirty="0"/>
              <a:t>Mail room then sends letters to proper office in the building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06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BF416D-F452-4AFB-BB69-9502BBE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B4A26-5E14-49C1-AADA-536EFE7D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separate the logical operations occurring in a communications exchange.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4CF16-3EAE-4DC9-9F60-BD3CA409B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"/>
          <a:stretch/>
        </p:blipFill>
        <p:spPr>
          <a:xfrm>
            <a:off x="2067435" y="3061834"/>
            <a:ext cx="5009129" cy="34310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68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{86C49C95-1126-ED4B-9B3F-A1EF268DA18F}tf10001057</Template>
  <TotalTime>933</TotalTime>
  <Words>1690</Words>
  <Application>Microsoft Macintosh PowerPoint</Application>
  <PresentationFormat>On-screen Show (4:3)</PresentationFormat>
  <Paragraphs>302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Rounded MT Bold</vt:lpstr>
      <vt:lpstr>Consolas</vt:lpstr>
      <vt:lpstr>Courier</vt:lpstr>
      <vt:lpstr>Courier New</vt:lpstr>
      <vt:lpstr>Trebuchet MS</vt:lpstr>
      <vt:lpstr>Tw Cen MT</vt:lpstr>
      <vt:lpstr>Wingdings</vt:lpstr>
      <vt:lpstr>Berlin</vt:lpstr>
      <vt:lpstr>PowerPoint Presentation</vt:lpstr>
      <vt:lpstr>Vocabulary</vt:lpstr>
      <vt:lpstr>Vocabulary</vt:lpstr>
      <vt:lpstr>Vocabulary</vt:lpstr>
      <vt:lpstr>Network Devices</vt:lpstr>
      <vt:lpstr>Vocabulary</vt:lpstr>
      <vt:lpstr>Vocabulary</vt:lpstr>
      <vt:lpstr>Vocabulary</vt:lpstr>
      <vt:lpstr>OSI Model</vt:lpstr>
      <vt:lpstr>OSI Model</vt:lpstr>
      <vt:lpstr>Application Layer</vt:lpstr>
      <vt:lpstr>Presentation Layer</vt:lpstr>
      <vt:lpstr>Session Layer</vt:lpstr>
      <vt:lpstr>Transport Layer</vt:lpstr>
      <vt:lpstr>Network Layer</vt:lpstr>
      <vt:lpstr>Data Link Layer</vt:lpstr>
      <vt:lpstr>Physical Layer</vt:lpstr>
      <vt:lpstr>PowerPoint Presentation</vt:lpstr>
      <vt:lpstr>Addresses: Who am I?</vt:lpstr>
      <vt:lpstr>Addresses: Who am I?</vt:lpstr>
      <vt:lpstr>IPv4 vs IPv6</vt:lpstr>
      <vt:lpstr>Addresses: Who am I?</vt:lpstr>
      <vt:lpstr>DNS: Who are you?</vt:lpstr>
      <vt:lpstr>DNS: Root Name Servers</vt:lpstr>
      <vt:lpstr>Major Protocols</vt:lpstr>
      <vt:lpstr>Ports: What do you want?</vt:lpstr>
      <vt:lpstr>Tools: Where am I?</vt:lpstr>
      <vt:lpstr>Packets</vt:lpstr>
      <vt:lpstr>The Problem</vt:lpstr>
      <vt:lpstr>Algorithms make sense of it all</vt:lpstr>
      <vt:lpstr>Algorithms make sense of it all</vt:lpstr>
      <vt:lpstr>Reading List</vt:lpstr>
      <vt:lpstr>Reading List</vt:lpstr>
      <vt:lpstr>Reading List</vt:lpstr>
      <vt:lpstr>Transmission Control Protocol</vt:lpstr>
      <vt:lpstr>User Datagram Protocol</vt:lpstr>
      <vt:lpstr>Hypertext Transfer Protocol</vt:lpstr>
      <vt:lpstr>File Transfer Protocol</vt:lpstr>
      <vt:lpstr>SSH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Floyd</dc:creator>
  <cp:lastModifiedBy>Richard Greene</cp:lastModifiedBy>
  <cp:revision>95</cp:revision>
  <dcterms:created xsi:type="dcterms:W3CDTF">2019-04-17T19:12:48Z</dcterms:created>
  <dcterms:modified xsi:type="dcterms:W3CDTF">2021-03-04T17:42:11Z</dcterms:modified>
</cp:coreProperties>
</file>