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4"/>
  </p:notesMasterIdLst>
  <p:sldIdLst>
    <p:sldId id="505" r:id="rId2"/>
    <p:sldId id="274" r:id="rId3"/>
    <p:sldId id="275" r:id="rId4"/>
    <p:sldId id="284" r:id="rId5"/>
    <p:sldId id="281" r:id="rId6"/>
    <p:sldId id="501" r:id="rId7"/>
    <p:sldId id="283" r:id="rId8"/>
    <p:sldId id="287" r:id="rId9"/>
    <p:sldId id="290" r:id="rId10"/>
    <p:sldId id="291" r:id="rId11"/>
    <p:sldId id="292" r:id="rId12"/>
    <p:sldId id="293" r:id="rId13"/>
    <p:sldId id="296" r:id="rId14"/>
    <p:sldId id="500" r:id="rId15"/>
    <p:sldId id="307" r:id="rId16"/>
    <p:sldId id="297" r:id="rId17"/>
    <p:sldId id="298" r:id="rId18"/>
    <p:sldId id="299" r:id="rId19"/>
    <p:sldId id="300" r:id="rId20"/>
    <p:sldId id="301" r:id="rId21"/>
    <p:sldId id="302" r:id="rId22"/>
    <p:sldId id="306" r:id="rId23"/>
    <p:sldId id="304" r:id="rId24"/>
    <p:sldId id="308" r:id="rId25"/>
    <p:sldId id="309" r:id="rId26"/>
    <p:sldId id="503" r:id="rId27"/>
    <p:sldId id="506" r:id="rId28"/>
    <p:sldId id="512" r:id="rId29"/>
    <p:sldId id="507" r:id="rId30"/>
    <p:sldId id="509" r:id="rId31"/>
    <p:sldId id="510" r:id="rId32"/>
    <p:sldId id="51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3810" autoAdjust="0"/>
  </p:normalViewPr>
  <p:slideViewPr>
    <p:cSldViewPr snapToGrid="0">
      <p:cViewPr varScale="1">
        <p:scale>
          <a:sx n="120" d="100"/>
          <a:sy n="120" d="100"/>
        </p:scale>
        <p:origin x="1792" y="176"/>
      </p:cViewPr>
      <p:guideLst>
        <p:guide orient="horz" pos="2160"/>
        <p:guide pos="2880"/>
      </p:guideLst>
    </p:cSldViewPr>
  </p:slideViewPr>
  <p:outlineViewPr>
    <p:cViewPr>
      <p:scale>
        <a:sx n="33" d="100"/>
        <a:sy n="33" d="100"/>
      </p:scale>
      <p:origin x="0" y="-24112"/>
    </p:cViewPr>
  </p:outlineViewPr>
  <p:notesTextViewPr>
    <p:cViewPr>
      <p:scale>
        <a:sx n="3" d="2"/>
        <a:sy n="3" d="2"/>
      </p:scale>
      <p:origin x="0" y="0"/>
    </p:cViewPr>
  </p:notesTextViewPr>
  <p:sorterViewPr>
    <p:cViewPr>
      <p:scale>
        <a:sx n="100" d="100"/>
        <a:sy n="100" d="100"/>
      </p:scale>
      <p:origin x="0" y="-2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A7C08-40B5-4545-8120-F06C698158A5}" type="datetimeFigureOut">
              <a:rPr lang="en-US" smtClean="0"/>
              <a:t>3/4/21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90C1B-4828-4C3A-AD7D-D58EF2816A7F}" type="slidenum">
              <a:rPr lang="en-US" smtClean="0"/>
              <a:t>‹#›</a:t>
            </a:fld>
            <a:endParaRPr lang="en-US"/>
          </a:p>
        </p:txBody>
      </p:sp>
    </p:spTree>
    <p:extLst>
      <p:ext uri="{BB962C8B-B14F-4D97-AF65-F5344CB8AC3E}">
        <p14:creationId xmlns:p14="http://schemas.microsoft.com/office/powerpoint/2010/main" val="211193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a:t>
            </a:r>
            <a:r>
              <a:rPr lang="en-US" baseline="0" dirty="0"/>
              <a:t> to review many of the different laws related to Cybersecurity as they relate to the United States.  Many of the laws discussed are U.S. Federal laws, some are laws of other countries that impact US citizens and businesses, and others are state specific laws that impact a significant number of people in the population.</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a:t>
            </a:fld>
            <a:endParaRPr lang="en-US"/>
          </a:p>
        </p:txBody>
      </p:sp>
    </p:spTree>
    <p:extLst>
      <p:ext uri="{BB962C8B-B14F-4D97-AF65-F5344CB8AC3E}">
        <p14:creationId xmlns:p14="http://schemas.microsoft.com/office/powerpoint/2010/main" val="2483488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have</a:t>
            </a:r>
            <a:r>
              <a:rPr lang="en-US" baseline="0" dirty="0"/>
              <a:t> heard the term “FISA Warrant” in the news lately.  The FISA warrants are issued by the Foreign Intelligence Surveillance Court based on evidence they receive indicating some kind of foreign interference in our government.  It’s different from the Wiretap Act, since the Wiretap Act limits itself to domestic activities (those that occur within the US).  FISA is the US monitoring international communication.</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10</a:t>
            </a:fld>
            <a:endParaRPr lang="en-US"/>
          </a:p>
        </p:txBody>
      </p:sp>
    </p:spTree>
    <p:extLst>
      <p:ext uri="{BB962C8B-B14F-4D97-AF65-F5344CB8AC3E}">
        <p14:creationId xmlns:p14="http://schemas.microsoft.com/office/powerpoint/2010/main" val="2980201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will never know whether or not you are investigated by a FISA court because they don’t have to tell you.  It is ex parte, which means only the government has to know.  </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11</a:t>
            </a:fld>
            <a:endParaRPr lang="en-US"/>
          </a:p>
        </p:txBody>
      </p:sp>
    </p:spTree>
    <p:extLst>
      <p:ext uri="{BB962C8B-B14F-4D97-AF65-F5344CB8AC3E}">
        <p14:creationId xmlns:p14="http://schemas.microsoft.com/office/powerpoint/2010/main" val="381223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FISA</a:t>
            </a:r>
            <a:r>
              <a:rPr lang="en-US" baseline="0" dirty="0"/>
              <a:t> warrants are not limited to electronics or wiretapping, they can get business records and physically knock down doors to get information on foreign intelligence.   As a cyber professional, you probably won’t have to worry too much about physical searches or business records unless your employer is suspected of dealing in foreign intelligence.</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12</a:t>
            </a:fld>
            <a:endParaRPr lang="en-US"/>
          </a:p>
        </p:txBody>
      </p:sp>
    </p:spTree>
    <p:extLst>
      <p:ext uri="{BB962C8B-B14F-4D97-AF65-F5344CB8AC3E}">
        <p14:creationId xmlns:p14="http://schemas.microsoft.com/office/powerpoint/2010/main" val="1817233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law is not a US law.</a:t>
            </a:r>
            <a:r>
              <a:rPr lang="en-US" baseline="0" dirty="0"/>
              <a:t>  It is a law of the European Union.  It matters because many U.S businesses deal with countries in the EU, and we have to make sure to comply with those rules.  Many companies also have branch locations in other countries.</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13</a:t>
            </a:fld>
            <a:endParaRPr lang="en-US"/>
          </a:p>
        </p:txBody>
      </p:sp>
    </p:spTree>
    <p:extLst>
      <p:ext uri="{BB962C8B-B14F-4D97-AF65-F5344CB8AC3E}">
        <p14:creationId xmlns:p14="http://schemas.microsoft.com/office/powerpoint/2010/main" val="65626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a:t>
            </a:r>
            <a:r>
              <a:rPr lang="en-US" baseline="0" dirty="0"/>
              <a:t> company is US based, if you get even one customer in an EU country, you have to comply.</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14</a:t>
            </a:fld>
            <a:endParaRPr lang="en-US"/>
          </a:p>
        </p:txBody>
      </p:sp>
    </p:spTree>
    <p:extLst>
      <p:ext uri="{BB962C8B-B14F-4D97-AF65-F5344CB8AC3E}">
        <p14:creationId xmlns:p14="http://schemas.microsoft.com/office/powerpoint/2010/main" val="366708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a:t>
            </a:r>
            <a:r>
              <a:rPr lang="en-US" baseline="0" dirty="0"/>
              <a:t> Terms and Conditions need to be easily understood by someone with an 8</a:t>
            </a:r>
            <a:r>
              <a:rPr lang="en-US" baseline="30000" dirty="0"/>
              <a:t>th</a:t>
            </a:r>
            <a:r>
              <a:rPr lang="en-US" baseline="0" dirty="0"/>
              <a:t> grade education (which might be a bit better in the EU than the US).</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16</a:t>
            </a:fld>
            <a:endParaRPr lang="en-US"/>
          </a:p>
        </p:txBody>
      </p:sp>
    </p:spTree>
    <p:extLst>
      <p:ext uri="{BB962C8B-B14F-4D97-AF65-F5344CB8AC3E}">
        <p14:creationId xmlns:p14="http://schemas.microsoft.com/office/powerpoint/2010/main" val="333782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20 million</a:t>
            </a:r>
            <a:r>
              <a:rPr lang="en-US" baseline="0" dirty="0"/>
              <a:t> euros or 2% / 4% of your global business depending on which part of the GDPR is violated (even if most of it isn’t in the EU).</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17</a:t>
            </a:fld>
            <a:endParaRPr lang="en-US"/>
          </a:p>
        </p:txBody>
      </p:sp>
    </p:spTree>
    <p:extLst>
      <p:ext uri="{BB962C8B-B14F-4D97-AF65-F5344CB8AC3E}">
        <p14:creationId xmlns:p14="http://schemas.microsoft.com/office/powerpoint/2010/main" val="376010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charge people to see what data you collect on them.  No matter what you use the data for – determine</a:t>
            </a:r>
            <a:r>
              <a:rPr lang="en-US" baseline="0" dirty="0"/>
              <a:t> their preferences to make the experience better, or to sell to a nefarious outsider for big bucks, you have to disclose it.</a:t>
            </a:r>
          </a:p>
          <a:p>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18</a:t>
            </a:fld>
            <a:endParaRPr lang="en-US"/>
          </a:p>
        </p:txBody>
      </p:sp>
    </p:spTree>
    <p:extLst>
      <p:ext uri="{BB962C8B-B14F-4D97-AF65-F5344CB8AC3E}">
        <p14:creationId xmlns:p14="http://schemas.microsoft.com/office/powerpoint/2010/main" val="357656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customer want’s their data deleted, you have to delete it. That is where it’s tricky.  If you have sales data for the customer, and they request you delete all data, but you need that data to file taxes or something or for your financial records, you have to make the data you need unidentifiable to that person.  It’s a sticky situation.  Your US Customers don’t have the same rights.</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19</a:t>
            </a:fld>
            <a:endParaRPr lang="en-US"/>
          </a:p>
        </p:txBody>
      </p:sp>
    </p:spTree>
    <p:extLst>
      <p:ext uri="{BB962C8B-B14F-4D97-AF65-F5344CB8AC3E}">
        <p14:creationId xmlns:p14="http://schemas.microsoft.com/office/powerpoint/2010/main" val="1144043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company you work for is large enough - &gt; 250 employees or &gt;5,000 data subjects in 12 months you also have to hire, at the company expense, someone to manage all of the GDPR compliance.</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22</a:t>
            </a:fld>
            <a:endParaRPr lang="en-US"/>
          </a:p>
        </p:txBody>
      </p:sp>
    </p:spTree>
    <p:extLst>
      <p:ext uri="{BB962C8B-B14F-4D97-AF65-F5344CB8AC3E}">
        <p14:creationId xmlns:p14="http://schemas.microsoft.com/office/powerpoint/2010/main" val="419694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 is by no means a comprehensive</a:t>
            </a:r>
            <a:r>
              <a:rPr lang="en-US" baseline="0" dirty="0"/>
              <a:t> </a:t>
            </a:r>
            <a:r>
              <a:rPr lang="en-US" dirty="0"/>
              <a:t>list of laws that</a:t>
            </a:r>
            <a:r>
              <a:rPr lang="en-US" baseline="0" dirty="0"/>
              <a:t> you may run into when performing your duties as a cybersecurity professional.  For example, the health care industry has the Health Insurance Portability and Accountability Act. There are laws in the State of California stating devices provided to their residents may not have a standard default password, and have to have a unique password for each device.  Texas has a specific law, called David’s Law, related to cyberbullying.  There are plenty of other industry and state specific rules we will not review in this course.  </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a:t>
            </a:fld>
            <a:endParaRPr lang="en-US"/>
          </a:p>
        </p:txBody>
      </p:sp>
    </p:spTree>
    <p:extLst>
      <p:ext uri="{BB962C8B-B14F-4D97-AF65-F5344CB8AC3E}">
        <p14:creationId xmlns:p14="http://schemas.microsoft.com/office/powerpoint/2010/main" val="2884321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steal information with a copyright.  Napster was</a:t>
            </a:r>
            <a:r>
              <a:rPr lang="en-US" baseline="0" dirty="0"/>
              <a:t> a music sharing service like Apple music, Pandora, and Spotify.  But Napster didn’t pay anything to use the music.  Now companies have to pay music licensing.  </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24</a:t>
            </a:fld>
            <a:endParaRPr lang="en-US"/>
          </a:p>
        </p:txBody>
      </p:sp>
    </p:spTree>
    <p:extLst>
      <p:ext uri="{BB962C8B-B14F-4D97-AF65-F5344CB8AC3E}">
        <p14:creationId xmlns:p14="http://schemas.microsoft.com/office/powerpoint/2010/main" val="791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Places</a:t>
            </a:r>
            <a:r>
              <a:rPr lang="en-US" baseline="0" dirty="0"/>
              <a:t> that send a lot of marking mails have to have an unsubscribe or Opt-Out policy that must be honored.</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26</a:t>
            </a:fld>
            <a:endParaRPr lang="en-US"/>
          </a:p>
        </p:txBody>
      </p:sp>
    </p:spTree>
    <p:extLst>
      <p:ext uri="{BB962C8B-B14F-4D97-AF65-F5344CB8AC3E}">
        <p14:creationId xmlns:p14="http://schemas.microsoft.com/office/powerpoint/2010/main" val="4053823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 to have a proper way to figure out if they are being hacked, and if they are hacked a</a:t>
            </a:r>
            <a:r>
              <a:rPr lang="en-US" baseline="0" dirty="0"/>
              <a:t> way to let people know without freaking them out.</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28</a:t>
            </a:fld>
            <a:endParaRPr lang="en-US"/>
          </a:p>
        </p:txBody>
      </p:sp>
    </p:spTree>
    <p:extLst>
      <p:ext uri="{BB962C8B-B14F-4D97-AF65-F5344CB8AC3E}">
        <p14:creationId xmlns:p14="http://schemas.microsoft.com/office/powerpoint/2010/main" val="2934159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aren’t recording student</a:t>
            </a:r>
            <a:r>
              <a:rPr lang="en-US" baseline="0" dirty="0"/>
              <a:t> meetings at CCSD until parents sign a release.</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29</a:t>
            </a:fld>
            <a:endParaRPr lang="en-US"/>
          </a:p>
        </p:txBody>
      </p:sp>
    </p:spTree>
    <p:extLst>
      <p:ext uri="{BB962C8B-B14F-4D97-AF65-F5344CB8AC3E}">
        <p14:creationId xmlns:p14="http://schemas.microsoft.com/office/powerpoint/2010/main" val="354539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a:t>
            </a:r>
            <a:r>
              <a:rPr lang="en-US" baseline="0" dirty="0"/>
              <a:t> sure every place that gets money from Federal government has technology that can be used by anyone or they get fined.</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30</a:t>
            </a:fld>
            <a:endParaRPr lang="en-US"/>
          </a:p>
        </p:txBody>
      </p:sp>
    </p:spTree>
    <p:extLst>
      <p:ext uri="{BB962C8B-B14F-4D97-AF65-F5344CB8AC3E}">
        <p14:creationId xmlns:p14="http://schemas.microsoft.com/office/powerpoint/2010/main" val="1168837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protects people who live in California.</a:t>
            </a:r>
            <a:r>
              <a:rPr lang="en-US" baseline="0" dirty="0"/>
              <a:t>  They also have a special law about unique default usernames </a:t>
            </a:r>
            <a:r>
              <a:rPr lang="en-US" baseline="0"/>
              <a:t>and passwords.</a:t>
            </a:r>
            <a:endParaRPr lang="en-US"/>
          </a:p>
        </p:txBody>
      </p:sp>
      <p:sp>
        <p:nvSpPr>
          <p:cNvPr id="4" name="Slide Number Placeholder 3"/>
          <p:cNvSpPr>
            <a:spLocks noGrp="1"/>
          </p:cNvSpPr>
          <p:nvPr>
            <p:ph type="sldNum" sz="quarter" idx="10"/>
          </p:nvPr>
        </p:nvSpPr>
        <p:spPr/>
        <p:txBody>
          <a:bodyPr/>
          <a:lstStyle/>
          <a:p>
            <a:fld id="{34D90C1B-4828-4C3A-AD7D-D58EF2816A7F}" type="slidenum">
              <a:rPr lang="en-US" smtClean="0"/>
              <a:t>32</a:t>
            </a:fld>
            <a:endParaRPr lang="en-US"/>
          </a:p>
        </p:txBody>
      </p:sp>
    </p:spTree>
    <p:extLst>
      <p:ext uri="{BB962C8B-B14F-4D97-AF65-F5344CB8AC3E}">
        <p14:creationId xmlns:p14="http://schemas.microsoft.com/office/powerpoint/2010/main" val="301297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Patriot</a:t>
            </a:r>
            <a:r>
              <a:rPr lang="en-US" baseline="0" dirty="0"/>
              <a:t> Act when into law about 2 months after the devastating attacks on the Pentagon and the Twin Towers in New York on September 11, 2001.  At that time people were very frightened of potential terrorists in their back yard, and the laws associated with the Patriot act were enacted very quickly.  Bills will sometimes take years to become laws.  This law was drafted and signed very quickly.</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3</a:t>
            </a:fld>
            <a:endParaRPr lang="en-US"/>
          </a:p>
        </p:txBody>
      </p:sp>
    </p:spTree>
    <p:extLst>
      <p:ext uri="{BB962C8B-B14F-4D97-AF65-F5344CB8AC3E}">
        <p14:creationId xmlns:p14="http://schemas.microsoft.com/office/powerpoint/2010/main" val="427025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Patriot</a:t>
            </a:r>
            <a:r>
              <a:rPr lang="en-US" baseline="0" dirty="0"/>
              <a:t> Act </a:t>
            </a:r>
            <a:r>
              <a:rPr lang="en-US" dirty="0"/>
              <a:t>changed how many existing laws</a:t>
            </a:r>
            <a:r>
              <a:rPr lang="en-US" baseline="0" dirty="0"/>
              <a:t> were written and enforced.  </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4</a:t>
            </a:fld>
            <a:endParaRPr lang="en-US"/>
          </a:p>
        </p:txBody>
      </p:sp>
    </p:spTree>
    <p:extLst>
      <p:ext uri="{BB962C8B-B14F-4D97-AF65-F5344CB8AC3E}">
        <p14:creationId xmlns:p14="http://schemas.microsoft.com/office/powerpoint/2010/main" val="342417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anyone suspected of being a terrorist, the government can monitor</a:t>
            </a:r>
            <a:r>
              <a:rPr lang="en-US" baseline="0" dirty="0"/>
              <a:t> your monetary transactions (what you did with your money), your phone, email, and text messages or any way you can think of to communicate.  They don’t have to notify suspected terrorists that they are under investigation with a warrant until later in the investigation so they can collect information without the suspect knowing they are a suspect.</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5</a:t>
            </a:fld>
            <a:endParaRPr lang="en-US"/>
          </a:p>
        </p:txBody>
      </p:sp>
    </p:spTree>
    <p:extLst>
      <p:ext uri="{BB962C8B-B14F-4D97-AF65-F5344CB8AC3E}">
        <p14:creationId xmlns:p14="http://schemas.microsoft.com/office/powerpoint/2010/main" val="413066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goal of this law is to protect the entities or businesses or governments from hackers.  However, if the hacker has an account with the entity, it may be possible for them not to be charged unless the business included a “Pursuant to the Computer Fraud and Abuse the Act of 1986, the term “authorization” shall be construed to mean … and whatever they want the Terms of Service to mean in the authorization.  So, even though the law is unclear, businesses and other entities can protect themselves by including language to strengthen their terms of service.  </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6</a:t>
            </a:fld>
            <a:endParaRPr lang="en-US"/>
          </a:p>
        </p:txBody>
      </p:sp>
    </p:spTree>
    <p:extLst>
      <p:ext uri="{BB962C8B-B14F-4D97-AF65-F5344CB8AC3E}">
        <p14:creationId xmlns:p14="http://schemas.microsoft.com/office/powerpoint/2010/main" val="383957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ECPA</a:t>
            </a:r>
            <a:r>
              <a:rPr lang="en-US" baseline="0" dirty="0"/>
              <a:t>, Electronic Communications Privacy Act, means that your communications data is private.  Apple’s CEO, Tim Cook, actually uses this law to protect Apple phone users from intrusions into their communication data by refusing to give the government a back door into Apple communications products such as iPhones, </a:t>
            </a:r>
            <a:r>
              <a:rPr lang="en-US" baseline="0" dirty="0" err="1"/>
              <a:t>iWatches</a:t>
            </a:r>
            <a:r>
              <a:rPr lang="en-US" baseline="0" dirty="0"/>
              <a:t>, tablets, etc.</a:t>
            </a:r>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7</a:t>
            </a:fld>
            <a:endParaRPr lang="en-US"/>
          </a:p>
        </p:txBody>
      </p:sp>
    </p:spTree>
    <p:extLst>
      <p:ext uri="{BB962C8B-B14F-4D97-AF65-F5344CB8AC3E}">
        <p14:creationId xmlns:p14="http://schemas.microsoft.com/office/powerpoint/2010/main" val="376696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a:t>
            </a:r>
            <a:r>
              <a:rPr lang="en-US" baseline="0" dirty="0"/>
              <a:t> the quiz on this content, you will need to know the formal name of the Federal Wiretap Act.</a:t>
            </a:r>
            <a:endParaRPr lang="en-US" dirty="0"/>
          </a:p>
          <a:p>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8</a:t>
            </a:fld>
            <a:endParaRPr lang="en-US"/>
          </a:p>
        </p:txBody>
      </p:sp>
    </p:spTree>
    <p:extLst>
      <p:ext uri="{BB962C8B-B14F-4D97-AF65-F5344CB8AC3E}">
        <p14:creationId xmlns:p14="http://schemas.microsoft.com/office/powerpoint/2010/main" val="106885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Wiretapping</a:t>
            </a:r>
            <a:r>
              <a:rPr lang="en-US" baseline="0" dirty="0"/>
              <a:t> used to be only about phone lines, but once cell phones and electronic communications like text and emails became more prevalent, they found that they were missing a lot of criminal means of communication and revised this law.  Pen registers capture outgoing phone numbers – the numbers you dial.  Trap and Trace devices capture the numbers for incoming calls.  Neither is supposed to identify whether the call connected or not, just that it was dialed.  It is also not supposed to identify who the numbers belong to – it requires the government “unmasking” to happen under a warrant or other legal escalation.  </a:t>
            </a:r>
          </a:p>
          <a:p>
            <a:r>
              <a:rPr lang="en-US" baseline="0" dirty="0"/>
              <a:t>From an internet standpoint, it’s not very clear about whether they mean email addresses, IP addresses, MAC addresses or what for the Pen Register and Trap and Trace information, so the government obviously includes everything.</a:t>
            </a:r>
            <a:endParaRPr lang="en-US" dirty="0"/>
          </a:p>
          <a:p>
            <a:endParaRPr lang="en-US" dirty="0"/>
          </a:p>
        </p:txBody>
      </p:sp>
      <p:sp>
        <p:nvSpPr>
          <p:cNvPr id="4" name="Slide Number Placeholder 3"/>
          <p:cNvSpPr>
            <a:spLocks noGrp="1"/>
          </p:cNvSpPr>
          <p:nvPr>
            <p:ph type="sldNum" sz="quarter" idx="10"/>
          </p:nvPr>
        </p:nvSpPr>
        <p:spPr/>
        <p:txBody>
          <a:bodyPr/>
          <a:lstStyle/>
          <a:p>
            <a:fld id="{34D90C1B-4828-4C3A-AD7D-D58EF2816A7F}" type="slidenum">
              <a:rPr lang="en-US" smtClean="0"/>
              <a:t>9</a:t>
            </a:fld>
            <a:endParaRPr lang="en-US"/>
          </a:p>
        </p:txBody>
      </p:sp>
    </p:spTree>
    <p:extLst>
      <p:ext uri="{BB962C8B-B14F-4D97-AF65-F5344CB8AC3E}">
        <p14:creationId xmlns:p14="http://schemas.microsoft.com/office/powerpoint/2010/main" val="426591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F498A2B-561E-432E-A04D-6F17F8D79B54}" type="datetimeFigureOut">
              <a:rPr lang="en-US" smtClean="0"/>
              <a:t>3/4/21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3C703061-ACC1-40F1-98B2-EE907A6CCC84}"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98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E8E7A-3E60-45B7-8AC0-5DE38CCEAAAC}" type="slidenum">
              <a:rPr lang="en-US" smtClean="0"/>
              <a:t>‹#›</a:t>
            </a:fld>
            <a:endParaRPr lang="en-US"/>
          </a:p>
        </p:txBody>
      </p:sp>
    </p:spTree>
    <p:extLst>
      <p:ext uri="{BB962C8B-B14F-4D97-AF65-F5344CB8AC3E}">
        <p14:creationId xmlns:p14="http://schemas.microsoft.com/office/powerpoint/2010/main" val="37900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BFDB-6F2F-408A-B4B5-E14287D8A7A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94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BFDB-6F2F-408A-B4B5-E14287D8A7A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63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BFDB-6F2F-408A-B4B5-E14287D8A7A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spTree>
    <p:extLst>
      <p:ext uri="{BB962C8B-B14F-4D97-AF65-F5344CB8AC3E}">
        <p14:creationId xmlns:p14="http://schemas.microsoft.com/office/powerpoint/2010/main" val="311694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BFDB-6F2F-408A-B4B5-E14287D8A7A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154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BFDB-6F2F-408A-B4B5-E14287D8A7A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92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98A2B-561E-432E-A04D-6F17F8D79B5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03061-ACC1-40F1-98B2-EE907A6CCC84}"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395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98A2B-561E-432E-A04D-6F17F8D79B5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03061-ACC1-40F1-98B2-EE907A6CCC84}"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75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727762" y="4397876"/>
            <a:ext cx="3230218" cy="2048446"/>
          </a:xfrm>
        </p:spPr>
        <p:txBody>
          <a:bodyPr/>
          <a:lstStyle>
            <a:lvl1pPr marL="0" indent="0" algn="r">
              <a:buNone/>
              <a:defRPr sz="2400" b="0" baseline="0">
                <a:solidFill>
                  <a:srgbClr val="33333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a:p>
            <a:r>
              <a:rPr lang="en-US" dirty="0"/>
              <a:t>Job Title</a:t>
            </a:r>
          </a:p>
          <a:p>
            <a:r>
              <a:rPr lang="en-US" dirty="0"/>
              <a:t>Email</a:t>
            </a:r>
          </a:p>
          <a:p>
            <a:r>
              <a:rPr lang="en-US" dirty="0"/>
              <a:t>Date</a:t>
            </a:r>
          </a:p>
        </p:txBody>
      </p:sp>
    </p:spTree>
    <p:extLst>
      <p:ext uri="{BB962C8B-B14F-4D97-AF65-F5344CB8AC3E}">
        <p14:creationId xmlns:p14="http://schemas.microsoft.com/office/powerpoint/2010/main" val="409762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98A2B-561E-432E-A04D-6F17F8D79B5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03061-ACC1-40F1-98B2-EE907A6CCC84}" type="slidenum">
              <a:rPr lang="en-US" smtClean="0"/>
              <a:t>‹#›</a:t>
            </a:fld>
            <a:endParaRPr lang="en-US"/>
          </a:p>
        </p:txBody>
      </p:sp>
    </p:spTree>
    <p:extLst>
      <p:ext uri="{BB962C8B-B14F-4D97-AF65-F5344CB8AC3E}">
        <p14:creationId xmlns:p14="http://schemas.microsoft.com/office/powerpoint/2010/main" val="98606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98A2B-561E-432E-A04D-6F17F8D79B54}"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03061-ACC1-40F1-98B2-EE907A6CCC84}"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20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98A2B-561E-432E-A04D-6F17F8D79B54}"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03061-ACC1-40F1-98B2-EE907A6CCC84}" type="slidenum">
              <a:rPr lang="en-US" smtClean="0"/>
              <a:t>‹#›</a:t>
            </a:fld>
            <a:endParaRPr lang="en-US"/>
          </a:p>
        </p:txBody>
      </p:sp>
    </p:spTree>
    <p:extLst>
      <p:ext uri="{BB962C8B-B14F-4D97-AF65-F5344CB8AC3E}">
        <p14:creationId xmlns:p14="http://schemas.microsoft.com/office/powerpoint/2010/main" val="19729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98A2B-561E-432E-A04D-6F17F8D79B54}" type="datetimeFigureOut">
              <a:rPr lang="en-US" smtClean="0"/>
              <a:t>3/4/21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03061-ACC1-40F1-98B2-EE907A6CCC84}"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61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98A2B-561E-432E-A04D-6F17F8D79B54}" type="datetimeFigureOut">
              <a:rPr lang="en-US" smtClean="0"/>
              <a:t>3/4/21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03061-ACC1-40F1-98B2-EE907A6CCC84}"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77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98A2B-561E-432E-A04D-6F17F8D79B54}" type="datetimeFigureOut">
              <a:rPr lang="en-US" smtClean="0"/>
              <a:t>3/4/21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03061-ACC1-40F1-98B2-EE907A6CCC84}" type="slidenum">
              <a:rPr lang="en-US" smtClean="0"/>
              <a:t>‹#›</a:t>
            </a:fld>
            <a:endParaRPr lang="en-US"/>
          </a:p>
        </p:txBody>
      </p:sp>
    </p:spTree>
    <p:extLst>
      <p:ext uri="{BB962C8B-B14F-4D97-AF65-F5344CB8AC3E}">
        <p14:creationId xmlns:p14="http://schemas.microsoft.com/office/powerpoint/2010/main" val="40795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98A2B-561E-432E-A04D-6F17F8D79B54}"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03061-ACC1-40F1-98B2-EE907A6CCC84}"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17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98A2B-561E-432E-A04D-6F17F8D79B54}"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03061-ACC1-40F1-98B2-EE907A6CCC84}" type="slidenum">
              <a:rPr lang="en-US" smtClean="0"/>
              <a:t>‹#›</a:t>
            </a:fld>
            <a:endParaRPr lang="en-US"/>
          </a:p>
        </p:txBody>
      </p:sp>
    </p:spTree>
    <p:extLst>
      <p:ext uri="{BB962C8B-B14F-4D97-AF65-F5344CB8AC3E}">
        <p14:creationId xmlns:p14="http://schemas.microsoft.com/office/powerpoint/2010/main" val="182992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6CBFDB-6F2F-408A-B4B5-E14287D8A7A4}" type="datetimeFigureOut">
              <a:rPr lang="en-US" smtClean="0"/>
              <a:t>3/4/21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E8E7A-3E60-45B7-8AC0-5DE38CCEAAAC}" type="slidenum">
              <a:rPr lang="en-US" smtClean="0"/>
              <a:t>‹#›</a:t>
            </a:fld>
            <a:endParaRPr lang="en-US"/>
          </a:p>
        </p:txBody>
      </p:sp>
    </p:spTree>
    <p:extLst>
      <p:ext uri="{BB962C8B-B14F-4D97-AF65-F5344CB8AC3E}">
        <p14:creationId xmlns:p14="http://schemas.microsoft.com/office/powerpoint/2010/main" val="7764560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id="{422A926B-1027-4247-8091-B1896D665581}"/>
              </a:ext>
            </a:extLst>
          </p:cNvPr>
          <p:cNvSpPr txBox="1">
            <a:spLocks/>
          </p:cNvSpPr>
          <p:nvPr/>
        </p:nvSpPr>
        <p:spPr>
          <a:xfrm>
            <a:off x="776290" y="5503863"/>
            <a:ext cx="7246481" cy="1244806"/>
          </a:xfrm>
          <a:prstGeom prst="rect">
            <a:avLst/>
          </a:prstGeom>
        </p:spPr>
        <p:txBody>
          <a:bodyPr vert="horz" lIns="91440" tIns="45720" rIns="91440" bIns="45720" rtlCol="0">
            <a:noAutofit/>
          </a:bodyPr>
          <a:lstStyle>
            <a:lvl1pPr marL="0" indent="0" algn="l" defTabSz="746125" rtl="0" eaLnBrk="1" latinLnBrk="0" hangingPunct="1">
              <a:lnSpc>
                <a:spcPct val="90000"/>
              </a:lnSpc>
              <a:spcBef>
                <a:spcPts val="1000"/>
              </a:spcBef>
              <a:buFont typeface="Wingdings" panose="05000000000000000000" pitchFamily="2" charset="2"/>
              <a:buNone/>
              <a:defRPr sz="2400" kern="1200" baseline="0">
                <a:solidFill>
                  <a:schemeClr val="bg1"/>
                </a:solidFill>
                <a:latin typeface="Tw Cen MT" panose="020B0602020104020603" pitchFamily="34" charset="0"/>
                <a:ea typeface="+mn-ea"/>
                <a:cs typeface="+mn-cs"/>
              </a:defRPr>
            </a:lvl1pPr>
            <a:lvl2pPr marL="342900" indent="0" algn="ctr" defTabSz="914400" rtl="0" eaLnBrk="1" latinLnBrk="0" hangingPunct="1">
              <a:lnSpc>
                <a:spcPct val="90000"/>
              </a:lnSpc>
              <a:spcBef>
                <a:spcPts val="500"/>
              </a:spcBef>
              <a:buFont typeface="Wingdings" panose="05000000000000000000" pitchFamily="2" charset="2"/>
              <a:buNone/>
              <a:defRPr sz="1500" kern="1200">
                <a:solidFill>
                  <a:schemeClr val="tx1">
                    <a:lumMod val="85000"/>
                    <a:lumOff val="15000"/>
                  </a:schemeClr>
                </a:solidFill>
                <a:latin typeface="Tw Cen MT" panose="020B0602020104020603" pitchFamily="34" charset="0"/>
                <a:ea typeface="+mn-ea"/>
                <a:cs typeface="+mn-cs"/>
              </a:defRPr>
            </a:lvl2pPr>
            <a:lvl3pPr marL="685800" indent="0" algn="ctr" defTabSz="914400" rtl="0" eaLnBrk="1" latinLnBrk="0" hangingPunct="1">
              <a:lnSpc>
                <a:spcPct val="90000"/>
              </a:lnSpc>
              <a:spcBef>
                <a:spcPts val="500"/>
              </a:spcBef>
              <a:buFont typeface="Wingdings" panose="05000000000000000000" pitchFamily="2" charset="2"/>
              <a:buNone/>
              <a:defRPr sz="1350" kern="1200">
                <a:solidFill>
                  <a:schemeClr val="tx1">
                    <a:lumMod val="85000"/>
                    <a:lumOff val="15000"/>
                  </a:schemeClr>
                </a:solidFill>
                <a:latin typeface="Tw Cen MT" panose="020B0602020104020603" pitchFamily="34" charset="0"/>
                <a:ea typeface="+mn-ea"/>
                <a:cs typeface="+mn-cs"/>
              </a:defRPr>
            </a:lvl3pPr>
            <a:lvl4pPr marL="1028700" indent="0" algn="ctr" defTabSz="914400" rtl="0" eaLnBrk="1" latinLnBrk="0" hangingPunct="1">
              <a:lnSpc>
                <a:spcPct val="90000"/>
              </a:lnSpc>
              <a:spcBef>
                <a:spcPts val="500"/>
              </a:spcBef>
              <a:buFont typeface="Wingdings" panose="05000000000000000000" pitchFamily="2" charset="2"/>
              <a:buNone/>
              <a:defRPr sz="1200" kern="1200">
                <a:solidFill>
                  <a:schemeClr val="tx1">
                    <a:lumMod val="85000"/>
                    <a:lumOff val="15000"/>
                  </a:schemeClr>
                </a:solidFill>
                <a:latin typeface="Tw Cen MT" panose="020B0602020104020603" pitchFamily="34" charset="0"/>
                <a:ea typeface="+mn-ea"/>
                <a:cs typeface="+mn-cs"/>
              </a:defRPr>
            </a:lvl4pPr>
            <a:lvl5pPr marL="1371600" indent="0" algn="ctr" defTabSz="914400" rtl="0" eaLnBrk="1" latinLnBrk="0" hangingPunct="1">
              <a:lnSpc>
                <a:spcPct val="90000"/>
              </a:lnSpc>
              <a:spcBef>
                <a:spcPts val="500"/>
              </a:spcBef>
              <a:buFont typeface="Wingdings" panose="05000000000000000000" pitchFamily="2" charset="2"/>
              <a:buNone/>
              <a:defRPr sz="1200" kern="1200">
                <a:solidFill>
                  <a:schemeClr val="tx1">
                    <a:lumMod val="85000"/>
                    <a:lumOff val="15000"/>
                  </a:schemeClr>
                </a:solidFill>
                <a:latin typeface="Tw Cen MT" panose="020B0602020104020603" pitchFamily="34" charset="0"/>
                <a:ea typeface="+mn-ea"/>
                <a:cs typeface="+mn-cs"/>
              </a:defRPr>
            </a:lvl5pPr>
            <a:lvl6pPr marL="17145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rgbClr val="FF0000"/>
                </a:solidFill>
              </a:rPr>
              <a:t>…or </a:t>
            </a:r>
            <a:r>
              <a:rPr lang="en-US" i="1" dirty="0">
                <a:solidFill>
                  <a:srgbClr val="FF0000"/>
                </a:solidFill>
              </a:rPr>
              <a:t>“I’m not a real lawyer, but…”</a:t>
            </a:r>
          </a:p>
        </p:txBody>
      </p:sp>
      <p:sp>
        <p:nvSpPr>
          <p:cNvPr id="4" name="Rectangle 3">
            <a:extLst>
              <a:ext uri="{FF2B5EF4-FFF2-40B4-BE49-F238E27FC236}">
                <a16:creationId xmlns:a16="http://schemas.microsoft.com/office/drawing/2014/main" id="{776A61DB-3AE4-4140-B2B1-93C1DFB0293F}"/>
              </a:ext>
            </a:extLst>
          </p:cNvPr>
          <p:cNvSpPr/>
          <p:nvPr/>
        </p:nvSpPr>
        <p:spPr>
          <a:xfrm>
            <a:off x="532661" y="2443420"/>
            <a:ext cx="6999889" cy="646331"/>
          </a:xfrm>
          <a:prstGeom prst="rect">
            <a:avLst/>
          </a:prstGeom>
        </p:spPr>
        <p:txBody>
          <a:bodyPr wrap="square">
            <a:spAutoFit/>
          </a:bodyPr>
          <a:lstStyle/>
          <a:p>
            <a:pPr lvl="0"/>
            <a:r>
              <a:rPr lang="en-US" sz="3600" dirty="0">
                <a:solidFill>
                  <a:srgbClr val="FF0000"/>
                </a:solidFill>
                <a:latin typeface="Circe Light" panose="020B0402020203020203" pitchFamily="34" charset="0"/>
              </a:rPr>
              <a:t>Acts, Laws, and Statutes</a:t>
            </a:r>
          </a:p>
        </p:txBody>
      </p:sp>
    </p:spTree>
    <p:extLst>
      <p:ext uri="{BB962C8B-B14F-4D97-AF65-F5344CB8AC3E}">
        <p14:creationId xmlns:p14="http://schemas.microsoft.com/office/powerpoint/2010/main" val="14479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169FB4-023D-42F7-848A-F58C0B7F2DF3}"/>
              </a:ext>
            </a:extLst>
          </p:cNvPr>
          <p:cNvSpPr>
            <a:spLocks noGrp="1"/>
          </p:cNvSpPr>
          <p:nvPr>
            <p:ph type="title"/>
          </p:nvPr>
        </p:nvSpPr>
        <p:spPr/>
        <p:txBody>
          <a:bodyPr/>
          <a:lstStyle/>
          <a:p>
            <a:r>
              <a:rPr lang="en-US" dirty="0"/>
              <a:t>FISA</a:t>
            </a:r>
          </a:p>
        </p:txBody>
      </p:sp>
      <p:sp>
        <p:nvSpPr>
          <p:cNvPr id="5" name="Content Placeholder 4">
            <a:extLst>
              <a:ext uri="{FF2B5EF4-FFF2-40B4-BE49-F238E27FC236}">
                <a16:creationId xmlns:a16="http://schemas.microsoft.com/office/drawing/2014/main" id="{3FA688F3-E6CE-475E-8CD0-F91D65834121}"/>
              </a:ext>
            </a:extLst>
          </p:cNvPr>
          <p:cNvSpPr>
            <a:spLocks noGrp="1"/>
          </p:cNvSpPr>
          <p:nvPr>
            <p:ph idx="1"/>
          </p:nvPr>
        </p:nvSpPr>
        <p:spPr/>
        <p:txBody>
          <a:bodyPr>
            <a:normAutofit fontScale="85000" lnSpcReduction="10000"/>
          </a:bodyPr>
          <a:lstStyle/>
          <a:p>
            <a:pPr marL="0" indent="0" fontAlgn="ctr">
              <a:buNone/>
            </a:pPr>
            <a:r>
              <a:rPr lang="en-US" b="1" dirty="0"/>
              <a:t>Formally</a:t>
            </a:r>
          </a:p>
          <a:p>
            <a:pPr fontAlgn="ctr"/>
            <a:r>
              <a:rPr lang="en-US" dirty="0"/>
              <a:t>Foreign Intelligence Surveillance Act of 1978</a:t>
            </a:r>
            <a:endParaRPr lang="en-US" b="1" dirty="0"/>
          </a:p>
          <a:p>
            <a:pPr marL="0" indent="0" fontAlgn="ctr">
              <a:buNone/>
            </a:pPr>
            <a:r>
              <a:rPr lang="en-US" b="1" dirty="0"/>
              <a:t>Background</a:t>
            </a:r>
            <a:endParaRPr lang="en-US" dirty="0"/>
          </a:p>
          <a:p>
            <a:pPr fontAlgn="ctr"/>
            <a:r>
              <a:rPr lang="en-US" dirty="0"/>
              <a:t>Like "Wiretap Act", FISA legislation result of congressional investigations into Federal surveillance activities</a:t>
            </a:r>
          </a:p>
          <a:p>
            <a:pPr lvl="1" fontAlgn="ctr"/>
            <a:r>
              <a:rPr lang="en-US" dirty="0"/>
              <a:t>Congress wanted some oversight of foreign intelligence surveillance activities while maintaining secrecy for national security</a:t>
            </a:r>
          </a:p>
          <a:p>
            <a:pPr lvl="1" fontAlgn="ctr"/>
            <a:r>
              <a:rPr lang="en-US" dirty="0"/>
              <a:t>sets procedures for physical and electronic surveillance and collection of foreign intelligence information</a:t>
            </a:r>
          </a:p>
        </p:txBody>
      </p:sp>
    </p:spTree>
    <p:custDataLst>
      <p:tags r:id="rId1"/>
    </p:custDataLst>
    <p:extLst>
      <p:ext uri="{BB962C8B-B14F-4D97-AF65-F5344CB8AC3E}">
        <p14:creationId xmlns:p14="http://schemas.microsoft.com/office/powerpoint/2010/main" val="237477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B8C34-4827-45C8-B544-50B4A2B5A4A7}"/>
              </a:ext>
            </a:extLst>
          </p:cNvPr>
          <p:cNvSpPr>
            <a:spLocks noGrp="1"/>
          </p:cNvSpPr>
          <p:nvPr>
            <p:ph type="title"/>
          </p:nvPr>
        </p:nvSpPr>
        <p:spPr/>
        <p:txBody>
          <a:bodyPr/>
          <a:lstStyle/>
          <a:p>
            <a:r>
              <a:rPr lang="en-US" dirty="0"/>
              <a:t>FISA</a:t>
            </a:r>
          </a:p>
        </p:txBody>
      </p:sp>
      <p:sp>
        <p:nvSpPr>
          <p:cNvPr id="5" name="Content Placeholder 4">
            <a:extLst>
              <a:ext uri="{FF2B5EF4-FFF2-40B4-BE49-F238E27FC236}">
                <a16:creationId xmlns:a16="http://schemas.microsoft.com/office/drawing/2014/main" id="{FC5125BA-0CFB-4EE4-A0DD-916554E4A120}"/>
              </a:ext>
            </a:extLst>
          </p:cNvPr>
          <p:cNvSpPr>
            <a:spLocks noGrp="1"/>
          </p:cNvSpPr>
          <p:nvPr>
            <p:ph idx="1"/>
          </p:nvPr>
        </p:nvSpPr>
        <p:spPr>
          <a:xfrm>
            <a:off x="596750" y="2360546"/>
            <a:ext cx="8063287" cy="4351338"/>
          </a:xfrm>
        </p:spPr>
        <p:txBody>
          <a:bodyPr>
            <a:noAutofit/>
          </a:bodyPr>
          <a:lstStyle/>
          <a:p>
            <a:pPr fontAlgn="ctr"/>
            <a:r>
              <a:rPr lang="en-US" sz="2400" dirty="0"/>
              <a:t>establishes United States Foreign Intelligence Surveillance Court (FISC), a special U.S. Federal court that holds nonpublic sessions in secret to issue search warrants under FISA</a:t>
            </a:r>
          </a:p>
          <a:p>
            <a:pPr fontAlgn="ctr"/>
            <a:r>
              <a:rPr lang="en-US" sz="2400" dirty="0"/>
              <a:t>proceedings before the FISC are </a:t>
            </a:r>
            <a:r>
              <a:rPr lang="en-US" sz="2400" i="1" dirty="0"/>
              <a:t>ex </a:t>
            </a:r>
            <a:r>
              <a:rPr lang="en-US" sz="2400" i="1" dirty="0" err="1"/>
              <a:t>parte</a:t>
            </a:r>
            <a:r>
              <a:rPr lang="en-US" sz="2400" dirty="0"/>
              <a:t>, meaning the government is the only party present</a:t>
            </a:r>
          </a:p>
          <a:p>
            <a:pPr lvl="1" fontAlgn="ctr"/>
            <a:r>
              <a:rPr lang="en-US" sz="2000" dirty="0"/>
              <a:t>If being investigated/monitored under FISA court order,</a:t>
            </a:r>
            <a:br>
              <a:rPr lang="en-US" sz="2000" dirty="0"/>
            </a:br>
            <a:r>
              <a:rPr lang="en-US" sz="2000" dirty="0"/>
              <a:t>you’d never know it</a:t>
            </a:r>
          </a:p>
          <a:p>
            <a:pPr lvl="1" fontAlgn="ctr"/>
            <a:r>
              <a:rPr lang="en-US" sz="2000" dirty="0"/>
              <a:t>New calls for public defense/counter argument for these courts - make hearings adversarial rather than a single-party formality</a:t>
            </a:r>
          </a:p>
        </p:txBody>
      </p:sp>
    </p:spTree>
    <p:custDataLst>
      <p:tags r:id="rId1"/>
    </p:custDataLst>
    <p:extLst>
      <p:ext uri="{BB962C8B-B14F-4D97-AF65-F5344CB8AC3E}">
        <p14:creationId xmlns:p14="http://schemas.microsoft.com/office/powerpoint/2010/main" val="291163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46974-8EDA-4898-A548-0983A9C35602}"/>
              </a:ext>
            </a:extLst>
          </p:cNvPr>
          <p:cNvSpPr>
            <a:spLocks noGrp="1"/>
          </p:cNvSpPr>
          <p:nvPr>
            <p:ph type="title"/>
          </p:nvPr>
        </p:nvSpPr>
        <p:spPr/>
        <p:txBody>
          <a:bodyPr/>
          <a:lstStyle/>
          <a:p>
            <a:r>
              <a:rPr lang="en-US" dirty="0"/>
              <a:t>FISA</a:t>
            </a:r>
          </a:p>
        </p:txBody>
      </p:sp>
      <p:sp>
        <p:nvSpPr>
          <p:cNvPr id="5" name="Content Placeholder 4">
            <a:extLst>
              <a:ext uri="{FF2B5EF4-FFF2-40B4-BE49-F238E27FC236}">
                <a16:creationId xmlns:a16="http://schemas.microsoft.com/office/drawing/2014/main" id="{B71E6162-57C7-40FD-BBFF-77E9C1EF0065}"/>
              </a:ext>
            </a:extLst>
          </p:cNvPr>
          <p:cNvSpPr>
            <a:spLocks noGrp="1"/>
          </p:cNvSpPr>
          <p:nvPr>
            <p:ph idx="1"/>
          </p:nvPr>
        </p:nvSpPr>
        <p:spPr/>
        <p:txBody>
          <a:bodyPr>
            <a:normAutofit lnSpcReduction="10000"/>
          </a:bodyPr>
          <a:lstStyle/>
          <a:p>
            <a:pPr marL="0" indent="0" fontAlgn="ctr">
              <a:buNone/>
            </a:pPr>
            <a:r>
              <a:rPr lang="en-US" b="1" dirty="0"/>
              <a:t>General Provisions</a:t>
            </a:r>
          </a:p>
          <a:p>
            <a:pPr fontAlgn="ctr"/>
            <a:r>
              <a:rPr lang="en-US" dirty="0"/>
              <a:t>establishes procedures for gathering foreign intelligence through use of:</a:t>
            </a:r>
          </a:p>
          <a:p>
            <a:pPr lvl="1" fontAlgn="ctr"/>
            <a:r>
              <a:rPr lang="en-US" dirty="0"/>
              <a:t>authorization of electronic surveillance</a:t>
            </a:r>
          </a:p>
          <a:p>
            <a:pPr lvl="1" fontAlgn="ctr"/>
            <a:r>
              <a:rPr lang="en-US" dirty="0"/>
              <a:t>pen registers</a:t>
            </a:r>
          </a:p>
          <a:p>
            <a:pPr lvl="1" fontAlgn="ctr"/>
            <a:r>
              <a:rPr lang="en-US" dirty="0"/>
              <a:t>“trap and trace” devices</a:t>
            </a:r>
          </a:p>
          <a:p>
            <a:pPr lvl="1" fontAlgn="ctr"/>
            <a:r>
              <a:rPr lang="en-US" dirty="0"/>
              <a:t>physical searches</a:t>
            </a:r>
          </a:p>
          <a:p>
            <a:pPr lvl="1" fontAlgn="ctr"/>
            <a:r>
              <a:rPr lang="en-US" dirty="0"/>
              <a:t>business records</a:t>
            </a:r>
          </a:p>
        </p:txBody>
      </p:sp>
    </p:spTree>
    <p:custDataLst>
      <p:tags r:id="rId1"/>
    </p:custDataLst>
    <p:extLst>
      <p:ext uri="{BB962C8B-B14F-4D97-AF65-F5344CB8AC3E}">
        <p14:creationId xmlns:p14="http://schemas.microsoft.com/office/powerpoint/2010/main" val="303936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46696-EC66-4D0A-AE29-0ECBFB280095}"/>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6F0C5F32-A4D5-4D00-887A-F488FD2D5376}"/>
              </a:ext>
            </a:extLst>
          </p:cNvPr>
          <p:cNvSpPr>
            <a:spLocks noGrp="1"/>
          </p:cNvSpPr>
          <p:nvPr>
            <p:ph idx="1"/>
          </p:nvPr>
        </p:nvSpPr>
        <p:spPr/>
        <p:txBody>
          <a:bodyPr>
            <a:normAutofit fontScale="92500" lnSpcReduction="10000"/>
          </a:bodyPr>
          <a:lstStyle/>
          <a:p>
            <a:pPr marL="0" indent="0">
              <a:buNone/>
            </a:pPr>
            <a:r>
              <a:rPr lang="en-US" b="1" dirty="0"/>
              <a:t>Formally</a:t>
            </a:r>
          </a:p>
          <a:p>
            <a:r>
              <a:rPr lang="en-US" dirty="0"/>
              <a:t>General Data Protection Regulation</a:t>
            </a:r>
          </a:p>
          <a:p>
            <a:pPr marL="0" indent="0">
              <a:buNone/>
            </a:pPr>
            <a:endParaRPr lang="en-US" dirty="0"/>
          </a:p>
          <a:p>
            <a:pPr marL="0" indent="0">
              <a:buNone/>
            </a:pPr>
            <a:r>
              <a:rPr lang="en-US" b="1" dirty="0"/>
              <a:t>European Union Law</a:t>
            </a:r>
          </a:p>
          <a:p>
            <a:r>
              <a:rPr lang="en-US" dirty="0"/>
              <a:t>Went into effect May 2018</a:t>
            </a:r>
          </a:p>
          <a:p>
            <a:r>
              <a:rPr lang="en-US" dirty="0"/>
              <a:t>Affects US businesses</a:t>
            </a:r>
          </a:p>
          <a:p>
            <a:pPr lvl="1"/>
            <a:r>
              <a:rPr lang="en-US" dirty="0"/>
              <a:t>many US-run websites serve EU customers too</a:t>
            </a:r>
          </a:p>
          <a:p>
            <a:pPr lvl="1"/>
            <a:r>
              <a:rPr lang="en-US" dirty="0"/>
              <a:t>US-based businesses with operations in EU must comply</a:t>
            </a:r>
          </a:p>
        </p:txBody>
      </p:sp>
    </p:spTree>
    <p:custDataLst>
      <p:tags r:id="rId1"/>
    </p:custDataLst>
    <p:extLst>
      <p:ext uri="{BB962C8B-B14F-4D97-AF65-F5344CB8AC3E}">
        <p14:creationId xmlns:p14="http://schemas.microsoft.com/office/powerpoint/2010/main" val="205125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91A5-F85F-4381-BD7B-7DF5AD1DE2DC}"/>
              </a:ext>
            </a:extLst>
          </p:cNvPr>
          <p:cNvSpPr>
            <a:spLocks noGrp="1"/>
          </p:cNvSpPr>
          <p:nvPr>
            <p:ph type="title"/>
          </p:nvPr>
        </p:nvSpPr>
        <p:spPr/>
        <p:txBody>
          <a:bodyPr/>
          <a:lstStyle/>
          <a:p>
            <a:r>
              <a:rPr lang="en-US" dirty="0"/>
              <a:t>GDPR</a:t>
            </a:r>
          </a:p>
        </p:txBody>
      </p:sp>
      <p:sp>
        <p:nvSpPr>
          <p:cNvPr id="3" name="Content Placeholder 2">
            <a:extLst>
              <a:ext uri="{FF2B5EF4-FFF2-40B4-BE49-F238E27FC236}">
                <a16:creationId xmlns:a16="http://schemas.microsoft.com/office/drawing/2014/main" id="{FA70B759-1FAD-4E5A-B5E1-0F9F1BCA9864}"/>
              </a:ext>
            </a:extLst>
          </p:cNvPr>
          <p:cNvSpPr>
            <a:spLocks noGrp="1"/>
          </p:cNvSpPr>
          <p:nvPr>
            <p:ph idx="1"/>
          </p:nvPr>
        </p:nvSpPr>
        <p:spPr/>
        <p:txBody>
          <a:bodyPr>
            <a:normAutofit lnSpcReduction="10000"/>
          </a:bodyPr>
          <a:lstStyle/>
          <a:p>
            <a:pPr fontAlgn="ctr"/>
            <a:r>
              <a:rPr lang="en-US" dirty="0"/>
              <a:t>codifies and unifies the data privacy laws across all the EU member countries</a:t>
            </a:r>
          </a:p>
          <a:p>
            <a:pPr fontAlgn="ctr"/>
            <a:r>
              <a:rPr lang="en-US" dirty="0"/>
              <a:t>applicable to any citizen of the European Union </a:t>
            </a:r>
            <a:r>
              <a:rPr lang="en-US" i="1" dirty="0"/>
              <a:t>and</a:t>
            </a:r>
            <a:r>
              <a:rPr lang="en-US" dirty="0"/>
              <a:t> </a:t>
            </a:r>
            <a:r>
              <a:rPr lang="en-US" i="1" dirty="0"/>
              <a:t>any company doing business with a citizen of the EU</a:t>
            </a:r>
          </a:p>
          <a:p>
            <a:pPr fontAlgn="ctr"/>
            <a:r>
              <a:rPr lang="en-US" dirty="0"/>
              <a:t>applies to all companies processing the personal data of subjects residing in the EU, regardless of the company’s home location</a:t>
            </a:r>
          </a:p>
          <a:p>
            <a:pPr lvl="1" fontAlgn="ctr"/>
            <a:r>
              <a:rPr lang="en-US" dirty="0"/>
              <a:t>Ex: company based in Tennessee but has customers in France, Italy, Germany, Poland; must comply</a:t>
            </a:r>
          </a:p>
        </p:txBody>
      </p:sp>
    </p:spTree>
    <p:extLst>
      <p:ext uri="{BB962C8B-B14F-4D97-AF65-F5344CB8AC3E}">
        <p14:creationId xmlns:p14="http://schemas.microsoft.com/office/powerpoint/2010/main" val="301665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4C6E8B-FAB4-40DF-A1DC-D9E24D4C691E}"/>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DD1C550F-8B05-4458-A61F-D28BBE894C13}"/>
              </a:ext>
            </a:extLst>
          </p:cNvPr>
          <p:cNvSpPr>
            <a:spLocks noGrp="1"/>
          </p:cNvSpPr>
          <p:nvPr>
            <p:ph idx="1"/>
          </p:nvPr>
        </p:nvSpPr>
        <p:spPr/>
        <p:txBody>
          <a:bodyPr>
            <a:normAutofit lnSpcReduction="10000"/>
          </a:bodyPr>
          <a:lstStyle/>
          <a:p>
            <a:r>
              <a:rPr lang="en-US" dirty="0"/>
              <a:t>7 Major Compliance Points:</a:t>
            </a:r>
          </a:p>
          <a:p>
            <a:pPr marL="600075" lvl="1" indent="-257175">
              <a:buFont typeface="Arial" panose="020B0604020202020204" pitchFamily="34" charset="0"/>
              <a:buChar char="•"/>
            </a:pPr>
            <a:r>
              <a:rPr lang="en-US" dirty="0"/>
              <a:t>Consent</a:t>
            </a:r>
          </a:p>
          <a:p>
            <a:pPr marL="600075" lvl="1" indent="-257175">
              <a:buFont typeface="Arial" panose="020B0604020202020204" pitchFamily="34" charset="0"/>
              <a:buChar char="•"/>
            </a:pPr>
            <a:r>
              <a:rPr lang="en-US" dirty="0"/>
              <a:t>Breach Notification</a:t>
            </a:r>
          </a:p>
          <a:p>
            <a:pPr marL="600075" lvl="1" indent="-257175">
              <a:buFont typeface="Arial" panose="020B0604020202020204" pitchFamily="34" charset="0"/>
              <a:buChar char="•"/>
            </a:pPr>
            <a:r>
              <a:rPr lang="en-US" dirty="0"/>
              <a:t>Right to Access</a:t>
            </a:r>
          </a:p>
          <a:p>
            <a:pPr marL="600075" lvl="1" indent="-257175">
              <a:buFont typeface="Arial" panose="020B0604020202020204" pitchFamily="34" charset="0"/>
              <a:buChar char="•"/>
            </a:pPr>
            <a:r>
              <a:rPr lang="en-US" dirty="0"/>
              <a:t>Right to Be Forgotten</a:t>
            </a:r>
          </a:p>
          <a:p>
            <a:pPr marL="600075" lvl="1" indent="-257175">
              <a:buFont typeface="Arial" panose="020B0604020202020204" pitchFamily="34" charset="0"/>
              <a:buChar char="•"/>
            </a:pPr>
            <a:r>
              <a:rPr lang="en-US" dirty="0"/>
              <a:t>Data Portability</a:t>
            </a:r>
          </a:p>
          <a:p>
            <a:pPr marL="600075" lvl="1" indent="-257175">
              <a:buFont typeface="Arial" panose="020B0604020202020204" pitchFamily="34" charset="0"/>
              <a:buChar char="•"/>
            </a:pPr>
            <a:r>
              <a:rPr lang="en-US" dirty="0"/>
              <a:t>Privacy By Design</a:t>
            </a:r>
          </a:p>
          <a:p>
            <a:pPr marL="600075" lvl="1" indent="-257175">
              <a:buFont typeface="Arial" panose="020B0604020202020204" pitchFamily="34" charset="0"/>
              <a:buChar char="•"/>
            </a:pPr>
            <a:r>
              <a:rPr lang="en-US" dirty="0"/>
              <a:t>Data Protection Officers</a:t>
            </a:r>
          </a:p>
        </p:txBody>
      </p:sp>
    </p:spTree>
    <p:custDataLst>
      <p:tags r:id="rId1"/>
    </p:custDataLst>
    <p:extLst>
      <p:ext uri="{BB962C8B-B14F-4D97-AF65-F5344CB8AC3E}">
        <p14:creationId xmlns:p14="http://schemas.microsoft.com/office/powerpoint/2010/main" val="417097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2C27CA-B4E1-428C-885D-B1FF06FD59DB}"/>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ACB967E0-105A-4C29-A03A-B5B864542A5A}"/>
              </a:ext>
            </a:extLst>
          </p:cNvPr>
          <p:cNvSpPr>
            <a:spLocks noGrp="1"/>
          </p:cNvSpPr>
          <p:nvPr>
            <p:ph idx="1"/>
          </p:nvPr>
        </p:nvSpPr>
        <p:spPr/>
        <p:txBody>
          <a:bodyPr/>
          <a:lstStyle/>
          <a:p>
            <a:pPr marL="0" indent="0" fontAlgn="ctr">
              <a:buNone/>
            </a:pPr>
            <a:r>
              <a:rPr lang="en-US" b="1" dirty="0"/>
              <a:t>Consent</a:t>
            </a:r>
          </a:p>
          <a:p>
            <a:pPr lvl="1" fontAlgn="ctr"/>
            <a:r>
              <a:rPr lang="en-US" dirty="0"/>
              <a:t>terms of consent (for data collection) must be clear</a:t>
            </a:r>
            <a:br>
              <a:rPr lang="en-US" dirty="0"/>
            </a:br>
            <a:r>
              <a:rPr lang="en-US" dirty="0"/>
              <a:t>i.e. terms and conditions should not have complex language designed to confuse users </a:t>
            </a:r>
          </a:p>
          <a:p>
            <a:pPr lvl="1" fontAlgn="ctr"/>
            <a:r>
              <a:rPr lang="en-US" dirty="0"/>
              <a:t>Consent must be easily given </a:t>
            </a:r>
            <a:r>
              <a:rPr lang="en-US" u="sng" dirty="0"/>
              <a:t>and</a:t>
            </a:r>
            <a:r>
              <a:rPr lang="en-US" dirty="0"/>
              <a:t> freely withdrawn at any time</a:t>
            </a:r>
          </a:p>
        </p:txBody>
      </p:sp>
    </p:spTree>
    <p:custDataLst>
      <p:tags r:id="rId1"/>
    </p:custDataLst>
    <p:extLst>
      <p:ext uri="{BB962C8B-B14F-4D97-AF65-F5344CB8AC3E}">
        <p14:creationId xmlns:p14="http://schemas.microsoft.com/office/powerpoint/2010/main" val="1128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3ECF05-3A8B-4D83-9B80-303308ABBF24}"/>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B35F1004-818B-4FB3-879F-04FDA2027A2B}"/>
              </a:ext>
            </a:extLst>
          </p:cNvPr>
          <p:cNvSpPr>
            <a:spLocks noGrp="1"/>
          </p:cNvSpPr>
          <p:nvPr>
            <p:ph idx="1"/>
          </p:nvPr>
        </p:nvSpPr>
        <p:spPr/>
        <p:txBody>
          <a:bodyPr/>
          <a:lstStyle/>
          <a:p>
            <a:pPr marL="0" indent="0" fontAlgn="ctr">
              <a:buNone/>
            </a:pPr>
            <a:r>
              <a:rPr lang="en-US" b="1" dirty="0"/>
              <a:t>Timely breach notification</a:t>
            </a:r>
          </a:p>
          <a:p>
            <a:pPr lvl="1" fontAlgn="ctr"/>
            <a:r>
              <a:rPr lang="en-US" dirty="0"/>
              <a:t>72 hours to report any data breach to both customers and any data controllers</a:t>
            </a:r>
          </a:p>
          <a:p>
            <a:pPr lvl="1" fontAlgn="ctr"/>
            <a:r>
              <a:rPr lang="en-US" dirty="0"/>
              <a:t>Failure to report breaches within this timeframe will lead to fines</a:t>
            </a:r>
          </a:p>
        </p:txBody>
      </p:sp>
    </p:spTree>
    <p:custDataLst>
      <p:tags r:id="rId1"/>
    </p:custDataLst>
    <p:extLst>
      <p:ext uri="{BB962C8B-B14F-4D97-AF65-F5344CB8AC3E}">
        <p14:creationId xmlns:p14="http://schemas.microsoft.com/office/powerpoint/2010/main" val="330096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789EB7-4881-4094-A725-968E90CC405E}"/>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AD90E6B9-C77C-4060-A49D-55297A56A13C}"/>
              </a:ext>
            </a:extLst>
          </p:cNvPr>
          <p:cNvSpPr>
            <a:spLocks noGrp="1"/>
          </p:cNvSpPr>
          <p:nvPr>
            <p:ph idx="1"/>
          </p:nvPr>
        </p:nvSpPr>
        <p:spPr/>
        <p:txBody>
          <a:bodyPr/>
          <a:lstStyle/>
          <a:p>
            <a:pPr marL="0" indent="0" fontAlgn="ctr">
              <a:buNone/>
            </a:pPr>
            <a:r>
              <a:rPr lang="en-US" b="1" dirty="0"/>
              <a:t>Right to data access</a:t>
            </a:r>
          </a:p>
          <a:p>
            <a:pPr lvl="1" fontAlgn="ctr"/>
            <a:r>
              <a:rPr lang="en-US" dirty="0"/>
              <a:t>must be able to provide customers with detailed and free electronic copy of the data collected upon request</a:t>
            </a:r>
          </a:p>
          <a:p>
            <a:pPr lvl="1" fontAlgn="ctr"/>
            <a:r>
              <a:rPr lang="en-US" dirty="0"/>
              <a:t>report must also include list of various uses of their information</a:t>
            </a:r>
          </a:p>
          <a:p>
            <a:endParaRPr lang="en-US" dirty="0"/>
          </a:p>
        </p:txBody>
      </p:sp>
    </p:spTree>
    <p:custDataLst>
      <p:tags r:id="rId1"/>
    </p:custDataLst>
    <p:extLst>
      <p:ext uri="{BB962C8B-B14F-4D97-AF65-F5344CB8AC3E}">
        <p14:creationId xmlns:p14="http://schemas.microsoft.com/office/powerpoint/2010/main" val="373446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825953-03DC-453A-9C38-0728266E6C8A}"/>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42BBD3E5-C621-4C8F-ABE8-AEF9C4AEED0D}"/>
              </a:ext>
            </a:extLst>
          </p:cNvPr>
          <p:cNvSpPr>
            <a:spLocks noGrp="1"/>
          </p:cNvSpPr>
          <p:nvPr>
            <p:ph idx="1"/>
          </p:nvPr>
        </p:nvSpPr>
        <p:spPr/>
        <p:txBody>
          <a:bodyPr/>
          <a:lstStyle/>
          <a:p>
            <a:pPr marL="0" indent="0" fontAlgn="ctr">
              <a:buNone/>
            </a:pPr>
            <a:r>
              <a:rPr lang="en-US" b="1" dirty="0"/>
              <a:t>Right to be forgotten</a:t>
            </a:r>
          </a:p>
          <a:p>
            <a:pPr lvl="1" fontAlgn="ctr"/>
            <a:r>
              <a:rPr lang="en-US" dirty="0"/>
              <a:t>once the original purpose or use of the customer data has been realized, customers have the right to request total erasure of their personal data.</a:t>
            </a:r>
          </a:p>
          <a:p>
            <a:pPr lvl="1" fontAlgn="ctr"/>
            <a:r>
              <a:rPr lang="en-US" dirty="0"/>
              <a:t>also known as the “right to data deletion”</a:t>
            </a:r>
          </a:p>
        </p:txBody>
      </p:sp>
    </p:spTree>
    <p:custDataLst>
      <p:tags r:id="rId1"/>
    </p:custDataLst>
    <p:extLst>
      <p:ext uri="{BB962C8B-B14F-4D97-AF65-F5344CB8AC3E}">
        <p14:creationId xmlns:p14="http://schemas.microsoft.com/office/powerpoint/2010/main" val="2440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F5E54-5514-4E45-90EE-E83B46294C2F}"/>
              </a:ext>
            </a:extLst>
          </p:cNvPr>
          <p:cNvSpPr>
            <a:spLocks noGrp="1"/>
          </p:cNvSpPr>
          <p:nvPr>
            <p:ph type="title"/>
          </p:nvPr>
        </p:nvSpPr>
        <p:spPr/>
        <p:txBody>
          <a:bodyPr/>
          <a:lstStyle/>
          <a:p>
            <a:r>
              <a:rPr lang="en-US" dirty="0"/>
              <a:t>Acts, Laws &amp; Statutes</a:t>
            </a:r>
          </a:p>
        </p:txBody>
      </p:sp>
      <p:sp>
        <p:nvSpPr>
          <p:cNvPr id="5" name="Content Placeholder 4">
            <a:extLst>
              <a:ext uri="{FF2B5EF4-FFF2-40B4-BE49-F238E27FC236}">
                <a16:creationId xmlns:a16="http://schemas.microsoft.com/office/drawing/2014/main" id="{EEDB3F8A-9012-4148-95E4-660784D11399}"/>
              </a:ext>
            </a:extLst>
          </p:cNvPr>
          <p:cNvSpPr>
            <a:spLocks noGrp="1"/>
          </p:cNvSpPr>
          <p:nvPr>
            <p:ph idx="1"/>
          </p:nvPr>
        </p:nvSpPr>
        <p:spPr>
          <a:xfrm>
            <a:off x="628650" y="1856729"/>
            <a:ext cx="7886700" cy="4186555"/>
          </a:xfrm>
        </p:spPr>
        <p:txBody>
          <a:bodyPr>
            <a:noAutofit/>
          </a:bodyPr>
          <a:lstStyle/>
          <a:p>
            <a:r>
              <a:rPr lang="en-US" sz="1400" dirty="0"/>
              <a:t>PATRIOT Act of 2001</a:t>
            </a:r>
          </a:p>
          <a:p>
            <a:r>
              <a:rPr lang="en-US" sz="1400" dirty="0"/>
              <a:t>Computer Fraud and Abuse Act (CFAA)</a:t>
            </a:r>
          </a:p>
          <a:p>
            <a:r>
              <a:rPr lang="en-US" sz="1400" dirty="0"/>
              <a:t>Electronic Communications Privacy Act of 1986 (ECPA)</a:t>
            </a:r>
          </a:p>
          <a:p>
            <a:r>
              <a:rPr lang="en-US" sz="1400" dirty="0"/>
              <a:t>Title III of The Omnibus Crime Control and Safe Streets Act of 1986 (Wiretap Act)</a:t>
            </a:r>
          </a:p>
          <a:p>
            <a:r>
              <a:rPr lang="en-US" sz="1400" dirty="0"/>
              <a:t>Foreign Intelligence Surveillance Act of 1978 (FISA)</a:t>
            </a:r>
          </a:p>
          <a:p>
            <a:r>
              <a:rPr lang="en-US" sz="1400" dirty="0"/>
              <a:t>General Data Protection Regulation (GDPR)</a:t>
            </a:r>
          </a:p>
          <a:p>
            <a:r>
              <a:rPr lang="en-US" sz="1400" dirty="0"/>
              <a:t>Digital Millennium Copyright Act of 1998 (DMCA)</a:t>
            </a:r>
          </a:p>
          <a:p>
            <a:r>
              <a:rPr lang="en-US" sz="1400" dirty="0"/>
              <a:t>CISA Vulnerability Disclosure Policy</a:t>
            </a:r>
          </a:p>
          <a:p>
            <a:r>
              <a:rPr lang="en-US" sz="1400" dirty="0"/>
              <a:t>FERPA (privacy)</a:t>
            </a:r>
          </a:p>
          <a:p>
            <a:r>
              <a:rPr lang="en-US" sz="1400" dirty="0"/>
              <a:t>CAN-SPAM</a:t>
            </a:r>
          </a:p>
          <a:p>
            <a:r>
              <a:rPr lang="en-US" sz="1400" dirty="0"/>
              <a:t>ADA Section 508 (accessibility)</a:t>
            </a:r>
          </a:p>
          <a:p>
            <a:r>
              <a:rPr lang="en-US" sz="1400" dirty="0"/>
              <a:t>Cyberbullying Cyberstalking Laws</a:t>
            </a:r>
          </a:p>
          <a:p>
            <a:r>
              <a:rPr lang="en-US" sz="1400" dirty="0"/>
              <a:t>California Consumer Privacy Act (CCPA)</a:t>
            </a:r>
          </a:p>
        </p:txBody>
      </p:sp>
    </p:spTree>
    <p:custDataLst>
      <p:tags r:id="rId1"/>
    </p:custDataLst>
    <p:extLst>
      <p:ext uri="{BB962C8B-B14F-4D97-AF65-F5344CB8AC3E}">
        <p14:creationId xmlns:p14="http://schemas.microsoft.com/office/powerpoint/2010/main" val="3646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683393-9809-4873-934C-163CB094B716}"/>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4BD0EC71-2749-4B95-9C4B-5BB214FDBF49}"/>
              </a:ext>
            </a:extLst>
          </p:cNvPr>
          <p:cNvSpPr>
            <a:spLocks noGrp="1"/>
          </p:cNvSpPr>
          <p:nvPr>
            <p:ph idx="1"/>
          </p:nvPr>
        </p:nvSpPr>
        <p:spPr/>
        <p:txBody>
          <a:bodyPr/>
          <a:lstStyle/>
          <a:p>
            <a:pPr marL="0" indent="0" fontAlgn="ctr">
              <a:buNone/>
            </a:pPr>
            <a:r>
              <a:rPr lang="en-US" b="1" dirty="0"/>
              <a:t>Data portability</a:t>
            </a:r>
            <a:endParaRPr lang="en-US" dirty="0"/>
          </a:p>
          <a:p>
            <a:pPr lvl="1" fontAlgn="ctr"/>
            <a:r>
              <a:rPr lang="en-US" dirty="0"/>
              <a:t>gives users rights to their own data</a:t>
            </a:r>
          </a:p>
          <a:p>
            <a:pPr lvl="1" fontAlgn="ctr"/>
            <a:r>
              <a:rPr lang="en-US" dirty="0"/>
              <a:t>must be able to obtain their data and reuse that data in different environments</a:t>
            </a:r>
          </a:p>
          <a:p>
            <a:endParaRPr lang="en-US" dirty="0"/>
          </a:p>
        </p:txBody>
      </p:sp>
    </p:spTree>
    <p:custDataLst>
      <p:tags r:id="rId1"/>
    </p:custDataLst>
    <p:extLst>
      <p:ext uri="{BB962C8B-B14F-4D97-AF65-F5344CB8AC3E}">
        <p14:creationId xmlns:p14="http://schemas.microsoft.com/office/powerpoint/2010/main" val="201154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39ECB3-7C1A-4EAB-AD67-FB55A933DCA2}"/>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6E21DE5B-EF99-481F-B11C-BD61C0A24E7F}"/>
              </a:ext>
            </a:extLst>
          </p:cNvPr>
          <p:cNvSpPr>
            <a:spLocks noGrp="1"/>
          </p:cNvSpPr>
          <p:nvPr>
            <p:ph idx="1"/>
          </p:nvPr>
        </p:nvSpPr>
        <p:spPr/>
        <p:txBody>
          <a:bodyPr/>
          <a:lstStyle/>
          <a:p>
            <a:pPr marL="0" indent="0" fontAlgn="ctr">
              <a:buNone/>
            </a:pPr>
            <a:r>
              <a:rPr lang="en-US" b="1" dirty="0"/>
              <a:t>Privacy by design</a:t>
            </a:r>
          </a:p>
          <a:p>
            <a:pPr lvl="1" fontAlgn="ctr"/>
            <a:r>
              <a:rPr lang="en-US" dirty="0"/>
              <a:t>requires companies to design their systems with proper security protocols in place from the start</a:t>
            </a:r>
          </a:p>
          <a:p>
            <a:pPr lvl="1" fontAlgn="ctr"/>
            <a:r>
              <a:rPr lang="en-US" dirty="0"/>
              <a:t>failure to design systems of data collection the right way will result in fines</a:t>
            </a:r>
          </a:p>
        </p:txBody>
      </p:sp>
    </p:spTree>
    <p:custDataLst>
      <p:tags r:id="rId1"/>
    </p:custDataLst>
    <p:extLst>
      <p:ext uri="{BB962C8B-B14F-4D97-AF65-F5344CB8AC3E}">
        <p14:creationId xmlns:p14="http://schemas.microsoft.com/office/powerpoint/2010/main" val="410330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3126-C00F-4ED7-974E-2DEBDD36B845}"/>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20380F84-ED48-436C-B252-4B4E449FF506}"/>
              </a:ext>
            </a:extLst>
          </p:cNvPr>
          <p:cNvSpPr>
            <a:spLocks noGrp="1"/>
          </p:cNvSpPr>
          <p:nvPr>
            <p:ph idx="1"/>
          </p:nvPr>
        </p:nvSpPr>
        <p:spPr>
          <a:xfrm>
            <a:off x="628650" y="1825625"/>
            <a:ext cx="7886700" cy="4123112"/>
          </a:xfrm>
        </p:spPr>
        <p:txBody>
          <a:bodyPr>
            <a:normAutofit lnSpcReduction="10000"/>
          </a:bodyPr>
          <a:lstStyle/>
          <a:p>
            <a:pPr marL="0" indent="0">
              <a:buNone/>
            </a:pPr>
            <a:r>
              <a:rPr lang="en-US" b="1" dirty="0"/>
              <a:t>Data Protection Officers</a:t>
            </a:r>
          </a:p>
          <a:p>
            <a:r>
              <a:rPr lang="en-US" sz="2800" dirty="0"/>
              <a:t>Organizations must designate a Data Protection Officer (DPO) to oversee the compliance with GDPR, protect personal data from misuse, and prevent unauthorized access and other security breaches.</a:t>
            </a:r>
          </a:p>
          <a:p>
            <a:r>
              <a:rPr lang="en-US" sz="2800" dirty="0"/>
              <a:t>required for any enterprise with over 250 employees or for any enterprise processing the personal data of over 5,000 data subjects in any 12-month period.</a:t>
            </a:r>
          </a:p>
          <a:p>
            <a:pPr marL="0" indent="0">
              <a:buNone/>
            </a:pPr>
            <a:endParaRPr lang="en-US" dirty="0"/>
          </a:p>
        </p:txBody>
      </p:sp>
    </p:spTree>
    <p:custDataLst>
      <p:tags r:id="rId1"/>
    </p:custDataLst>
    <p:extLst>
      <p:ext uri="{BB962C8B-B14F-4D97-AF65-F5344CB8AC3E}">
        <p14:creationId xmlns:p14="http://schemas.microsoft.com/office/powerpoint/2010/main" val="32845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9B6D4D-C952-4326-947B-085B0C04633E}"/>
              </a:ext>
            </a:extLst>
          </p:cNvPr>
          <p:cNvSpPr>
            <a:spLocks noGrp="1"/>
          </p:cNvSpPr>
          <p:nvPr>
            <p:ph type="title"/>
          </p:nvPr>
        </p:nvSpPr>
        <p:spPr/>
        <p:txBody>
          <a:bodyPr/>
          <a:lstStyle/>
          <a:p>
            <a:r>
              <a:rPr lang="en-US" dirty="0"/>
              <a:t>GDPR</a:t>
            </a:r>
          </a:p>
        </p:txBody>
      </p:sp>
      <p:sp>
        <p:nvSpPr>
          <p:cNvPr id="5" name="Content Placeholder 4">
            <a:extLst>
              <a:ext uri="{FF2B5EF4-FFF2-40B4-BE49-F238E27FC236}">
                <a16:creationId xmlns:a16="http://schemas.microsoft.com/office/drawing/2014/main" id="{DC4449F7-BF35-4DB1-8D76-F037B7F3F61D}"/>
              </a:ext>
            </a:extLst>
          </p:cNvPr>
          <p:cNvSpPr>
            <a:spLocks noGrp="1"/>
          </p:cNvSpPr>
          <p:nvPr>
            <p:ph idx="1"/>
          </p:nvPr>
        </p:nvSpPr>
        <p:spPr/>
        <p:txBody>
          <a:bodyPr>
            <a:normAutofit fontScale="92500" lnSpcReduction="10000"/>
          </a:bodyPr>
          <a:lstStyle/>
          <a:p>
            <a:pPr marL="0" indent="0">
              <a:buNone/>
            </a:pPr>
            <a:r>
              <a:rPr lang="en-US" b="1" dirty="0"/>
              <a:t>Penalties for Non-Compliance</a:t>
            </a:r>
          </a:p>
          <a:p>
            <a:r>
              <a:rPr lang="en-US" sz="2800" dirty="0"/>
              <a:t>The maximum penalty for noncompliance with the GDPR is 4% of the annual global revenue generated by the company.</a:t>
            </a:r>
          </a:p>
          <a:p>
            <a:r>
              <a:rPr lang="en-US" sz="2800" dirty="0"/>
              <a:t>The maximum penalty imposed on organizations failing to acquire sufficient customer consent to process data or for violating the Privacy by Design concept.</a:t>
            </a:r>
          </a:p>
          <a:p>
            <a:endParaRPr lang="en-US" dirty="0"/>
          </a:p>
        </p:txBody>
      </p:sp>
    </p:spTree>
    <p:custDataLst>
      <p:tags r:id="rId1"/>
    </p:custDataLst>
    <p:extLst>
      <p:ext uri="{BB962C8B-B14F-4D97-AF65-F5344CB8AC3E}">
        <p14:creationId xmlns:p14="http://schemas.microsoft.com/office/powerpoint/2010/main" val="41140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AD354C-6761-4419-B0C4-E71D6A9F020E}"/>
              </a:ext>
            </a:extLst>
          </p:cNvPr>
          <p:cNvSpPr>
            <a:spLocks noGrp="1"/>
          </p:cNvSpPr>
          <p:nvPr>
            <p:ph type="title"/>
          </p:nvPr>
        </p:nvSpPr>
        <p:spPr/>
        <p:txBody>
          <a:bodyPr/>
          <a:lstStyle/>
          <a:p>
            <a:r>
              <a:rPr lang="en-US" dirty="0"/>
              <a:t>DMCA</a:t>
            </a:r>
          </a:p>
        </p:txBody>
      </p:sp>
      <p:sp>
        <p:nvSpPr>
          <p:cNvPr id="5" name="Content Placeholder 4">
            <a:extLst>
              <a:ext uri="{FF2B5EF4-FFF2-40B4-BE49-F238E27FC236}">
                <a16:creationId xmlns:a16="http://schemas.microsoft.com/office/drawing/2014/main" id="{7218D473-3DD3-4D55-82AE-3EE3BADA26DC}"/>
              </a:ext>
            </a:extLst>
          </p:cNvPr>
          <p:cNvSpPr>
            <a:spLocks noGrp="1"/>
          </p:cNvSpPr>
          <p:nvPr>
            <p:ph idx="1"/>
          </p:nvPr>
        </p:nvSpPr>
        <p:spPr/>
        <p:txBody>
          <a:bodyPr>
            <a:normAutofit fontScale="85000" lnSpcReduction="20000"/>
          </a:bodyPr>
          <a:lstStyle/>
          <a:p>
            <a:pPr marL="0" indent="0">
              <a:buNone/>
            </a:pPr>
            <a:r>
              <a:rPr lang="en-US" b="1" dirty="0"/>
              <a:t>Formally</a:t>
            </a:r>
          </a:p>
          <a:p>
            <a:r>
              <a:rPr lang="en-US" sz="2800" dirty="0"/>
              <a:t>Digital Millennium Copyright Act of 1998</a:t>
            </a:r>
          </a:p>
          <a:p>
            <a:pPr marL="0" indent="0">
              <a:buNone/>
            </a:pPr>
            <a:br>
              <a:rPr lang="en-US" b="1" dirty="0"/>
            </a:br>
            <a:r>
              <a:rPr lang="en-US" b="1" dirty="0"/>
              <a:t>Background</a:t>
            </a:r>
            <a:endParaRPr lang="en-US" dirty="0"/>
          </a:p>
          <a:p>
            <a:pPr lvl="1" fontAlgn="ctr"/>
            <a:r>
              <a:rPr lang="en-US" dirty="0"/>
              <a:t>Implements two 1996 World Intellectual Property Organization (WIPO) treaties:</a:t>
            </a:r>
          </a:p>
          <a:p>
            <a:pPr marL="914400" lvl="2" indent="-342900" fontAlgn="ctr"/>
            <a:r>
              <a:rPr lang="en-US" dirty="0"/>
              <a:t>WIPO Copyright Treaty</a:t>
            </a:r>
          </a:p>
          <a:p>
            <a:pPr marL="914400" lvl="2" indent="-342900" fontAlgn="ctr"/>
            <a:r>
              <a:rPr lang="en-US" dirty="0"/>
              <a:t>WIPO Performances and Phonograms Treaty</a:t>
            </a:r>
          </a:p>
          <a:p>
            <a:pPr lvl="1" fontAlgn="ctr"/>
            <a:r>
              <a:rPr lang="en-US" dirty="0"/>
              <a:t>addresses number of copyright issues which crept up due to availability of digital media, rise of broadband and file sharing services (notably Napster)</a:t>
            </a:r>
          </a:p>
          <a:p>
            <a:endParaRPr lang="en-US" dirty="0"/>
          </a:p>
        </p:txBody>
      </p:sp>
    </p:spTree>
    <p:custDataLst>
      <p:tags r:id="rId1"/>
    </p:custDataLst>
    <p:extLst>
      <p:ext uri="{BB962C8B-B14F-4D97-AF65-F5344CB8AC3E}">
        <p14:creationId xmlns:p14="http://schemas.microsoft.com/office/powerpoint/2010/main" val="1917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33513A-1C61-412A-B89B-30E3C971A209}"/>
              </a:ext>
            </a:extLst>
          </p:cNvPr>
          <p:cNvSpPr>
            <a:spLocks noGrp="1"/>
          </p:cNvSpPr>
          <p:nvPr>
            <p:ph type="title"/>
          </p:nvPr>
        </p:nvSpPr>
        <p:spPr/>
        <p:txBody>
          <a:bodyPr/>
          <a:lstStyle/>
          <a:p>
            <a:r>
              <a:rPr lang="en-US" dirty="0"/>
              <a:t>DMCA</a:t>
            </a:r>
          </a:p>
        </p:txBody>
      </p:sp>
      <p:sp>
        <p:nvSpPr>
          <p:cNvPr id="5" name="Content Placeholder 4">
            <a:extLst>
              <a:ext uri="{FF2B5EF4-FFF2-40B4-BE49-F238E27FC236}">
                <a16:creationId xmlns:a16="http://schemas.microsoft.com/office/drawing/2014/main" id="{6D4CDBEA-1F0C-4E34-8A15-9AE354AAAEF8}"/>
              </a:ext>
            </a:extLst>
          </p:cNvPr>
          <p:cNvSpPr>
            <a:spLocks noGrp="1"/>
          </p:cNvSpPr>
          <p:nvPr>
            <p:ph idx="1"/>
          </p:nvPr>
        </p:nvSpPr>
        <p:spPr>
          <a:xfrm>
            <a:off x="628650" y="2559278"/>
            <a:ext cx="7886700" cy="4071741"/>
          </a:xfrm>
        </p:spPr>
        <p:txBody>
          <a:bodyPr>
            <a:normAutofit fontScale="70000" lnSpcReduction="20000"/>
          </a:bodyPr>
          <a:lstStyle/>
          <a:p>
            <a:pPr fontAlgn="ctr"/>
            <a:r>
              <a:rPr lang="en-US" sz="2800" dirty="0"/>
              <a:t>seeks to balance interests of internet service providers (ISP) and copyright owners when copyright infringement occurs in digital environment</a:t>
            </a:r>
          </a:p>
          <a:p>
            <a:pPr fontAlgn="ctr"/>
            <a:r>
              <a:rPr lang="en-US" sz="2800" dirty="0"/>
              <a:t>protects ISP from liability for copyright infringement by their users if it meets certain requirements</a:t>
            </a:r>
          </a:p>
          <a:p>
            <a:pPr fontAlgn="ctr"/>
            <a:r>
              <a:rPr lang="en-US" sz="3000" dirty="0"/>
              <a:t>Internet Service Provider (ISP) must take action when it receives notice that infringing material resides on its network:</a:t>
            </a:r>
          </a:p>
          <a:p>
            <a:pPr marL="625475" lvl="1" indent="-282575" fontAlgn="ctr"/>
            <a:r>
              <a:rPr lang="en-US" sz="2600" dirty="0"/>
              <a:t>adopt and implement a policy that results in termination of repeat infringers</a:t>
            </a:r>
          </a:p>
          <a:p>
            <a:pPr marL="625475" lvl="1" indent="-282575" fontAlgn="ctr"/>
            <a:r>
              <a:rPr lang="en-US" sz="2600" dirty="0"/>
              <a:t>accommodate measures used by copyright owners to identify and protect copyrighted works</a:t>
            </a:r>
          </a:p>
          <a:p>
            <a:pPr fontAlgn="ctr"/>
            <a:r>
              <a:rPr lang="en-US" sz="2800" dirty="0"/>
              <a:t>DMCA only protects the ISP, </a:t>
            </a:r>
            <a:r>
              <a:rPr lang="en-US" sz="2800" u="sng" dirty="0"/>
              <a:t>not</a:t>
            </a:r>
            <a:r>
              <a:rPr lang="en-US" sz="2800" dirty="0"/>
              <a:t> the users of its system who infringe copyright</a:t>
            </a:r>
          </a:p>
        </p:txBody>
      </p:sp>
    </p:spTree>
    <p:custDataLst>
      <p:tags r:id="rId1"/>
    </p:custDataLst>
    <p:extLst>
      <p:ext uri="{BB962C8B-B14F-4D97-AF65-F5344CB8AC3E}">
        <p14:creationId xmlns:p14="http://schemas.microsoft.com/office/powerpoint/2010/main" val="360916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CAN-SPAM</a:t>
            </a:r>
          </a:p>
        </p:txBody>
      </p:sp>
      <p:sp>
        <p:nvSpPr>
          <p:cNvPr id="3" name="Content Placeholder 2"/>
          <p:cNvSpPr>
            <a:spLocks noGrp="1"/>
          </p:cNvSpPr>
          <p:nvPr>
            <p:ph idx="1"/>
          </p:nvPr>
        </p:nvSpPr>
        <p:spPr>
          <a:xfrm>
            <a:off x="628650" y="2431690"/>
            <a:ext cx="7886700" cy="4133386"/>
          </a:xfrm>
        </p:spPr>
        <p:txBody>
          <a:bodyPr>
            <a:normAutofit fontScale="92500" lnSpcReduction="20000"/>
          </a:bodyPr>
          <a:lstStyle/>
          <a:p>
            <a:pPr marL="0" indent="0">
              <a:buNone/>
            </a:pPr>
            <a:r>
              <a:rPr lang="en-US" b="1" dirty="0"/>
              <a:t>Formally</a:t>
            </a:r>
          </a:p>
          <a:p>
            <a:r>
              <a:rPr lang="en-US" dirty="0"/>
              <a:t>Controlling the Assault of Non-Solicited Pornography And Marketing Act</a:t>
            </a:r>
          </a:p>
          <a:p>
            <a:pPr marL="0" indent="0">
              <a:buNone/>
            </a:pPr>
            <a:r>
              <a:rPr lang="en-US" b="1" dirty="0"/>
              <a:t>Provisions</a:t>
            </a:r>
          </a:p>
          <a:p>
            <a:r>
              <a:rPr lang="en-US" dirty="0"/>
              <a:t>seeks to control, regulate amount of unsolicited emails</a:t>
            </a:r>
          </a:p>
          <a:p>
            <a:r>
              <a:rPr lang="en-US" dirty="0"/>
              <a:t>sender must use valid to/from headers in email</a:t>
            </a:r>
          </a:p>
          <a:p>
            <a:r>
              <a:rPr lang="en-US" dirty="0"/>
              <a:t>sender must include physical address in email message</a:t>
            </a:r>
          </a:p>
          <a:p>
            <a:r>
              <a:rPr lang="en-US" dirty="0"/>
              <a:t>requires email senders to provide “opt-out” option</a:t>
            </a:r>
          </a:p>
          <a:p>
            <a:pPr lvl="1"/>
            <a:r>
              <a:rPr lang="en-US" dirty="0"/>
              <a:t>sender must honor these requests</a:t>
            </a:r>
          </a:p>
          <a:p>
            <a:r>
              <a:rPr lang="en-US" dirty="0"/>
              <a:t>sender must disclose if email is an ad</a:t>
            </a:r>
          </a:p>
        </p:txBody>
      </p:sp>
    </p:spTree>
    <p:extLst>
      <p:ext uri="{BB962C8B-B14F-4D97-AF65-F5344CB8AC3E}">
        <p14:creationId xmlns:p14="http://schemas.microsoft.com/office/powerpoint/2010/main" val="492277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72234"/>
          </a:xfrm>
        </p:spPr>
        <p:txBody>
          <a:bodyPr>
            <a:normAutofit/>
          </a:bodyPr>
          <a:lstStyle/>
          <a:p>
            <a:r>
              <a:rPr lang="en-US" dirty="0"/>
              <a:t>CISA Vulnerability Disclosure Policy (VDP)</a:t>
            </a:r>
          </a:p>
        </p:txBody>
      </p:sp>
      <p:sp>
        <p:nvSpPr>
          <p:cNvPr id="3" name="Content Placeholder 2"/>
          <p:cNvSpPr>
            <a:spLocks noGrp="1"/>
          </p:cNvSpPr>
          <p:nvPr>
            <p:ph idx="1"/>
          </p:nvPr>
        </p:nvSpPr>
        <p:spPr>
          <a:xfrm>
            <a:off x="754912" y="2468880"/>
            <a:ext cx="8114768" cy="3566160"/>
          </a:xfrm>
        </p:spPr>
        <p:txBody>
          <a:bodyPr>
            <a:normAutofit/>
          </a:bodyPr>
          <a:lstStyle/>
          <a:p>
            <a:pPr marL="0" indent="0">
              <a:buNone/>
            </a:pPr>
            <a:r>
              <a:rPr lang="en-US" b="1" dirty="0"/>
              <a:t>Formally</a:t>
            </a:r>
          </a:p>
          <a:p>
            <a:pPr marL="0" indent="0">
              <a:buNone/>
            </a:pPr>
            <a:r>
              <a:rPr lang="en-US" dirty="0"/>
              <a:t>Cybersecurity and Infrastructure Security Agency (CISA) Vulnerability Disclosure Policy</a:t>
            </a:r>
          </a:p>
          <a:p>
            <a:r>
              <a:rPr lang="en-US" dirty="0"/>
              <a:t>CISA is an independent agency under the oversight of the Department of Homeland Security</a:t>
            </a:r>
          </a:p>
        </p:txBody>
      </p:sp>
      <p:sp>
        <p:nvSpPr>
          <p:cNvPr id="4" name="AutoShape 2" descr="Image result for is cisa part of homeland security"/>
          <p:cNvSpPr>
            <a:spLocks noChangeAspect="1" noChangeArrowheads="1"/>
          </p:cNvSpPr>
          <p:nvPr/>
        </p:nvSpPr>
        <p:spPr bwMode="auto">
          <a:xfrm>
            <a:off x="7813675" y="4713287"/>
            <a:ext cx="795970" cy="7959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344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CISA Vulnerability Disclosure Policy (VDP)</a:t>
            </a:r>
          </a:p>
        </p:txBody>
      </p:sp>
      <p:sp>
        <p:nvSpPr>
          <p:cNvPr id="3" name="Content Placeholder 2"/>
          <p:cNvSpPr>
            <a:spLocks noGrp="1"/>
          </p:cNvSpPr>
          <p:nvPr>
            <p:ph idx="1"/>
          </p:nvPr>
        </p:nvSpPr>
        <p:spPr/>
        <p:txBody>
          <a:bodyPr>
            <a:normAutofit lnSpcReduction="10000"/>
          </a:bodyPr>
          <a:lstStyle/>
          <a:p>
            <a:r>
              <a:rPr lang="en-US" dirty="0"/>
              <a:t>Related to Binding Operational Directive (BOD) 20-01</a:t>
            </a:r>
          </a:p>
          <a:p>
            <a:pPr lvl="1"/>
            <a:r>
              <a:rPr lang="en-US" dirty="0"/>
              <a:t>Federal agencies must have a policy to investigate reports of vulnerabilities (cyber threats) and assure they are reviewed and closed.  </a:t>
            </a:r>
          </a:p>
          <a:p>
            <a:pPr lvl="1"/>
            <a:r>
              <a:rPr lang="en-US" dirty="0"/>
              <a:t>Federal agencies must have a policy to share information on known vulnerabilities (disclose) and how they have been eradicated.  </a:t>
            </a:r>
          </a:p>
          <a:p>
            <a:pPr lvl="1"/>
            <a:r>
              <a:rPr lang="en-US" dirty="0"/>
              <a:t>CISA provides assistance to other government agencies on reporting and disclosing vulnerabilities.</a:t>
            </a:r>
          </a:p>
          <a:p>
            <a:endParaRPr lang="en-US" dirty="0"/>
          </a:p>
        </p:txBody>
      </p:sp>
    </p:spTree>
    <p:extLst>
      <p:ext uri="{BB962C8B-B14F-4D97-AF65-F5344CB8AC3E}">
        <p14:creationId xmlns:p14="http://schemas.microsoft.com/office/powerpoint/2010/main" val="98221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FERPA (privacy)</a:t>
            </a:r>
          </a:p>
        </p:txBody>
      </p:sp>
      <p:sp>
        <p:nvSpPr>
          <p:cNvPr id="5" name="AutoShape 4" descr="Image result for is cisa part of homeland security"/>
          <p:cNvSpPr>
            <a:spLocks noGrp="1" noChangeAspect="1" noChangeArrowheads="1"/>
          </p:cNvSpPr>
          <p:nvPr>
            <p:ph idx="1"/>
          </p:nvPr>
        </p:nvSpPr>
        <p:spPr bwMode="auto">
          <a:xfrm>
            <a:off x="606049" y="2333785"/>
            <a:ext cx="8208335" cy="5295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Family Educational Rights and Privacy Act (FERPA)</a:t>
            </a:r>
          </a:p>
          <a:p>
            <a:r>
              <a:rPr lang="en-US" dirty="0"/>
              <a:t>§ 1232g; 34 CFR Part 99) protects the </a:t>
            </a:r>
            <a:r>
              <a:rPr lang="en-US" b="1" dirty="0"/>
              <a:t>privacy</a:t>
            </a:r>
            <a:r>
              <a:rPr lang="en-US" dirty="0"/>
              <a:t> of student education records. The law applies to all schools that receive funds under an applicable program of the U.S. Department of Education. </a:t>
            </a:r>
          </a:p>
          <a:p>
            <a:r>
              <a:rPr lang="en-US" b="1" dirty="0"/>
              <a:t>FERPA</a:t>
            </a:r>
            <a:r>
              <a:rPr lang="en-US" dirty="0"/>
              <a:t> gives parents certain rights with respect to their children's education records.</a:t>
            </a:r>
          </a:p>
          <a:p>
            <a:pPr lvl="1"/>
            <a:r>
              <a:rPr lang="en-US" dirty="0"/>
              <a:t>These rights transfer to the student when he or she reaches the age of 18 or attends a school beyond the high school level. Students to whom the rights have transferred are "eligible students."</a:t>
            </a:r>
          </a:p>
          <a:p>
            <a:endParaRPr lang="en-US" dirty="0"/>
          </a:p>
        </p:txBody>
      </p:sp>
    </p:spTree>
    <p:extLst>
      <p:ext uri="{BB962C8B-B14F-4D97-AF65-F5344CB8AC3E}">
        <p14:creationId xmlns:p14="http://schemas.microsoft.com/office/powerpoint/2010/main" val="119123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43EFAB-7EC0-4AF3-809D-0AB9A6A7A747}"/>
              </a:ext>
            </a:extLst>
          </p:cNvPr>
          <p:cNvSpPr>
            <a:spLocks noGrp="1"/>
          </p:cNvSpPr>
          <p:nvPr>
            <p:ph type="title"/>
          </p:nvPr>
        </p:nvSpPr>
        <p:spPr/>
        <p:txBody>
          <a:bodyPr/>
          <a:lstStyle/>
          <a:p>
            <a:r>
              <a:rPr lang="en-US" dirty="0"/>
              <a:t>PATRIOT Act</a:t>
            </a:r>
          </a:p>
        </p:txBody>
      </p:sp>
      <p:sp>
        <p:nvSpPr>
          <p:cNvPr id="5" name="Content Placeholder 4">
            <a:extLst>
              <a:ext uri="{FF2B5EF4-FFF2-40B4-BE49-F238E27FC236}">
                <a16:creationId xmlns:a16="http://schemas.microsoft.com/office/drawing/2014/main" id="{3C97B04F-AF36-4289-A081-A272B49E3C5B}"/>
              </a:ext>
            </a:extLst>
          </p:cNvPr>
          <p:cNvSpPr>
            <a:spLocks noGrp="1"/>
          </p:cNvSpPr>
          <p:nvPr>
            <p:ph idx="1"/>
          </p:nvPr>
        </p:nvSpPr>
        <p:spPr/>
        <p:txBody>
          <a:bodyPr/>
          <a:lstStyle/>
          <a:p>
            <a:pPr fontAlgn="ctr"/>
            <a:r>
              <a:rPr lang="en-US" dirty="0"/>
              <a:t>Providing Appropriate Tools Required to Intercept and Obstruct Terrorism Act of 2001</a:t>
            </a:r>
          </a:p>
          <a:p>
            <a:pPr marL="0" indent="0" fontAlgn="ctr">
              <a:buNone/>
            </a:pPr>
            <a:r>
              <a:rPr lang="en-US" b="1" dirty="0"/>
              <a:t>Background</a:t>
            </a:r>
          </a:p>
          <a:p>
            <a:pPr fontAlgn="ctr"/>
            <a:r>
              <a:rPr lang="en-US" dirty="0"/>
              <a:t>PATRIOT Act created in response to attacks of September 11, 2001</a:t>
            </a:r>
          </a:p>
          <a:p>
            <a:pPr fontAlgn="ctr"/>
            <a:r>
              <a:rPr lang="en-US" dirty="0"/>
              <a:t>Signed into law less than two months later</a:t>
            </a:r>
          </a:p>
        </p:txBody>
      </p:sp>
    </p:spTree>
    <p:custDataLst>
      <p:tags r:id="rId1"/>
    </p:custDataLst>
    <p:extLst>
      <p:ext uri="{BB962C8B-B14F-4D97-AF65-F5344CB8AC3E}">
        <p14:creationId xmlns:p14="http://schemas.microsoft.com/office/powerpoint/2010/main" val="279080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 Section 508 (Accessibility)	</a:t>
            </a:r>
          </a:p>
        </p:txBody>
      </p:sp>
      <p:sp>
        <p:nvSpPr>
          <p:cNvPr id="3" name="Content Placeholder 2"/>
          <p:cNvSpPr>
            <a:spLocks noGrp="1"/>
          </p:cNvSpPr>
          <p:nvPr>
            <p:ph idx="1"/>
          </p:nvPr>
        </p:nvSpPr>
        <p:spPr>
          <a:xfrm>
            <a:off x="785626" y="2414407"/>
            <a:ext cx="7609840" cy="3900805"/>
          </a:xfrm>
        </p:spPr>
        <p:txBody>
          <a:bodyPr>
            <a:normAutofit lnSpcReduction="10000"/>
          </a:bodyPr>
          <a:lstStyle/>
          <a:p>
            <a:r>
              <a:rPr lang="en-US" dirty="0"/>
              <a:t>(29 U.S.C § 794 (d)) applies to all Federal (and agencies that receive Federal money) agencies when they develop, procure, maintain, or use electronic and information technology. </a:t>
            </a:r>
          </a:p>
          <a:p>
            <a:r>
              <a:rPr lang="en-US" dirty="0"/>
              <a:t>Under Section 508, agencies must give disabled employees and members of the public access to information comparable to the access available to others.</a:t>
            </a:r>
          </a:p>
          <a:p>
            <a:r>
              <a:rPr lang="en-US" dirty="0"/>
              <a:t>Design elements include Closed Captioning for videos, alternatives for multimedia, providing links to applets or plugins, and working with screen readers.</a:t>
            </a:r>
          </a:p>
        </p:txBody>
      </p:sp>
    </p:spTree>
    <p:extLst>
      <p:ext uri="{BB962C8B-B14F-4D97-AF65-F5344CB8AC3E}">
        <p14:creationId xmlns:p14="http://schemas.microsoft.com/office/powerpoint/2010/main" val="2915861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Cyberbullying/Cyberstalking Laws</a:t>
            </a:r>
          </a:p>
        </p:txBody>
      </p:sp>
      <p:sp>
        <p:nvSpPr>
          <p:cNvPr id="3" name="Content Placeholder 2"/>
          <p:cNvSpPr>
            <a:spLocks noGrp="1"/>
          </p:cNvSpPr>
          <p:nvPr>
            <p:ph idx="1"/>
          </p:nvPr>
        </p:nvSpPr>
        <p:spPr/>
        <p:txBody>
          <a:bodyPr>
            <a:normAutofit fontScale="77500" lnSpcReduction="20000"/>
          </a:bodyPr>
          <a:lstStyle/>
          <a:p>
            <a:r>
              <a:rPr lang="en-US" dirty="0"/>
              <a:t>Cyberbullying usually prosecuted as form of cyberstalking. Addressed in several statutes:</a:t>
            </a:r>
          </a:p>
          <a:p>
            <a:r>
              <a:rPr lang="en-US" dirty="0"/>
              <a:t>18 U.S. Code § 2261A</a:t>
            </a:r>
          </a:p>
          <a:p>
            <a:pPr lvl="1"/>
            <a:r>
              <a:rPr lang="en-US" dirty="0"/>
              <a:t>Defines and prohibits stalking</a:t>
            </a:r>
          </a:p>
          <a:p>
            <a:r>
              <a:rPr lang="en-US" dirty="0"/>
              <a:t>18 U.S. Code § 875</a:t>
            </a:r>
          </a:p>
          <a:p>
            <a:pPr lvl="1"/>
            <a:r>
              <a:rPr lang="en-US" dirty="0"/>
              <a:t>Federal extortion law used if cyberstalking involves threats or causes injury to another person.</a:t>
            </a:r>
          </a:p>
          <a:p>
            <a:r>
              <a:rPr lang="en-US" dirty="0"/>
              <a:t>47 U.S. Code § 223</a:t>
            </a:r>
          </a:p>
          <a:p>
            <a:pPr lvl="1"/>
            <a:r>
              <a:rPr lang="en-US" dirty="0"/>
              <a:t>Prohibits “obscene or harassing telephone calls”</a:t>
            </a:r>
          </a:p>
          <a:p>
            <a:pPr lvl="1"/>
            <a:r>
              <a:rPr lang="en-US" dirty="0"/>
              <a:t>shown to cover use of text messages, chat rooms, or any online communication software</a:t>
            </a:r>
          </a:p>
        </p:txBody>
      </p:sp>
    </p:spTree>
    <p:extLst>
      <p:ext uri="{BB962C8B-B14F-4D97-AF65-F5344CB8AC3E}">
        <p14:creationId xmlns:p14="http://schemas.microsoft.com/office/powerpoint/2010/main" val="1047429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California Consumer Privacy Act (CCPA) </a:t>
            </a:r>
          </a:p>
        </p:txBody>
      </p:sp>
      <p:sp>
        <p:nvSpPr>
          <p:cNvPr id="3" name="Content Placeholder 2"/>
          <p:cNvSpPr>
            <a:spLocks noGrp="1"/>
          </p:cNvSpPr>
          <p:nvPr>
            <p:ph idx="1"/>
          </p:nvPr>
        </p:nvSpPr>
        <p:spPr>
          <a:xfrm>
            <a:off x="435935" y="1985117"/>
            <a:ext cx="8218967" cy="4351338"/>
          </a:xfrm>
        </p:spPr>
        <p:txBody>
          <a:bodyPr>
            <a:normAutofit fontScale="92500" lnSpcReduction="10000"/>
          </a:bodyPr>
          <a:lstStyle/>
          <a:p>
            <a:r>
              <a:rPr lang="en-US" dirty="0"/>
              <a:t>Gives consumers more control over the personal information that businesses collect about them. </a:t>
            </a:r>
          </a:p>
          <a:p>
            <a:r>
              <a:rPr lang="en-US" dirty="0"/>
              <a:t>Gives privacy rights for California consumers, including:</a:t>
            </a:r>
          </a:p>
          <a:p>
            <a:pPr lvl="1"/>
            <a:r>
              <a:rPr lang="en-US" dirty="0"/>
              <a:t>The right to know about the personal information a business collects about them and how it is used and shared;</a:t>
            </a:r>
          </a:p>
          <a:p>
            <a:pPr lvl="1"/>
            <a:r>
              <a:rPr lang="en-US" dirty="0"/>
              <a:t>The right to delete personal information collected from them (with some exceptions);</a:t>
            </a:r>
          </a:p>
          <a:p>
            <a:pPr lvl="1"/>
            <a:r>
              <a:rPr lang="en-US" dirty="0"/>
              <a:t>The right to opt-out of the sale of their personal information; and</a:t>
            </a:r>
          </a:p>
          <a:p>
            <a:pPr lvl="1"/>
            <a:r>
              <a:rPr lang="en-US" dirty="0"/>
              <a:t>The right to non-discrimination for exercising their CCPA rights.</a:t>
            </a:r>
          </a:p>
          <a:p>
            <a:r>
              <a:rPr lang="en-US" dirty="0"/>
              <a:t>Businesses are required to give consumers certain notices explaining their privacy practices. The CCPA applies to many businesses, including data brokers.</a:t>
            </a:r>
          </a:p>
        </p:txBody>
      </p:sp>
    </p:spTree>
    <p:extLst>
      <p:ext uri="{BB962C8B-B14F-4D97-AF65-F5344CB8AC3E}">
        <p14:creationId xmlns:p14="http://schemas.microsoft.com/office/powerpoint/2010/main" val="166905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C4D6ED-F94C-4005-BD23-1CE0730FE3BF}"/>
              </a:ext>
            </a:extLst>
          </p:cNvPr>
          <p:cNvSpPr>
            <a:spLocks noGrp="1"/>
          </p:cNvSpPr>
          <p:nvPr>
            <p:ph type="title"/>
          </p:nvPr>
        </p:nvSpPr>
        <p:spPr/>
        <p:txBody>
          <a:bodyPr/>
          <a:lstStyle/>
          <a:p>
            <a:r>
              <a:rPr lang="en-US" dirty="0"/>
              <a:t>PATRIOT Act</a:t>
            </a:r>
          </a:p>
        </p:txBody>
      </p:sp>
      <p:sp>
        <p:nvSpPr>
          <p:cNvPr id="5" name="Content Placeholder 4">
            <a:extLst>
              <a:ext uri="{FF2B5EF4-FFF2-40B4-BE49-F238E27FC236}">
                <a16:creationId xmlns:a16="http://schemas.microsoft.com/office/drawing/2014/main" id="{BD406006-B36E-4DEF-B612-41D8F998EC7B}"/>
              </a:ext>
            </a:extLst>
          </p:cNvPr>
          <p:cNvSpPr>
            <a:spLocks noGrp="1"/>
          </p:cNvSpPr>
          <p:nvPr>
            <p:ph idx="1"/>
          </p:nvPr>
        </p:nvSpPr>
        <p:spPr/>
        <p:txBody>
          <a:bodyPr/>
          <a:lstStyle/>
          <a:p>
            <a:pPr marL="0" indent="0" fontAlgn="ctr">
              <a:buNone/>
            </a:pPr>
            <a:r>
              <a:rPr lang="en-US" b="1" dirty="0"/>
              <a:t>General Provisions</a:t>
            </a:r>
            <a:endParaRPr lang="en-US" dirty="0"/>
          </a:p>
          <a:p>
            <a:pPr fontAlgn="ctr"/>
            <a:r>
              <a:rPr lang="en-US" dirty="0"/>
              <a:t>Modified many major U.S. intelligence, communications, and privacy laws, including:</a:t>
            </a:r>
          </a:p>
          <a:p>
            <a:pPr marL="685800" lvl="1" indent="-342900" fontAlgn="ctr"/>
            <a:r>
              <a:rPr lang="en-US" dirty="0"/>
              <a:t>Electronic Communications Privacy Act (ECPA)</a:t>
            </a:r>
          </a:p>
          <a:p>
            <a:pPr marL="685800" lvl="1" indent="-342900" fontAlgn="ctr"/>
            <a:r>
              <a:rPr lang="en-US" dirty="0"/>
              <a:t>Modification of Title III of the Omnibus Crime Control and Safe Streets Act (the Wiretap Act)</a:t>
            </a:r>
          </a:p>
          <a:p>
            <a:pPr marL="685800" lvl="1" indent="-342900" fontAlgn="ctr"/>
            <a:r>
              <a:rPr lang="en-US" dirty="0"/>
              <a:t>Foreign Intelligence Surveillance Act of 1978 (FISA)</a:t>
            </a:r>
          </a:p>
          <a:p>
            <a:pPr marL="685800" lvl="1" indent="-342900" fontAlgn="ctr"/>
            <a:r>
              <a:rPr lang="en-US" dirty="0"/>
              <a:t>Communications Act of 1934</a:t>
            </a:r>
          </a:p>
        </p:txBody>
      </p:sp>
    </p:spTree>
    <p:custDataLst>
      <p:tags r:id="rId1"/>
    </p:custDataLst>
    <p:extLst>
      <p:ext uri="{BB962C8B-B14F-4D97-AF65-F5344CB8AC3E}">
        <p14:creationId xmlns:p14="http://schemas.microsoft.com/office/powerpoint/2010/main" val="48393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70A10-9EB2-4EE6-BDDD-13A5F56BB745}"/>
              </a:ext>
            </a:extLst>
          </p:cNvPr>
          <p:cNvSpPr>
            <a:spLocks noGrp="1"/>
          </p:cNvSpPr>
          <p:nvPr>
            <p:ph type="title"/>
          </p:nvPr>
        </p:nvSpPr>
        <p:spPr/>
        <p:txBody>
          <a:bodyPr/>
          <a:lstStyle/>
          <a:p>
            <a:r>
              <a:rPr lang="en-US" dirty="0"/>
              <a:t>PATRIOT Act</a:t>
            </a:r>
          </a:p>
        </p:txBody>
      </p:sp>
      <p:sp>
        <p:nvSpPr>
          <p:cNvPr id="5" name="Content Placeholder 4">
            <a:extLst>
              <a:ext uri="{FF2B5EF4-FFF2-40B4-BE49-F238E27FC236}">
                <a16:creationId xmlns:a16="http://schemas.microsoft.com/office/drawing/2014/main" id="{687BC789-9C02-4B4C-9182-AC09C7A95218}"/>
              </a:ext>
            </a:extLst>
          </p:cNvPr>
          <p:cNvSpPr>
            <a:spLocks noGrp="1"/>
          </p:cNvSpPr>
          <p:nvPr>
            <p:ph idx="1"/>
          </p:nvPr>
        </p:nvSpPr>
        <p:spPr/>
        <p:txBody>
          <a:bodyPr>
            <a:normAutofit fontScale="70000" lnSpcReduction="20000"/>
          </a:bodyPr>
          <a:lstStyle/>
          <a:p>
            <a:pPr marL="0" indent="0" fontAlgn="ctr">
              <a:buNone/>
            </a:pPr>
            <a:r>
              <a:rPr lang="en-US" dirty="0"/>
              <a:t>The Act:</a:t>
            </a:r>
          </a:p>
          <a:p>
            <a:pPr fontAlgn="ctr"/>
            <a:r>
              <a:rPr lang="en-US" dirty="0"/>
              <a:t>allows law enforcement to use surveillance and wiretapping to investigate terror-related crimes</a:t>
            </a:r>
          </a:p>
          <a:p>
            <a:pPr fontAlgn="ctr"/>
            <a:r>
              <a:rPr lang="en-US" dirty="0"/>
              <a:t>allows federal agents to request use of roving wiretaps to track suspects</a:t>
            </a:r>
          </a:p>
          <a:p>
            <a:pPr fontAlgn="ctr"/>
            <a:r>
              <a:rPr lang="en-US" dirty="0"/>
              <a:t>allows delayed-notification search warrants to prevent terrorists from learning they are suspects</a:t>
            </a:r>
          </a:p>
          <a:p>
            <a:pPr fontAlgn="ctr"/>
            <a:r>
              <a:rPr lang="en-US" dirty="0"/>
              <a:t>allows federal agents to obtain bank records and business records to aid in investigations and prevent money laundering</a:t>
            </a:r>
          </a:p>
          <a:p>
            <a:pPr fontAlgn="ctr"/>
            <a:r>
              <a:rPr lang="en-US" dirty="0"/>
              <a:t>improves information and intelligence sharing between government agencies</a:t>
            </a:r>
          </a:p>
          <a:p>
            <a:pPr fontAlgn="ctr"/>
            <a:r>
              <a:rPr lang="en-US" dirty="0"/>
              <a:t>allows search warrants to be obtained in any district where terror-related activity occurs, no matter where the warrant is executed</a:t>
            </a:r>
          </a:p>
        </p:txBody>
      </p:sp>
    </p:spTree>
    <p:custDataLst>
      <p:tags r:id="rId1"/>
    </p:custDataLst>
    <p:extLst>
      <p:ext uri="{BB962C8B-B14F-4D97-AF65-F5344CB8AC3E}">
        <p14:creationId xmlns:p14="http://schemas.microsoft.com/office/powerpoint/2010/main" val="99468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CFAA</a:t>
            </a:r>
          </a:p>
        </p:txBody>
      </p:sp>
      <p:sp>
        <p:nvSpPr>
          <p:cNvPr id="3" name="Content Placeholder 2"/>
          <p:cNvSpPr>
            <a:spLocks noGrp="1"/>
          </p:cNvSpPr>
          <p:nvPr>
            <p:ph idx="1"/>
          </p:nvPr>
        </p:nvSpPr>
        <p:spPr>
          <a:xfrm>
            <a:off x="628650" y="1850183"/>
            <a:ext cx="8248222" cy="4371064"/>
          </a:xfrm>
        </p:spPr>
        <p:txBody>
          <a:bodyPr>
            <a:normAutofit/>
          </a:bodyPr>
          <a:lstStyle/>
          <a:p>
            <a:pPr marL="0" indent="0">
              <a:buNone/>
            </a:pPr>
            <a:r>
              <a:rPr lang="en-US" b="1" dirty="0"/>
              <a:t>Formally</a:t>
            </a:r>
          </a:p>
          <a:p>
            <a:r>
              <a:rPr lang="en-US" dirty="0"/>
              <a:t>Computer Fraud and Abuse Act (1986)</a:t>
            </a:r>
          </a:p>
          <a:p>
            <a:endParaRPr lang="en-US" dirty="0"/>
          </a:p>
          <a:p>
            <a:r>
              <a:rPr lang="en-US" dirty="0"/>
              <a:t>Prohibits unauthorized computer access to computer systems</a:t>
            </a:r>
          </a:p>
          <a:p>
            <a:pPr lvl="1"/>
            <a:r>
              <a:rPr lang="en-US" dirty="0"/>
              <a:t>Or access “in excess of authorization”</a:t>
            </a:r>
          </a:p>
          <a:p>
            <a:r>
              <a:rPr lang="en-US" dirty="0"/>
              <a:t>Does not define what authorization </a:t>
            </a:r>
            <a:r>
              <a:rPr lang="en-US" u="sng" dirty="0"/>
              <a:t>is</a:t>
            </a:r>
            <a:r>
              <a:rPr lang="en-US" dirty="0"/>
              <a:t> though</a:t>
            </a:r>
            <a:endParaRPr lang="en-US" u="sng" dirty="0"/>
          </a:p>
          <a:p>
            <a:pPr lvl="1"/>
            <a:r>
              <a:rPr lang="en-US" dirty="0"/>
              <a:t>No definition allows wide interpretation for many cases</a:t>
            </a:r>
          </a:p>
          <a:p>
            <a:pPr lvl="1"/>
            <a:r>
              <a:rPr lang="en-US" i="1" dirty="0"/>
              <a:t>Do you need written consent to access a web server?</a:t>
            </a:r>
          </a:p>
          <a:p>
            <a:pPr lvl="1"/>
            <a:r>
              <a:rPr lang="en-US" i="1" dirty="0"/>
              <a:t>If you break a Terms of Service, is that then illegal?</a:t>
            </a:r>
          </a:p>
        </p:txBody>
      </p:sp>
    </p:spTree>
    <p:extLst>
      <p:ext uri="{BB962C8B-B14F-4D97-AF65-F5344CB8AC3E}">
        <p14:creationId xmlns:p14="http://schemas.microsoft.com/office/powerpoint/2010/main" val="361630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ECPA</a:t>
            </a:r>
          </a:p>
        </p:txBody>
      </p:sp>
      <p:sp>
        <p:nvSpPr>
          <p:cNvPr id="5" name="Content Placeholder 4">
            <a:extLst>
              <a:ext uri="{FF2B5EF4-FFF2-40B4-BE49-F238E27FC236}">
                <a16:creationId xmlns:a16="http://schemas.microsoft.com/office/drawing/2014/main" id="{3EC7FD67-5BF9-4D42-AD89-B642F0BA92B6}"/>
              </a:ext>
            </a:extLst>
          </p:cNvPr>
          <p:cNvSpPr>
            <a:spLocks noGrp="1"/>
          </p:cNvSpPr>
          <p:nvPr>
            <p:ph idx="1"/>
          </p:nvPr>
        </p:nvSpPr>
        <p:spPr>
          <a:xfrm>
            <a:off x="628650" y="1935240"/>
            <a:ext cx="7886700" cy="4093662"/>
          </a:xfrm>
        </p:spPr>
        <p:txBody>
          <a:bodyPr>
            <a:normAutofit fontScale="92500" lnSpcReduction="20000"/>
          </a:bodyPr>
          <a:lstStyle/>
          <a:p>
            <a:pPr marL="0" indent="0">
              <a:buNone/>
            </a:pPr>
            <a:r>
              <a:rPr lang="en-US" sz="2800" b="1" dirty="0"/>
              <a:t>Formally</a:t>
            </a:r>
          </a:p>
          <a:p>
            <a:r>
              <a:rPr lang="en-US" sz="2800" dirty="0"/>
              <a:t>Electronic Communications Privacy Act of 1986</a:t>
            </a:r>
          </a:p>
          <a:p>
            <a:endParaRPr lang="en-US" sz="2800" dirty="0"/>
          </a:p>
          <a:p>
            <a:r>
              <a:rPr lang="en-US" sz="2800" dirty="0"/>
              <a:t>enacted to promote privacy expectations of citizens and the legitimate needs of law enforcement</a:t>
            </a:r>
          </a:p>
          <a:p>
            <a:pPr fontAlgn="ctr"/>
            <a:r>
              <a:rPr lang="en-US" sz="2800" dirty="0"/>
              <a:t>protects wire, voice, and electronic communications while being made, in transit, and at rest (stored on computers)</a:t>
            </a:r>
          </a:p>
          <a:p>
            <a:pPr fontAlgn="ctr"/>
            <a:r>
              <a:rPr lang="en-US" sz="2800" dirty="0"/>
              <a:t>applies to email, telephone conversations, and data stored electronically</a:t>
            </a:r>
          </a:p>
          <a:p>
            <a:endParaRPr lang="en-US" sz="2800" dirty="0"/>
          </a:p>
        </p:txBody>
      </p:sp>
    </p:spTree>
    <p:custDataLst>
      <p:tags r:id="rId1"/>
    </p:custDataLst>
    <p:extLst>
      <p:ext uri="{BB962C8B-B14F-4D97-AF65-F5344CB8AC3E}">
        <p14:creationId xmlns:p14="http://schemas.microsoft.com/office/powerpoint/2010/main" val="296939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D941B-C0F6-4EA2-9DC6-3DC289C90C4C}"/>
              </a:ext>
            </a:extLst>
          </p:cNvPr>
          <p:cNvSpPr>
            <a:spLocks noGrp="1"/>
          </p:cNvSpPr>
          <p:nvPr>
            <p:ph type="title"/>
          </p:nvPr>
        </p:nvSpPr>
        <p:spPr/>
        <p:txBody>
          <a:bodyPr>
            <a:normAutofit/>
          </a:bodyPr>
          <a:lstStyle/>
          <a:p>
            <a:r>
              <a:rPr lang="en-US" dirty="0"/>
              <a:t>Federal Wiretap Act</a:t>
            </a:r>
          </a:p>
        </p:txBody>
      </p:sp>
      <p:sp>
        <p:nvSpPr>
          <p:cNvPr id="5" name="Content Placeholder 4">
            <a:extLst>
              <a:ext uri="{FF2B5EF4-FFF2-40B4-BE49-F238E27FC236}">
                <a16:creationId xmlns:a16="http://schemas.microsoft.com/office/drawing/2014/main" id="{E2CC3FA0-811E-4698-B23F-13B1CF4C9BDC}"/>
              </a:ext>
            </a:extLst>
          </p:cNvPr>
          <p:cNvSpPr>
            <a:spLocks noGrp="1"/>
          </p:cNvSpPr>
          <p:nvPr>
            <p:ph idx="1"/>
          </p:nvPr>
        </p:nvSpPr>
        <p:spPr/>
        <p:txBody>
          <a:bodyPr/>
          <a:lstStyle/>
          <a:p>
            <a:pPr marL="0" indent="0">
              <a:buNone/>
            </a:pPr>
            <a:r>
              <a:rPr lang="en-US" b="1" dirty="0"/>
              <a:t>Formally</a:t>
            </a:r>
          </a:p>
          <a:p>
            <a:r>
              <a:rPr lang="en-US" dirty="0"/>
              <a:t>Title III of The Omnibus Crime Control and Safe Streets Act of 1986 (Wiretap Act)</a:t>
            </a:r>
          </a:p>
          <a:p>
            <a:endParaRPr lang="en-US" dirty="0"/>
          </a:p>
        </p:txBody>
      </p:sp>
    </p:spTree>
    <p:custDataLst>
      <p:tags r:id="rId1"/>
    </p:custDataLst>
    <p:extLst>
      <p:ext uri="{BB962C8B-B14F-4D97-AF65-F5344CB8AC3E}">
        <p14:creationId xmlns:p14="http://schemas.microsoft.com/office/powerpoint/2010/main" val="238781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F462B-0702-41A9-9FAC-6C520C7F8731}"/>
              </a:ext>
            </a:extLst>
          </p:cNvPr>
          <p:cNvSpPr>
            <a:spLocks noGrp="1"/>
          </p:cNvSpPr>
          <p:nvPr>
            <p:ph type="title"/>
          </p:nvPr>
        </p:nvSpPr>
        <p:spPr/>
        <p:txBody>
          <a:bodyPr/>
          <a:lstStyle/>
          <a:p>
            <a:r>
              <a:rPr lang="en-US" dirty="0"/>
              <a:t>Federal Wiretap Act</a:t>
            </a:r>
          </a:p>
        </p:txBody>
      </p:sp>
      <p:sp>
        <p:nvSpPr>
          <p:cNvPr id="4" name="Content Placeholder 3">
            <a:extLst>
              <a:ext uri="{FF2B5EF4-FFF2-40B4-BE49-F238E27FC236}">
                <a16:creationId xmlns:a16="http://schemas.microsoft.com/office/drawing/2014/main" id="{B1D33B56-8D0F-4B92-94A9-726F28F753D1}"/>
              </a:ext>
            </a:extLst>
          </p:cNvPr>
          <p:cNvSpPr>
            <a:spLocks noGrp="1"/>
          </p:cNvSpPr>
          <p:nvPr>
            <p:ph idx="1"/>
          </p:nvPr>
        </p:nvSpPr>
        <p:spPr>
          <a:xfrm>
            <a:off x="628649" y="1889424"/>
            <a:ext cx="8289320" cy="3979274"/>
          </a:xfrm>
        </p:spPr>
        <p:txBody>
          <a:bodyPr>
            <a:normAutofit fontScale="85000" lnSpcReduction="10000"/>
          </a:bodyPr>
          <a:lstStyle/>
          <a:p>
            <a:pPr fontAlgn="ctr"/>
            <a:r>
              <a:rPr lang="en-US" sz="2800" dirty="0"/>
              <a:t>Title III originally covered only wire and voice communications</a:t>
            </a:r>
          </a:p>
          <a:p>
            <a:pPr lvl="1" fontAlgn="ctr"/>
            <a:r>
              <a:rPr lang="en-US" dirty="0"/>
              <a:t>revised in 1986 to include electronic communications</a:t>
            </a:r>
          </a:p>
          <a:p>
            <a:pPr fontAlgn="ctr"/>
            <a:r>
              <a:rPr lang="en-US" sz="2800" dirty="0"/>
              <a:t>protects privacy of stored communications and regulate the use of "pen register" and "trap and trace" devices</a:t>
            </a:r>
          </a:p>
          <a:p>
            <a:pPr fontAlgn="ctr"/>
            <a:r>
              <a:rPr lang="en-US" sz="2800" dirty="0"/>
              <a:t>Supreme Court states Fourth Amendment protection against unreasonable search and seizure extends to the interception of communications and applies to all conversations where an individual has a reasonable expectation of privacy.</a:t>
            </a:r>
          </a:p>
          <a:p>
            <a:pPr fontAlgn="ctr"/>
            <a:r>
              <a:rPr lang="en-US" sz="2800" dirty="0"/>
              <a:t>prohibits use of illegally obtained communications as evidence in court</a:t>
            </a:r>
          </a:p>
        </p:txBody>
      </p:sp>
    </p:spTree>
    <p:custDataLst>
      <p:tags r:id="rId1"/>
    </p:custDataLst>
    <p:extLst>
      <p:ext uri="{BB962C8B-B14F-4D97-AF65-F5344CB8AC3E}">
        <p14:creationId xmlns:p14="http://schemas.microsoft.com/office/powerpoint/2010/main" val="339061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{77267E05-D1BB-6344-80F1-B78F06747398}tf10001064</Template>
  <TotalTime>1848</TotalTime>
  <Words>3168</Words>
  <Application>Microsoft Macintosh PowerPoint</Application>
  <PresentationFormat>On-screen Show (4:3)</PresentationFormat>
  <Paragraphs>248</Paragraphs>
  <Slides>32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Circe Light</vt:lpstr>
      <vt:lpstr>Garamond</vt:lpstr>
      <vt:lpstr>Tw Cen MT</vt:lpstr>
      <vt:lpstr>Wingdings</vt:lpstr>
      <vt:lpstr>Organic</vt:lpstr>
      <vt:lpstr>PowerPoint Presentation</vt:lpstr>
      <vt:lpstr>Acts, Laws &amp; Statutes</vt:lpstr>
      <vt:lpstr>PATRIOT Act</vt:lpstr>
      <vt:lpstr>PATRIOT Act</vt:lpstr>
      <vt:lpstr>PATRIOT Act</vt:lpstr>
      <vt:lpstr>CFAA</vt:lpstr>
      <vt:lpstr>ECPA</vt:lpstr>
      <vt:lpstr>Federal Wiretap Act</vt:lpstr>
      <vt:lpstr>Federal Wiretap Act</vt:lpstr>
      <vt:lpstr>FISA</vt:lpstr>
      <vt:lpstr>FISA</vt:lpstr>
      <vt:lpstr>FISA</vt:lpstr>
      <vt:lpstr>GDPR</vt:lpstr>
      <vt:lpstr>GDPR</vt:lpstr>
      <vt:lpstr>GDPR</vt:lpstr>
      <vt:lpstr>GDPR</vt:lpstr>
      <vt:lpstr>GDPR</vt:lpstr>
      <vt:lpstr>GDPR</vt:lpstr>
      <vt:lpstr>GDPR</vt:lpstr>
      <vt:lpstr>GDPR</vt:lpstr>
      <vt:lpstr>GDPR</vt:lpstr>
      <vt:lpstr>GDPR</vt:lpstr>
      <vt:lpstr>GDPR</vt:lpstr>
      <vt:lpstr>DMCA</vt:lpstr>
      <vt:lpstr>DMCA</vt:lpstr>
      <vt:lpstr>CAN-SPAM</vt:lpstr>
      <vt:lpstr>CISA Vulnerability Disclosure Policy (VDP)</vt:lpstr>
      <vt:lpstr>CISA Vulnerability Disclosure Policy (VDP)</vt:lpstr>
      <vt:lpstr>FERPA (privacy)</vt:lpstr>
      <vt:lpstr>ADA Section 508 (Accessibility) </vt:lpstr>
      <vt:lpstr>Cyberbullying/Cyberstalking Laws</vt:lpstr>
      <vt:lpstr>California Consumer Privacy Act (CCPA)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Floyd</dc:creator>
  <cp:lastModifiedBy>Richard Greene</cp:lastModifiedBy>
  <cp:revision>110</cp:revision>
  <dcterms:created xsi:type="dcterms:W3CDTF">2019-04-17T19:12:48Z</dcterms:created>
  <dcterms:modified xsi:type="dcterms:W3CDTF">2021-03-04T17:45:43Z</dcterms:modified>
</cp:coreProperties>
</file>