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256" r:id="rId2"/>
    <p:sldId id="588" r:id="rId3"/>
    <p:sldId id="590" r:id="rId4"/>
    <p:sldId id="592" r:id="rId5"/>
    <p:sldId id="593" r:id="rId6"/>
    <p:sldId id="610" r:id="rId7"/>
    <p:sldId id="598" r:id="rId8"/>
    <p:sldId id="599" r:id="rId9"/>
    <p:sldId id="606" r:id="rId10"/>
    <p:sldId id="607" r:id="rId11"/>
    <p:sldId id="605" r:id="rId12"/>
    <p:sldId id="604" r:id="rId13"/>
    <p:sldId id="608" r:id="rId14"/>
    <p:sldId id="609" r:id="rId15"/>
    <p:sldId id="58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019F2-B88C-4C85-A3FA-9A10DA6F7831}" v="7" dt="2020-05-08T14:20:13.33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117243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A00D9036-1200-4F32-9C7D-DB2A86A7472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0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7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7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2585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7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83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17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15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A00D9036-1200-4F32-9C7D-DB2A86A7472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72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5741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A00D9036-1200-4F32-9C7D-DB2A86A7472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8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0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5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D9036-1200-4F32-9C7D-DB2A86A74721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5AF3-BBC5-435E-B157-ED1D0DE3C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465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7CF225-69BC-49E1-96C7-89B543DA62DF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Brute Force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E90-FDE5-43CB-B57A-50251D2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Locate Hashed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8F2-047F-462B-BD45-4A942779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73818"/>
            <a:ext cx="8322310" cy="3348422"/>
          </a:xfrm>
        </p:spPr>
        <p:txBody>
          <a:bodyPr>
            <a:normAutofit/>
          </a:bodyPr>
          <a:lstStyle/>
          <a:p>
            <a:r>
              <a:rPr lang="en-US" sz="1800" dirty="0"/>
              <a:t>Linux switched over to hashing passwords and storing them in a file named </a:t>
            </a:r>
            <a:r>
              <a:rPr lang="en-US" sz="1800" b="1" dirty="0">
                <a:latin typeface="Courier"/>
              </a:rPr>
              <a:t>shadow</a:t>
            </a:r>
            <a:endParaRPr lang="en-US" sz="1800" dirty="0">
              <a:latin typeface="Courier"/>
            </a:endParaRPr>
          </a:p>
          <a:p>
            <a:r>
              <a:rPr lang="en-US" sz="1800" dirty="0"/>
              <a:t>Use the following command to see the hashed passwords in the </a:t>
            </a:r>
            <a:r>
              <a:rPr lang="en-US" sz="1800" b="1" dirty="0">
                <a:latin typeface="Courier"/>
              </a:rPr>
              <a:t>shadow</a:t>
            </a:r>
            <a:r>
              <a:rPr lang="en-US" sz="1800" b="1" dirty="0"/>
              <a:t> </a:t>
            </a:r>
            <a:r>
              <a:rPr lang="en-US" sz="1800" dirty="0"/>
              <a:t>file:</a:t>
            </a:r>
          </a:p>
          <a:p>
            <a:pPr lvl="1">
              <a:buNone/>
            </a:pPr>
            <a:r>
              <a:rPr lang="en-US" sz="1800" b="1" dirty="0">
                <a:latin typeface="Courier"/>
              </a:rPr>
              <a:t>cat shadow</a:t>
            </a:r>
            <a:endParaRPr lang="en-US" sz="1800" dirty="0">
              <a:latin typeface="Courier"/>
            </a:endParaRPr>
          </a:p>
          <a:p>
            <a:r>
              <a:rPr lang="en-US" sz="1800" dirty="0"/>
              <a:t>Copy the </a:t>
            </a:r>
            <a:r>
              <a:rPr lang="en-US" sz="1800" b="1" dirty="0">
                <a:latin typeface="Courier"/>
              </a:rPr>
              <a:t>shadow</a:t>
            </a:r>
            <a:r>
              <a:rPr lang="en-US" sz="1800" dirty="0"/>
              <a:t> file to your Desktop using the following command:</a:t>
            </a:r>
            <a:br>
              <a:rPr lang="en-US" sz="1800" dirty="0"/>
            </a:br>
            <a:r>
              <a:rPr lang="en-US" sz="1800" b="1" dirty="0">
                <a:latin typeface="Courier"/>
              </a:rPr>
              <a:t>cp shadow /home/student/Desktop</a:t>
            </a:r>
            <a:endParaRPr lang="en-US" sz="1800" dirty="0">
              <a:latin typeface="Courier"/>
            </a:endParaRP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C62EC2-8CA2-4E21-839B-C6F9BB54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04" y="3910827"/>
            <a:ext cx="4956193" cy="96284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813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568-D453-4F7E-98EE-B28A3C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Launching the JTR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4F39-2C49-45C8-8E4D-4E928B3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9094"/>
            <a:ext cx="4542790" cy="3911626"/>
          </a:xfrm>
        </p:spPr>
        <p:txBody>
          <a:bodyPr>
            <a:normAutofit/>
          </a:bodyPr>
          <a:lstStyle/>
          <a:p>
            <a:r>
              <a:rPr lang="en-US" sz="2000" dirty="0"/>
              <a:t>In order to launch the attack, use the following command:</a:t>
            </a:r>
          </a:p>
          <a:p>
            <a:pPr lvl="1">
              <a:buNone/>
            </a:pPr>
            <a:r>
              <a:rPr lang="en-US" sz="2000" b="1" dirty="0">
                <a:latin typeface="Courier" panose="02060409020205020404"/>
              </a:rPr>
              <a:t>john shadow</a:t>
            </a:r>
          </a:p>
          <a:p>
            <a:r>
              <a:rPr lang="en-US" sz="2000" dirty="0"/>
              <a:t>This will run </a:t>
            </a:r>
            <a:r>
              <a:rPr lang="en-US" sz="2000" i="1" dirty="0"/>
              <a:t>John the Ripper</a:t>
            </a:r>
            <a:r>
              <a:rPr lang="en-US" sz="2000" dirty="0"/>
              <a:t> on the </a:t>
            </a:r>
            <a:r>
              <a:rPr lang="en-US" sz="2000" dirty="0">
                <a:latin typeface="Courier" panose="02060409020205020404"/>
              </a:rPr>
              <a:t>shadow</a:t>
            </a:r>
            <a:r>
              <a:rPr lang="en-US" sz="2000" dirty="0"/>
              <a:t> file and start working to crack the passwords</a:t>
            </a:r>
          </a:p>
          <a:p>
            <a:r>
              <a:rPr lang="en-US" sz="2000" dirty="0"/>
              <a:t>Press </a:t>
            </a:r>
            <a:r>
              <a:rPr lang="en-US" sz="2000" b="1" dirty="0"/>
              <a:t>space </a:t>
            </a:r>
            <a:r>
              <a:rPr lang="en-US" sz="2000" dirty="0"/>
              <a:t>while the attack is working to see what passwords </a:t>
            </a:r>
            <a:r>
              <a:rPr lang="en-US" sz="2000" i="1" dirty="0"/>
              <a:t>John the Ripper</a:t>
            </a:r>
            <a:r>
              <a:rPr lang="en-US" sz="2000" dirty="0"/>
              <a:t> is currently trying</a:t>
            </a:r>
          </a:p>
          <a:p>
            <a:r>
              <a:rPr lang="en-US" sz="2000" dirty="0"/>
              <a:t>Note this will take some time, depending on the strength of the passwords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7B672-BEB8-4D38-B496-AAB7852F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561" y="2082774"/>
            <a:ext cx="3702807" cy="70153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042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D0B-DA85-478B-983E-42CE349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Seeing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FD32-F174-4F9B-AC24-75F28051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4856"/>
            <a:ext cx="4386554" cy="3667538"/>
          </a:xfrm>
        </p:spPr>
        <p:txBody>
          <a:bodyPr>
            <a:normAutofit/>
          </a:bodyPr>
          <a:lstStyle/>
          <a:p>
            <a:r>
              <a:rPr lang="en-US" sz="1800" dirty="0"/>
              <a:t>Notice that a found password will display the result while JTR is running</a:t>
            </a:r>
          </a:p>
          <a:p>
            <a:pPr lvl="1"/>
            <a:r>
              <a:rPr lang="en-US" sz="1600" dirty="0"/>
              <a:t>The following example found “</a:t>
            </a:r>
            <a:r>
              <a:rPr lang="en-US" sz="1600" dirty="0">
                <a:latin typeface="Courier"/>
              </a:rPr>
              <a:t>thomas17</a:t>
            </a:r>
            <a:r>
              <a:rPr lang="en-US" sz="1600" dirty="0"/>
              <a:t>” to be the password for the user “</a:t>
            </a:r>
            <a:r>
              <a:rPr lang="en-US" sz="1600" dirty="0" err="1">
                <a:latin typeface="Courier"/>
              </a:rPr>
              <a:t>thomas</a:t>
            </a:r>
            <a:r>
              <a:rPr lang="en-US" sz="1600" dirty="0"/>
              <a:t>”</a:t>
            </a:r>
          </a:p>
          <a:p>
            <a:pPr lvl="1"/>
            <a:r>
              <a:rPr lang="en-US" sz="1600" dirty="0"/>
              <a:t>Not a very secure password was it?</a:t>
            </a:r>
          </a:p>
          <a:p>
            <a:r>
              <a:rPr lang="en-US" sz="2000" dirty="0"/>
              <a:t>You can wait for JTR to finish, or press </a:t>
            </a:r>
            <a:r>
              <a:rPr lang="en-US" sz="2000" b="1" dirty="0"/>
              <a:t>CTRL+C </a:t>
            </a:r>
            <a:r>
              <a:rPr lang="en-US" sz="2000" dirty="0"/>
              <a:t>to stop the attack.</a:t>
            </a:r>
          </a:p>
          <a:p>
            <a:r>
              <a:rPr lang="en-US" sz="2000" dirty="0"/>
              <a:t>The following command will show all the passwords that have been solved</a:t>
            </a:r>
          </a:p>
          <a:p>
            <a:pPr lvl="1">
              <a:buNone/>
            </a:pPr>
            <a:r>
              <a:rPr lang="en-US" sz="2000" b="1" dirty="0">
                <a:latin typeface="Courier"/>
              </a:rPr>
              <a:t>john shadow --show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EF8E7-5619-43E0-A48C-B64C8D4E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458" y="2005590"/>
            <a:ext cx="3189350" cy="60339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23E105-EF67-48C0-A302-A8D752897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204" y="3439160"/>
            <a:ext cx="3847372" cy="94748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4304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638A-407A-478D-BBBF-DF9EA984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EADE7-3302-4FF5-ABC7-DDB6F12F2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new Terminal and navigate to the Desktop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Desktop</a:t>
            </a:r>
          </a:p>
          <a:p>
            <a:r>
              <a:rPr lang="en-US" dirty="0"/>
              <a:t>Download more hashes to crack</a:t>
            </a:r>
          </a:p>
          <a:p>
            <a:pPr lvl="1">
              <a:buNone/>
            </a:pPr>
            <a:r>
              <a:rPr lang="en-US" sz="1800" b="1" dirty="0">
                <a:latin typeface="Courier" panose="02060409020205020404" pitchFamily="49" charset="0"/>
              </a:rPr>
              <a:t>git clone https://github.com/cyber-org/brute-force-lab</a:t>
            </a:r>
          </a:p>
          <a:p>
            <a:r>
              <a:rPr lang="en-US" dirty="0"/>
              <a:t>Navigate into the directory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cd brute-force-lab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E7D91-2ABF-4BD7-AF2D-F44C8398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068" y="4695186"/>
            <a:ext cx="5091612" cy="129219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8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C060-5E94-4F13-89BE-135D5C50F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Hashes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AD18-7EE4-45B5-9184-84DC7907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the hashes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cat hashes</a:t>
            </a:r>
          </a:p>
          <a:p>
            <a:pPr lvl="2"/>
            <a:r>
              <a:rPr lang="en-US" dirty="0"/>
              <a:t>Notice there are 20 password hashes</a:t>
            </a:r>
          </a:p>
          <a:p>
            <a:r>
              <a:rPr lang="en-US" dirty="0"/>
              <a:t>Crack the hashes</a:t>
            </a:r>
          </a:p>
          <a:p>
            <a:pPr lvl="1">
              <a:buNone/>
            </a:pPr>
            <a:r>
              <a:rPr lang="en-US" b="1" dirty="0">
                <a:latin typeface="Courier" panose="02060409020205020404" pitchFamily="49" charset="0"/>
              </a:rPr>
              <a:t>john hashes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F6A19-4F46-4BC5-B868-61A24714B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695" y="3405508"/>
            <a:ext cx="4106785" cy="161311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7830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508000"/>
            <a:ext cx="8510587" cy="1172269"/>
          </a:xfrm>
        </p:spPr>
        <p:txBody>
          <a:bodyPr>
            <a:noAutofit/>
          </a:bodyPr>
          <a:lstStyle/>
          <a:p>
            <a:r>
              <a:rPr lang="en-US" sz="4400" dirty="0"/>
              <a:t>How to Defend Against a Brute Force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5148"/>
            <a:ext cx="7886700" cy="40366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Strong Passwords</a:t>
            </a:r>
          </a:p>
          <a:p>
            <a:pPr lvl="1"/>
            <a:r>
              <a:rPr lang="en-US" dirty="0"/>
              <a:t>Why is a longer password stronger? (D0e5 w31rd sp3LLing M4tt3r?)</a:t>
            </a:r>
          </a:p>
          <a:p>
            <a:pPr lvl="1"/>
            <a:r>
              <a:rPr lang="en-US" dirty="0"/>
              <a:t>Why were some passwords solved before others?</a:t>
            </a:r>
          </a:p>
          <a:p>
            <a:r>
              <a:rPr lang="en-US" dirty="0"/>
              <a:t>Increasingly longer delay between failed attempts</a:t>
            </a:r>
          </a:p>
          <a:p>
            <a:pPr lvl="1"/>
            <a:r>
              <a:rPr lang="en-US" dirty="0"/>
              <a:t>Slow down the attacker. (10s, 15s, 30s, 45s, 1minute between attempts.)</a:t>
            </a:r>
          </a:p>
          <a:p>
            <a:r>
              <a:rPr lang="en-US" dirty="0"/>
              <a:t>Lockout after __ failed attempts</a:t>
            </a:r>
          </a:p>
          <a:p>
            <a:pPr lvl="1"/>
            <a:r>
              <a:rPr lang="en-US" dirty="0"/>
              <a:t>Account will eventually lock. User will need contact support to regain access.</a:t>
            </a:r>
          </a:p>
          <a:p>
            <a:r>
              <a:rPr lang="en-US" dirty="0"/>
              <a:t>Two-Factor Authentication</a:t>
            </a:r>
          </a:p>
          <a:p>
            <a:pPr lvl="1"/>
            <a:r>
              <a:rPr lang="en-US" dirty="0"/>
              <a:t>Why would these help secure your password?</a:t>
            </a:r>
          </a:p>
          <a:p>
            <a:r>
              <a:rPr lang="en-US" dirty="0"/>
              <a:t>What are some other ways of defending against a brute force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Brute Force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endParaRPr lang="en-US" dirty="0"/>
          </a:p>
          <a:p>
            <a:r>
              <a:rPr lang="en-US" dirty="0"/>
              <a:t>Software Tool used</a:t>
            </a:r>
          </a:p>
          <a:p>
            <a:pPr lvl="1"/>
            <a:r>
              <a:rPr lang="en-US" dirty="0"/>
              <a:t>JTR (John the Ripper)</a:t>
            </a:r>
          </a:p>
          <a:p>
            <a:pPr lvl="2"/>
            <a:r>
              <a:rPr lang="en-US" dirty="0"/>
              <a:t>Password cracking tool (pre-installed on Kali OS)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Security+ Objectives (SY0-501)</a:t>
            </a:r>
          </a:p>
          <a:p>
            <a:pPr marL="583406" lvl="1" indent="-107156"/>
            <a:r>
              <a:rPr lang="en-US" dirty="0"/>
              <a:t>Objective 1.2 – Compare and contrast types of attacks </a:t>
            </a:r>
          </a:p>
          <a:p>
            <a:pPr marL="821531" lvl="2" indent="-107156"/>
            <a:r>
              <a:rPr lang="en-US" dirty="0"/>
              <a:t>Cryptographic Attacks</a:t>
            </a:r>
          </a:p>
          <a:p>
            <a:pPr marL="1059656" lvl="3"/>
            <a:r>
              <a:rPr lang="en-US" dirty="0"/>
              <a:t>Brute Force</a:t>
            </a:r>
          </a:p>
          <a:p>
            <a:pPr marL="583406" lvl="1"/>
            <a:r>
              <a:rPr lang="en-US" dirty="0"/>
              <a:t>Objective 2.2 – Given a scenario, use appropriate software </a:t>
            </a:r>
            <a:r>
              <a:rPr lang="en-US" dirty="0" err="1"/>
              <a:t>toold</a:t>
            </a:r>
            <a:r>
              <a:rPr lang="en-US" dirty="0"/>
              <a:t> to assess the security posture of an organization</a:t>
            </a:r>
          </a:p>
          <a:p>
            <a:pPr marL="821531" lvl="2"/>
            <a:r>
              <a:rPr lang="en-US" dirty="0"/>
              <a:t>Password cracker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CTH – Describe different types of attacks and their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What is a Brute Force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7886700" cy="1131252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A brute force attack is a form of password attack where the attack attempts to guess a password by trying many passwords in the attempt to guess the correct password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4C842-5771-40A3-95F0-BC2635BE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8" y="2876138"/>
            <a:ext cx="4959089" cy="1539384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BB69CA-79CC-4FCF-96CA-435D992B974F}"/>
              </a:ext>
            </a:extLst>
          </p:cNvPr>
          <p:cNvSpPr txBox="1">
            <a:spLocks/>
          </p:cNvSpPr>
          <p:nvPr/>
        </p:nvSpPr>
        <p:spPr>
          <a:xfrm>
            <a:off x="6116554" y="3288037"/>
            <a:ext cx="2637923" cy="859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19050" tIns="19050" rIns="19050" bIns="19050" anchor="t">
            <a:normAutofit fontScale="77500" lnSpcReduction="20000"/>
          </a:bodyPr>
          <a:lstStyle>
            <a:lvl1pPr marL="577850" marR="0" indent="-57785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1pPr>
            <a:lvl2pPr marL="127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56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2pPr>
            <a:lvl3pPr marL="190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3pPr>
            <a:lvl4pPr marL="2540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4pPr>
            <a:lvl5pPr marL="3175000" marR="0" indent="0" algn="l" defTabSz="8255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5000"/>
              <a:buFont typeface="Wingdings" panose="05000000000000000000" pitchFamily="2" charset="2"/>
              <a:buChar char="§"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Tw Cen MT" panose="020B0602020104020603" pitchFamily="34" charset="0"/>
                <a:ea typeface="Tw Cen MT" panose="020B0602020104020603" pitchFamily="34" charset="0"/>
                <a:cs typeface="Arial" panose="020B0604020202020204" pitchFamily="34" charset="0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ctr" hangingPunct="1">
              <a:buNone/>
            </a:pPr>
            <a:r>
              <a:rPr lang="en-US" sz="2025" dirty="0">
                <a:latin typeface="Arial" panose="020B0604020202020204" pitchFamily="34" charset="0"/>
              </a:rPr>
              <a:t>Notice all the passwords being used in hopes of finding the right password for the system</a:t>
            </a:r>
          </a:p>
          <a:p>
            <a:pPr algn="ctr" hangingPunct="1"/>
            <a:endParaRPr lang="en-US" sz="2400" dirty="0">
              <a:latin typeface="Arial" panose="020B0604020202020204" pitchFamily="34" charset="0"/>
            </a:endParaRPr>
          </a:p>
          <a:p>
            <a:pPr algn="ctr" hangingPunct="1"/>
            <a:endParaRPr lang="en-US" sz="2400" dirty="0"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8DBB45-C4DC-49D4-9EC1-87F33ED14FB1}"/>
              </a:ext>
            </a:extLst>
          </p:cNvPr>
          <p:cNvSpPr/>
          <p:nvPr/>
        </p:nvSpPr>
        <p:spPr>
          <a:xfrm>
            <a:off x="4469525" y="3589676"/>
            <a:ext cx="981403" cy="259675"/>
          </a:xfrm>
          <a:prstGeom prst="ellipse">
            <a:avLst/>
          </a:prstGeom>
          <a:noFill/>
          <a:ln w="508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/>
            <a:endParaRPr lang="en-US" sz="1200" b="0">
              <a:solidFill>
                <a:srgbClr val="FFFFFF"/>
              </a:solidFill>
              <a:latin typeface="+mn-lt"/>
              <a:ea typeface="+mn-ea"/>
              <a:cs typeface="+mn-cs"/>
              <a:sym typeface="Helvetica Neue Medium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767213-656F-4F80-B825-98451A6C4976}"/>
              </a:ext>
            </a:extLst>
          </p:cNvPr>
          <p:cNvCxnSpPr/>
          <p:nvPr/>
        </p:nvCxnSpPr>
        <p:spPr>
          <a:xfrm flipH="1">
            <a:off x="5532208" y="3704518"/>
            <a:ext cx="665626" cy="0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Brute Force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Environment</a:t>
            </a:r>
          </a:p>
          <a:p>
            <a:r>
              <a:rPr lang="en-US" dirty="0"/>
              <a:t>Create example users</a:t>
            </a:r>
          </a:p>
          <a:p>
            <a:r>
              <a:rPr lang="en-US" dirty="0"/>
              <a:t>Set example passwords</a:t>
            </a:r>
          </a:p>
          <a:p>
            <a:r>
              <a:rPr lang="en-US" dirty="0"/>
              <a:t>Locate password file</a:t>
            </a:r>
          </a:p>
          <a:p>
            <a:r>
              <a:rPr lang="en-US" dirty="0"/>
              <a:t>Launch the Attack</a:t>
            </a:r>
          </a:p>
          <a:p>
            <a:r>
              <a:rPr lang="en-US" dirty="0"/>
              <a:t>More Hashes</a:t>
            </a:r>
          </a:p>
          <a:p>
            <a:r>
              <a:rPr lang="en-US" dirty="0"/>
              <a:t>Observe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47DB0-5A22-4D59-815A-44EB0DFC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271" y="2335270"/>
            <a:ext cx="3785079" cy="200414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Environment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</a:t>
            </a:r>
            <a:r>
              <a:rPr lang="en-US">
                <a:latin typeface="Tw Cen MT"/>
                <a:cs typeface="Arial"/>
              </a:rPr>
              <a:t>Linux Desktop</a:t>
            </a:r>
            <a:endParaRPr lang="en-US" dirty="0">
              <a:latin typeface="Tw Cen M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513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Create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2059"/>
            <a:ext cx="5442786" cy="3694661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Login as the root user with the following command:</a:t>
            </a:r>
          </a:p>
          <a:p>
            <a:pPr lvl="1">
              <a:buNone/>
            </a:pPr>
            <a:r>
              <a:rPr lang="en-US" sz="1800" b="1" dirty="0"/>
              <a:t>		</a:t>
            </a:r>
            <a:r>
              <a:rPr lang="en-US" sz="1800" b="1" dirty="0" err="1">
                <a:latin typeface="Courier" panose="02060409020205020404"/>
              </a:rPr>
              <a:t>sudo</a:t>
            </a:r>
            <a:r>
              <a:rPr lang="en-US" sz="1800" b="1" dirty="0">
                <a:latin typeface="Courier" panose="02060409020205020404"/>
              </a:rPr>
              <a:t> </a:t>
            </a:r>
            <a:r>
              <a:rPr lang="en-US" sz="1800" b="1" dirty="0" err="1">
                <a:latin typeface="Courier" panose="02060409020205020404"/>
              </a:rPr>
              <a:t>su</a:t>
            </a:r>
            <a:r>
              <a:rPr lang="en-US" sz="1800" b="1" dirty="0">
                <a:latin typeface="Courier" panose="02060409020205020404"/>
              </a:rPr>
              <a:t> -</a:t>
            </a:r>
          </a:p>
          <a:p>
            <a:r>
              <a:rPr lang="en-US" sz="2000" dirty="0"/>
              <a:t>Notice the command prompt is now </a:t>
            </a:r>
            <a:r>
              <a:rPr lang="en-US" sz="2000" b="1" dirty="0" err="1"/>
              <a:t>root@kali</a:t>
            </a:r>
            <a:endParaRPr lang="en-US" sz="2000" b="1" dirty="0"/>
          </a:p>
          <a:p>
            <a:r>
              <a:rPr lang="en-US" sz="2000" dirty="0"/>
              <a:t>Create additional users by using the following command:</a:t>
            </a:r>
          </a:p>
          <a:p>
            <a:pPr lvl="1"/>
            <a:r>
              <a:rPr lang="en-US" sz="1600" dirty="0"/>
              <a:t>This command creates a user named “</a:t>
            </a:r>
            <a:r>
              <a:rPr lang="en-US" sz="1600" dirty="0" err="1"/>
              <a:t>thomas</a:t>
            </a:r>
            <a:r>
              <a:rPr lang="en-US" sz="1600" dirty="0"/>
              <a:t>”</a:t>
            </a:r>
          </a:p>
          <a:p>
            <a:pPr lvl="1">
              <a:buNone/>
            </a:pPr>
            <a:r>
              <a:rPr lang="en-US" sz="1600" dirty="0"/>
              <a:t>		</a:t>
            </a:r>
            <a:r>
              <a:rPr lang="en-US" sz="1800" b="1" dirty="0" err="1">
                <a:latin typeface="Courier" panose="02060409020205020404"/>
              </a:rPr>
              <a:t>useradd</a:t>
            </a:r>
            <a:r>
              <a:rPr lang="en-US" sz="1800" b="1" dirty="0">
                <a:latin typeface="Courier" panose="02060409020205020404"/>
              </a:rPr>
              <a:t> </a:t>
            </a:r>
            <a:r>
              <a:rPr lang="en-US" sz="1800" b="1" dirty="0" err="1">
                <a:latin typeface="Courier" panose="02060409020205020404"/>
              </a:rPr>
              <a:t>thomas</a:t>
            </a:r>
            <a:endParaRPr lang="en-US" sz="1800" b="1" dirty="0">
              <a:latin typeface="Courier" panose="02060409020205020404"/>
            </a:endParaRPr>
          </a:p>
          <a:p>
            <a:r>
              <a:rPr lang="en-US" sz="2000" dirty="0"/>
              <a:t>Create at least 3 users</a:t>
            </a:r>
          </a:p>
          <a:p>
            <a:r>
              <a:rPr lang="en-US" sz="2000" dirty="0"/>
              <a:t>Remember the users' names - you will need these to set passwords for them</a:t>
            </a:r>
            <a:endParaRPr lang="en-US" sz="16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2C1C0-5DFF-4897-A7F9-65DC410B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144" y="1989841"/>
            <a:ext cx="2984427" cy="2025699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21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2FCDB-2B12-4013-8160-C92D0F5D2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Set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581EA-3118-4B8A-A0C7-3137DD641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1800"/>
            <a:ext cx="4417041" cy="3979400"/>
          </a:xfrm>
        </p:spPr>
        <p:txBody>
          <a:bodyPr>
            <a:normAutofit/>
          </a:bodyPr>
          <a:lstStyle/>
          <a:p>
            <a:r>
              <a:rPr lang="en-US" sz="2000" dirty="0"/>
              <a:t>Use the following command to set a password for each account:</a:t>
            </a:r>
          </a:p>
          <a:p>
            <a:pPr lvl="1"/>
            <a:r>
              <a:rPr lang="en-US" sz="1600" dirty="0"/>
              <a:t>The following command starts the prompt to set a password for the user </a:t>
            </a:r>
            <a:r>
              <a:rPr lang="en-US" sz="1600" dirty="0" err="1"/>
              <a:t>thomas</a:t>
            </a:r>
            <a:endParaRPr lang="en-US" sz="1400" dirty="0"/>
          </a:p>
          <a:p>
            <a:pPr lvl="2">
              <a:buNone/>
            </a:pPr>
            <a:r>
              <a:rPr lang="en-US" sz="1400" b="1" dirty="0" err="1">
                <a:latin typeface="Courier"/>
              </a:rPr>
              <a:t>passwd</a:t>
            </a:r>
            <a:r>
              <a:rPr lang="en-US" sz="1400" b="1" dirty="0">
                <a:latin typeface="Courier"/>
              </a:rPr>
              <a:t> </a:t>
            </a:r>
            <a:r>
              <a:rPr lang="en-US" sz="1400" b="1" dirty="0" err="1">
                <a:latin typeface="Courier"/>
              </a:rPr>
              <a:t>thomas</a:t>
            </a:r>
            <a:endParaRPr lang="en-US" sz="1400" b="1" dirty="0">
              <a:latin typeface="Courier"/>
            </a:endParaRPr>
          </a:p>
          <a:p>
            <a:r>
              <a:rPr lang="en-US" sz="1600" dirty="0"/>
              <a:t>Enter the  password at the prompt</a:t>
            </a:r>
            <a:br>
              <a:rPr lang="en-US" sz="1600" dirty="0"/>
            </a:br>
            <a:r>
              <a:rPr lang="en-US" sz="1600" dirty="0"/>
              <a:t>“Enter new UNIX password:”</a:t>
            </a:r>
          </a:p>
          <a:p>
            <a:pPr lvl="1"/>
            <a:r>
              <a:rPr lang="en-US" sz="1400" dirty="0"/>
              <a:t>Set the password to be one from the list of the names you added to the dictionary file earlier!</a:t>
            </a:r>
          </a:p>
          <a:p>
            <a:r>
              <a:rPr lang="en-US" sz="1800" dirty="0"/>
              <a:t>Repeat this step for all user accounts you created.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03EA9-C21E-4CB5-B0B3-4ED3277D1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691" y="2143631"/>
            <a:ext cx="3777329" cy="150193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717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E90-FDE5-43CB-B57A-50251D2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Locate Hashed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8F2-047F-462B-BD45-4A942779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8960"/>
            <a:ext cx="8194318" cy="3245057"/>
          </a:xfrm>
        </p:spPr>
        <p:txBody>
          <a:bodyPr>
            <a:normAutofit/>
          </a:bodyPr>
          <a:lstStyle/>
          <a:p>
            <a:r>
              <a:rPr lang="en-US" sz="2000" dirty="0"/>
              <a:t>Navigate to the </a:t>
            </a:r>
            <a:r>
              <a:rPr lang="en-US" sz="2000" b="1" dirty="0" err="1">
                <a:latin typeface="Courier"/>
              </a:rPr>
              <a:t>etc</a:t>
            </a:r>
            <a:r>
              <a:rPr lang="en-US" sz="2000" dirty="0"/>
              <a:t> directory:</a:t>
            </a:r>
          </a:p>
          <a:p>
            <a:pPr lvl="1">
              <a:buNone/>
            </a:pPr>
            <a:r>
              <a:rPr lang="en-US" sz="2000" b="1" dirty="0">
                <a:latin typeface="Courier"/>
              </a:rPr>
              <a:t>cd /</a:t>
            </a:r>
            <a:r>
              <a:rPr lang="en-US" sz="2000" b="1" dirty="0" err="1">
                <a:latin typeface="Courier"/>
              </a:rPr>
              <a:t>etc</a:t>
            </a:r>
            <a:endParaRPr lang="en-US" sz="2000" b="1" dirty="0">
              <a:latin typeface="Courier"/>
            </a:endParaRPr>
          </a:p>
          <a:p>
            <a:r>
              <a:rPr lang="en-US" sz="2000" dirty="0"/>
              <a:t>The file </a:t>
            </a:r>
            <a:r>
              <a:rPr lang="en-US" sz="2000" b="1" dirty="0">
                <a:latin typeface="Courier"/>
              </a:rPr>
              <a:t>passwd</a:t>
            </a:r>
            <a:r>
              <a:rPr lang="en-US" sz="2000" dirty="0"/>
              <a:t> contains all the usernames on the system (See the accounts you created?)</a:t>
            </a:r>
          </a:p>
          <a:p>
            <a:r>
              <a:rPr lang="en-US" sz="2000" dirty="0"/>
              <a:t>In older systems, the password for each user was stored in the </a:t>
            </a:r>
            <a:r>
              <a:rPr lang="en-US" sz="2000" b="1" dirty="0">
                <a:latin typeface="Courier"/>
              </a:rPr>
              <a:t>passwd</a:t>
            </a:r>
            <a:r>
              <a:rPr lang="en-US" sz="2000" dirty="0"/>
              <a:t> file (That's why it's named that)</a:t>
            </a:r>
            <a:br>
              <a:rPr lang="en-US" sz="2000" dirty="0"/>
            </a:br>
            <a:r>
              <a:rPr lang="en-US" sz="2000" dirty="0"/>
              <a:t>- NOT a secure way of storing passwords!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C62EC2-8CA2-4E21-839B-C6F9BB54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712" y="4404135"/>
            <a:ext cx="4956193" cy="962847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25206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35</TotalTime>
  <Words>727</Words>
  <Application>Microsoft Office PowerPoint</Application>
  <PresentationFormat>On-screen Show (4:3)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Circe Light</vt:lpstr>
      <vt:lpstr>Courier</vt:lpstr>
      <vt:lpstr>Helvetica Neue</vt:lpstr>
      <vt:lpstr>Trebuchet MS</vt:lpstr>
      <vt:lpstr>Tw Cen MT</vt:lpstr>
      <vt:lpstr>Wingdings</vt:lpstr>
      <vt:lpstr>Berlin</vt:lpstr>
      <vt:lpstr>PowerPoint Presentation</vt:lpstr>
      <vt:lpstr>Brute Force Lab</vt:lpstr>
      <vt:lpstr>Objectives Covered</vt:lpstr>
      <vt:lpstr>What is a Brute Force Attack?</vt:lpstr>
      <vt:lpstr>The Brute Force Lab</vt:lpstr>
      <vt:lpstr>Setup Environment</vt:lpstr>
      <vt:lpstr>Create Users</vt:lpstr>
      <vt:lpstr>Set passwords</vt:lpstr>
      <vt:lpstr>Locate Hashed Passwords</vt:lpstr>
      <vt:lpstr>Locate Hashed Passwords</vt:lpstr>
      <vt:lpstr>Launching the JTR Attack</vt:lpstr>
      <vt:lpstr>Seeing the Results</vt:lpstr>
      <vt:lpstr>More Hashes</vt:lpstr>
      <vt:lpstr>More Hashes</vt:lpstr>
      <vt:lpstr>How to Defend Against a Brute Force Attack?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119</cp:revision>
  <dcterms:modified xsi:type="dcterms:W3CDTF">2021-05-18T17:58:40Z</dcterms:modified>
</cp:coreProperties>
</file>