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21"/>
  </p:notesMasterIdLst>
  <p:handoutMasterIdLst>
    <p:handoutMasterId r:id="rId22"/>
  </p:handoutMasterIdLst>
  <p:sldIdLst>
    <p:sldId id="256" r:id="rId2"/>
    <p:sldId id="588" r:id="rId3"/>
    <p:sldId id="590" r:id="rId4"/>
    <p:sldId id="617" r:id="rId5"/>
    <p:sldId id="593" r:id="rId6"/>
    <p:sldId id="618" r:id="rId7"/>
    <p:sldId id="598" r:id="rId8"/>
    <p:sldId id="599" r:id="rId9"/>
    <p:sldId id="600" r:id="rId10"/>
    <p:sldId id="601" r:id="rId11"/>
    <p:sldId id="602" r:id="rId12"/>
    <p:sldId id="603" r:id="rId13"/>
    <p:sldId id="604" r:id="rId14"/>
    <p:sldId id="607" r:id="rId15"/>
    <p:sldId id="605" r:id="rId16"/>
    <p:sldId id="606" r:id="rId17"/>
    <p:sldId id="608" r:id="rId18"/>
    <p:sldId id="609" r:id="rId19"/>
    <p:sldId id="58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5901"/>
    <a:srgbClr val="3CDBC0"/>
    <a:srgbClr val="000000"/>
    <a:srgbClr val="FFFFFF"/>
    <a:srgbClr val="D5D5D5"/>
    <a:srgbClr val="F0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8CF359-3D36-407F-A72D-5271D5DE2623}" v="2" dt="2020-05-29T17:52:38.08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606263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5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2B477FA4-2FC4-443E-81D3-B5C329B1147E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9352EA05-29D2-4499-AD9F-BFBDBEEB3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1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4856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40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94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4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7FA4-2FC4-443E-81D3-B5C329B1147E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EA05-29D2-4499-AD9F-BFBDBEEB3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96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2B477FA4-2FC4-443E-81D3-B5C329B1147E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9352EA05-29D2-4499-AD9F-BFBDBEEB3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57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8"/>
            <a:ext cx="3230218" cy="2048446"/>
          </a:xfrm>
        </p:spPr>
        <p:txBody>
          <a:bodyPr/>
          <a:lstStyle>
            <a:lvl1pPr marL="0" indent="0" algn="r">
              <a:buNone/>
              <a:defRPr sz="225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32440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7FA4-2FC4-443E-81D3-B5C329B1147E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EA05-29D2-4499-AD9F-BFBDBEEB3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7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2B477FA4-2FC4-443E-81D3-B5C329B1147E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9352EA05-29D2-4499-AD9F-BFBDBEEB3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6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7FA4-2FC4-443E-81D3-B5C329B1147E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EA05-29D2-4499-AD9F-BFBDBEEB3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9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7FA4-2FC4-443E-81D3-B5C329B1147E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EA05-29D2-4499-AD9F-BFBDBEEB3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8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7FA4-2FC4-443E-81D3-B5C329B1147E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EA05-29D2-4499-AD9F-BFBDBEEB3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7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7FA4-2FC4-443E-81D3-B5C329B1147E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EA05-29D2-4499-AD9F-BFBDBEEB3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7FA4-2FC4-443E-81D3-B5C329B1147E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EA05-29D2-4499-AD9F-BFBDBEEB3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9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7FA4-2FC4-443E-81D3-B5C329B1147E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EA05-29D2-4499-AD9F-BFBDBEEB3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3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315D51-B3A7-4F59-AEF1-F916A38DB2C9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CSRF 1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CAE0-4338-46F3-94C0-EA66AED0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the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C0C9-25FB-4249-98B0-02243858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38959"/>
            <a:ext cx="5631954" cy="3068321"/>
          </a:xfrm>
        </p:spPr>
        <p:txBody>
          <a:bodyPr>
            <a:normAutofit fontScale="92500"/>
          </a:bodyPr>
          <a:lstStyle/>
          <a:p>
            <a:r>
              <a:rPr lang="en-US" dirty="0"/>
              <a:t>Click on the CSRF option</a:t>
            </a:r>
          </a:p>
          <a:p>
            <a:r>
              <a:rPr lang="en-US" dirty="0"/>
              <a:t>Here, you can change the password</a:t>
            </a:r>
          </a:p>
          <a:p>
            <a:r>
              <a:rPr lang="en-US" dirty="0"/>
              <a:t>Reset the password (don’t forget it!!)**</a:t>
            </a:r>
          </a:p>
          <a:p>
            <a:pPr lvl="1"/>
            <a:r>
              <a:rPr lang="en-US" dirty="0"/>
              <a:t>You will receive a “password changed” notification</a:t>
            </a:r>
          </a:p>
          <a:p>
            <a:r>
              <a:rPr lang="en-US" dirty="0"/>
              <a:t>Logout of DVWA</a:t>
            </a:r>
          </a:p>
          <a:p>
            <a:r>
              <a:rPr lang="en-US" dirty="0"/>
              <a:t>Log back in using “admin” and the new 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5CBF5-93F6-4FDD-B1E1-A3ED3F61D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604" y="1588180"/>
            <a:ext cx="2344050" cy="96257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2A5F7B-7A7C-480B-A195-2FD2F95F24AA}"/>
              </a:ext>
            </a:extLst>
          </p:cNvPr>
          <p:cNvSpPr txBox="1"/>
          <p:nvPr/>
        </p:nvSpPr>
        <p:spPr>
          <a:xfrm>
            <a:off x="4497653" y="1692137"/>
            <a:ext cx="156054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>
                <a:solidFill>
                  <a:srgbClr val="FF0000"/>
                </a:solidFill>
              </a:rPr>
              <a:t>Password changed notification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338A52-9F01-4436-B604-3D5D18E37F02}"/>
              </a:ext>
            </a:extLst>
          </p:cNvPr>
          <p:cNvCxnSpPr>
            <a:cxnSpLocks/>
          </p:cNvCxnSpPr>
          <p:nvPr/>
        </p:nvCxnSpPr>
        <p:spPr>
          <a:xfrm>
            <a:off x="5949858" y="1938949"/>
            <a:ext cx="621226" cy="114825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C96D72-6307-4CAA-A91A-51890EF43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741" y="2867405"/>
            <a:ext cx="2129659" cy="90799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65B57A-4C4E-41B0-8721-49059D13C461}"/>
              </a:ext>
            </a:extLst>
          </p:cNvPr>
          <p:cNvSpPr txBox="1"/>
          <p:nvPr/>
        </p:nvSpPr>
        <p:spPr>
          <a:xfrm>
            <a:off x="4820907" y="3475759"/>
            <a:ext cx="1560545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>
                <a:solidFill>
                  <a:srgbClr val="FF0000"/>
                </a:solidFill>
              </a:rPr>
              <a:t>Click to logout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D7C482-00B8-45E5-BB16-EB053B1C057C}"/>
              </a:ext>
            </a:extLst>
          </p:cNvPr>
          <p:cNvCxnSpPr>
            <a:cxnSpLocks/>
          </p:cNvCxnSpPr>
          <p:nvPr/>
        </p:nvCxnSpPr>
        <p:spPr>
          <a:xfrm flipV="1">
            <a:off x="6166875" y="3345086"/>
            <a:ext cx="831084" cy="23069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E3A0559D-731B-4EA0-9827-BE26A2941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021" y="5097799"/>
            <a:ext cx="2688724" cy="102864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E2E9C2-E641-41A1-98F8-854FFD7E7A81}"/>
              </a:ext>
            </a:extLst>
          </p:cNvPr>
          <p:cNvSpPr txBox="1"/>
          <p:nvPr/>
        </p:nvSpPr>
        <p:spPr>
          <a:xfrm>
            <a:off x="3997466" y="4844291"/>
            <a:ext cx="156054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>
                <a:solidFill>
                  <a:srgbClr val="FF0000"/>
                </a:solidFill>
              </a:rPr>
              <a:t>Log back in with new password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08181D-4720-4125-A41C-5A5E8044CBA4}"/>
              </a:ext>
            </a:extLst>
          </p:cNvPr>
          <p:cNvCxnSpPr>
            <a:cxnSpLocks/>
          </p:cNvCxnSpPr>
          <p:nvPr/>
        </p:nvCxnSpPr>
        <p:spPr>
          <a:xfrm flipH="1">
            <a:off x="3805029" y="5097798"/>
            <a:ext cx="529511" cy="431117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5CB00E0-C4B9-4DD7-BC01-D6B69236DCB1}"/>
              </a:ext>
            </a:extLst>
          </p:cNvPr>
          <p:cNvSpPr txBox="1">
            <a:spLocks/>
          </p:cNvSpPr>
          <p:nvPr/>
        </p:nvSpPr>
        <p:spPr>
          <a:xfrm>
            <a:off x="5099179" y="4508020"/>
            <a:ext cx="4044821" cy="833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19050" tIns="19050" rIns="19050" bIns="19050" anchor="t">
            <a:normAutofit fontScale="55000" lnSpcReduction="20000"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ctr" hangingPunct="1">
              <a:buNone/>
            </a:pPr>
            <a:r>
              <a:rPr lang="en-US" sz="2400"/>
              <a:t>**If at any point you forget the password, go here:</a:t>
            </a:r>
          </a:p>
          <a:p>
            <a:pPr marL="0" indent="0" algn="ctr" hangingPunct="1">
              <a:buNone/>
            </a:pPr>
            <a:r>
              <a:rPr lang="en-US" sz="2400"/>
              <a:t>www.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</a:rPr>
              <a:t>&lt;Kali-IP-Address&gt;</a:t>
            </a:r>
            <a:r>
              <a:rPr lang="en-US" sz="2400"/>
              <a:t>/dvwa/setup.php</a:t>
            </a:r>
          </a:p>
          <a:p>
            <a:pPr marL="0" indent="0" algn="ctr" hangingPunct="1">
              <a:buNone/>
            </a:pPr>
            <a:r>
              <a:rPr lang="en-US" sz="2400"/>
              <a:t>Click “Create/Reset Database” to reset password</a:t>
            </a:r>
          </a:p>
          <a:p>
            <a:pPr algn="r" hangingPunct="1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9675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B110-7BDD-4033-AE45-3FA70761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New Request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4B419-0221-45E0-A8BE-2A68977E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50720"/>
            <a:ext cx="5629910" cy="3408954"/>
          </a:xfrm>
        </p:spPr>
        <p:txBody>
          <a:bodyPr>
            <a:normAutofit/>
          </a:bodyPr>
          <a:lstStyle/>
          <a:p>
            <a:r>
              <a:rPr lang="en-US" sz="2025" dirty="0"/>
              <a:t>Stay in the same browser (Windows machine)</a:t>
            </a:r>
          </a:p>
          <a:p>
            <a:r>
              <a:rPr lang="en-US" sz="2025" dirty="0"/>
              <a:t>In DVWA, go to the CSRF option</a:t>
            </a:r>
          </a:p>
          <a:p>
            <a:r>
              <a:rPr lang="en-US" sz="2025" dirty="0"/>
              <a:t>Save the webpage to the Desktop</a:t>
            </a:r>
          </a:p>
          <a:p>
            <a:pPr lvl="1"/>
            <a:r>
              <a:rPr lang="en-US" sz="1800" dirty="0"/>
              <a:t>Right-click on the page</a:t>
            </a:r>
          </a:p>
          <a:p>
            <a:pPr lvl="1"/>
            <a:r>
              <a:rPr lang="en-US" sz="1800" dirty="0"/>
              <a:t>Select “Save as…”</a:t>
            </a:r>
          </a:p>
          <a:p>
            <a:pPr lvl="1"/>
            <a:r>
              <a:rPr lang="en-US" sz="1800" dirty="0"/>
              <a:t>Save to the Desktop as “reset”</a:t>
            </a:r>
          </a:p>
          <a:p>
            <a:r>
              <a:rPr lang="en-US" sz="2025" dirty="0"/>
              <a:t>You should see a “reset” appear on the Desktop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60367-85F8-4448-89C0-00AF20366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327" y="1950720"/>
            <a:ext cx="2416385" cy="195169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BC6B8C-3F1D-4C6A-B69E-0FB6AC9ED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904" y="3447963"/>
            <a:ext cx="2478969" cy="144695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58DF1D-31A6-4DA7-A363-9AEFF7C2F109}"/>
              </a:ext>
            </a:extLst>
          </p:cNvPr>
          <p:cNvSpPr txBox="1"/>
          <p:nvPr/>
        </p:nvSpPr>
        <p:spPr>
          <a:xfrm>
            <a:off x="4450303" y="2586135"/>
            <a:ext cx="1560545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>
                <a:solidFill>
                  <a:srgbClr val="FF0000"/>
                </a:solidFill>
              </a:rPr>
              <a:t>Click “Save as…”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B28FF1-CD34-46C0-9B19-0C1DA7D5CF50}"/>
              </a:ext>
            </a:extLst>
          </p:cNvPr>
          <p:cNvCxnSpPr>
            <a:cxnSpLocks/>
          </p:cNvCxnSpPr>
          <p:nvPr/>
        </p:nvCxnSpPr>
        <p:spPr>
          <a:xfrm>
            <a:off x="5864577" y="2710745"/>
            <a:ext cx="1245637" cy="153504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0A01A0-4E72-4CCE-B743-F83467DB2D94}"/>
              </a:ext>
            </a:extLst>
          </p:cNvPr>
          <p:cNvSpPr txBox="1"/>
          <p:nvPr/>
        </p:nvSpPr>
        <p:spPr>
          <a:xfrm>
            <a:off x="4123455" y="3256034"/>
            <a:ext cx="1560545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Name as reset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4B3DD7-8E2C-46F6-9EBC-283F8599CBB5}"/>
              </a:ext>
            </a:extLst>
          </p:cNvPr>
          <p:cNvCxnSpPr>
            <a:cxnSpLocks/>
          </p:cNvCxnSpPr>
          <p:nvPr/>
        </p:nvCxnSpPr>
        <p:spPr>
          <a:xfrm>
            <a:off x="5471000" y="3356062"/>
            <a:ext cx="1191345" cy="526678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F01C9DF-FDD2-4771-A092-903681C29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451" y="4707453"/>
            <a:ext cx="1119683" cy="128763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7C62D3-102E-48DD-A766-E56CA534369B}"/>
              </a:ext>
            </a:extLst>
          </p:cNvPr>
          <p:cNvSpPr txBox="1"/>
          <p:nvPr/>
        </p:nvSpPr>
        <p:spPr>
          <a:xfrm>
            <a:off x="3357901" y="4799014"/>
            <a:ext cx="156054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>
                <a:solidFill>
                  <a:srgbClr val="FF0000"/>
                </a:solidFill>
              </a:rPr>
              <a:t>Webpage on the Desktop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610ABF-C907-4357-96C7-27F2036A5444}"/>
              </a:ext>
            </a:extLst>
          </p:cNvPr>
          <p:cNvCxnSpPr>
            <a:cxnSpLocks/>
          </p:cNvCxnSpPr>
          <p:nvPr/>
        </p:nvCxnSpPr>
        <p:spPr>
          <a:xfrm flipH="1">
            <a:off x="2879229" y="5029448"/>
            <a:ext cx="839754" cy="584843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47219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52EB-E524-4FBE-AEF2-AF039503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New Request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7E66-7DEB-4E1A-B64D-6712C6F9D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6188710" cy="4351338"/>
          </a:xfrm>
        </p:spPr>
        <p:txBody>
          <a:bodyPr/>
          <a:lstStyle/>
          <a:p>
            <a:r>
              <a:rPr lang="en-US" dirty="0"/>
              <a:t>Open the webpage in a text editor (like WordPad)</a:t>
            </a:r>
          </a:p>
          <a:p>
            <a:pPr lvl="1"/>
            <a:r>
              <a:rPr lang="en-US" dirty="0"/>
              <a:t>Open </a:t>
            </a:r>
            <a:r>
              <a:rPr lang="en-US" dirty="0" err="1"/>
              <a:t>Wordpad</a:t>
            </a:r>
            <a:endParaRPr lang="en-US" dirty="0"/>
          </a:p>
          <a:p>
            <a:pPr lvl="1"/>
            <a:r>
              <a:rPr lang="en-US" dirty="0"/>
              <a:t>In WordPad, “open” a file</a:t>
            </a:r>
          </a:p>
          <a:p>
            <a:pPr lvl="1"/>
            <a:r>
              <a:rPr lang="en-US" dirty="0"/>
              <a:t>Navigate to the Desktop</a:t>
            </a:r>
          </a:p>
          <a:p>
            <a:pPr lvl="1"/>
            <a:r>
              <a:rPr lang="en-US" dirty="0"/>
              <a:t>Change file options to “All Documents”</a:t>
            </a:r>
          </a:p>
          <a:p>
            <a:pPr lvl="1"/>
            <a:r>
              <a:rPr lang="en-US" dirty="0"/>
              <a:t>Select the “reset.html” file</a:t>
            </a:r>
          </a:p>
          <a:p>
            <a:r>
              <a:rPr lang="en-US" dirty="0"/>
              <a:t>This will open the html file</a:t>
            </a:r>
          </a:p>
          <a:p>
            <a:endParaRPr lang="en-US" dirty="0"/>
          </a:p>
          <a:p>
            <a:pPr lvl="1"/>
            <a:r>
              <a:rPr lang="en-US" dirty="0"/>
              <a:t>Read through the HTML, try to find where the password is being reset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9B73E-271C-4016-90BC-CA9911CD1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405" y="2273646"/>
            <a:ext cx="3931595" cy="119628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7253AD-D28B-4733-8E51-220AA8AD8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54" y="4311568"/>
            <a:ext cx="2956910" cy="102375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6AAF42-2A89-4E8C-AC94-BE9AD32F71FD}"/>
              </a:ext>
            </a:extLst>
          </p:cNvPr>
          <p:cNvSpPr txBox="1"/>
          <p:nvPr/>
        </p:nvSpPr>
        <p:spPr>
          <a:xfrm>
            <a:off x="6977699" y="1690689"/>
            <a:ext cx="156054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>
                <a:solidFill>
                  <a:srgbClr val="FF0000"/>
                </a:solidFill>
              </a:rPr>
              <a:t>Change to </a:t>
            </a:r>
          </a:p>
          <a:p>
            <a:pPr defTabSz="309563"/>
            <a:r>
              <a:rPr lang="en-US" sz="1050">
                <a:solidFill>
                  <a:srgbClr val="FF0000"/>
                </a:solidFill>
              </a:rPr>
              <a:t>All Documents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A3C768-C29A-4F03-BC0C-C83AA992E2BF}"/>
              </a:ext>
            </a:extLst>
          </p:cNvPr>
          <p:cNvCxnSpPr>
            <a:cxnSpLocks/>
          </p:cNvCxnSpPr>
          <p:nvPr/>
        </p:nvCxnSpPr>
        <p:spPr>
          <a:xfrm flipH="1">
            <a:off x="7570718" y="2059260"/>
            <a:ext cx="293914" cy="1156142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391E0C-C41F-4A9D-8B5A-6C1DAF294B62}"/>
              </a:ext>
            </a:extLst>
          </p:cNvPr>
          <p:cNvSpPr txBox="1"/>
          <p:nvPr/>
        </p:nvSpPr>
        <p:spPr>
          <a:xfrm>
            <a:off x="4440197" y="4947545"/>
            <a:ext cx="136682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Webpage open as a text file in WordPad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6608A9-4597-4544-BD78-D06BE8DD1D2D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807021" y="4662493"/>
            <a:ext cx="622874" cy="465871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5434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3F4D-5BD1-460B-B6CD-832E8D36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New Request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B452C-2CDD-4B3B-9111-A2FC775F7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07133"/>
            <a:ext cx="8332470" cy="39027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password is being reset in a form, navigate to this form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Delete everything else from the HTML except this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7E826-4EF5-4E2E-87F9-20A1B3C91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852" y="2691035"/>
            <a:ext cx="5471096" cy="235257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425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F893-DAC7-4FA8-B43B-A08E9172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Create New Request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DF7DE-BF7F-492E-96CE-0E4435B0D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7886700" cy="39147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Save the new HTML File (after deleting everything but the form)</a:t>
            </a:r>
          </a:p>
          <a:p>
            <a:r>
              <a:rPr lang="en-US" dirty="0"/>
              <a:t>Open the webpage in the browser (from the Desktop)</a:t>
            </a:r>
          </a:p>
          <a:p>
            <a:r>
              <a:rPr lang="en-US" dirty="0"/>
              <a:t>You should see a webpage like the following appear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this is completed, this will change the password (feel free to try)</a:t>
            </a:r>
          </a:p>
          <a:p>
            <a:r>
              <a:rPr lang="en-US" sz="2175" dirty="0"/>
              <a:t>Let’s start to get rid of the user input so the password automatically changes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6D64E-7EE9-4FA5-850C-3611EF15E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853" y="3150474"/>
            <a:ext cx="2958294" cy="122526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787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A419-C19F-4F2E-89A4-C1A8A46D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New Request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95CB-EEB2-4CE6-B0B3-A4886BB89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95336"/>
            <a:ext cx="8423910" cy="34338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the text editor, get rid of all the text and line breaks from the webpage</a:t>
            </a:r>
          </a:p>
          <a:p>
            <a:pPr lvl="1"/>
            <a:r>
              <a:rPr lang="en-US" dirty="0"/>
              <a:t>Delete the parts in</a:t>
            </a:r>
            <a:r>
              <a:rPr lang="en-US" dirty="0">
                <a:solidFill>
                  <a:schemeClr val="tx1"/>
                </a:solidFill>
              </a:rPr>
              <a:t> red </a:t>
            </a:r>
            <a:r>
              <a:rPr lang="en-US" dirty="0"/>
              <a:t>and crossed out (</a:t>
            </a:r>
            <a:r>
              <a:rPr lang="en-US" strike="sngStrike" dirty="0">
                <a:solidFill>
                  <a:srgbClr val="FF0000"/>
                </a:solidFill>
              </a:rPr>
              <a:t>example</a:t>
            </a:r>
            <a:r>
              <a:rPr lang="en-US" dirty="0"/>
              <a:t>)</a:t>
            </a:r>
          </a:p>
          <a:p>
            <a:pPr lvl="1"/>
            <a:endParaRPr lang="en-US" sz="2250" b="1" dirty="0"/>
          </a:p>
          <a:p>
            <a:pPr marL="0" indent="0">
              <a:buNone/>
            </a:pPr>
            <a:r>
              <a:rPr lang="en-US" sz="1500" b="1" dirty="0">
                <a:latin typeface="Courier"/>
                <a:cs typeface="Arial"/>
              </a:rPr>
              <a:t>&lt;form action="http://10.1.34.219/</a:t>
            </a:r>
            <a:r>
              <a:rPr lang="en-US" sz="1500" b="1" dirty="0" err="1">
                <a:latin typeface="Courier"/>
                <a:cs typeface="Arial"/>
              </a:rPr>
              <a:t>dvwa</a:t>
            </a:r>
            <a:r>
              <a:rPr lang="en-US" sz="1500" b="1" dirty="0">
                <a:latin typeface="Courier"/>
                <a:cs typeface="Arial"/>
              </a:rPr>
              <a:t>/vulnerabilities/</a:t>
            </a:r>
            <a:r>
              <a:rPr lang="en-US" sz="1500" b="1" dirty="0" err="1">
                <a:latin typeface="Courier"/>
                <a:cs typeface="Arial"/>
              </a:rPr>
              <a:t>csrf</a:t>
            </a:r>
            <a:r>
              <a:rPr lang="en-US" sz="1500" b="1" dirty="0">
                <a:latin typeface="Courier"/>
                <a:cs typeface="Arial"/>
              </a:rPr>
              <a:t>/#" method="GET"&gt;</a:t>
            </a:r>
          </a:p>
          <a:p>
            <a:pPr marL="0" indent="0">
              <a:buNone/>
            </a:pPr>
            <a:r>
              <a:rPr lang="en-US" sz="1500" b="1" strike="sngStrike" dirty="0">
                <a:solidFill>
                  <a:srgbClr val="FF0000"/>
                </a:solidFill>
                <a:latin typeface="Courier"/>
                <a:cs typeface="Arial"/>
              </a:rPr>
              <a:t>New password:&lt;</a:t>
            </a:r>
            <a:r>
              <a:rPr lang="en-US" sz="1500" b="1" strike="sngStrike" dirty="0" err="1">
                <a:solidFill>
                  <a:srgbClr val="FF0000"/>
                </a:solidFill>
                <a:latin typeface="Courier"/>
                <a:cs typeface="Arial"/>
              </a:rPr>
              <a:t>br</a:t>
            </a:r>
            <a:r>
              <a:rPr lang="en-US" sz="1500" b="1" strike="sngStrike" dirty="0">
                <a:solidFill>
                  <a:srgbClr val="FF0000"/>
                </a:solidFill>
                <a:latin typeface="Courier"/>
                <a:cs typeface="Arial"/>
              </a:rPr>
              <a:t>&gt;</a:t>
            </a:r>
          </a:p>
          <a:p>
            <a:pPr marL="0" indent="0">
              <a:buNone/>
            </a:pPr>
            <a:r>
              <a:rPr lang="en-US" sz="1500" b="1" dirty="0">
                <a:latin typeface="Courier"/>
                <a:cs typeface="Arial"/>
              </a:rPr>
              <a:t>&lt;input type="password" autocomplete="off" name="</a:t>
            </a:r>
            <a:r>
              <a:rPr lang="en-US" sz="1500" b="1" dirty="0" err="1">
                <a:latin typeface="Courier"/>
                <a:cs typeface="Arial"/>
              </a:rPr>
              <a:t>password_new</a:t>
            </a:r>
            <a:r>
              <a:rPr lang="en-US" sz="1500" b="1" dirty="0">
                <a:latin typeface="Courier"/>
                <a:cs typeface="Arial"/>
              </a:rPr>
              <a:t>"&gt;</a:t>
            </a:r>
            <a:r>
              <a:rPr lang="en-US" sz="1500" b="1" strike="sngStrike" dirty="0">
                <a:solidFill>
                  <a:srgbClr val="FF0000"/>
                </a:solidFill>
                <a:latin typeface="Courier"/>
                <a:cs typeface="Arial"/>
              </a:rPr>
              <a:t>&lt;</a:t>
            </a:r>
            <a:r>
              <a:rPr lang="en-US" sz="1500" b="1" strike="sngStrike" dirty="0" err="1">
                <a:solidFill>
                  <a:srgbClr val="FF0000"/>
                </a:solidFill>
                <a:latin typeface="Courier"/>
                <a:cs typeface="Arial"/>
              </a:rPr>
              <a:t>br</a:t>
            </a:r>
            <a:r>
              <a:rPr lang="en-US" sz="1500" b="1" strike="sngStrike" dirty="0">
                <a:solidFill>
                  <a:srgbClr val="FF0000"/>
                </a:solidFill>
                <a:latin typeface="Courier"/>
                <a:cs typeface="Arial"/>
              </a:rPr>
              <a:t>&gt;</a:t>
            </a:r>
          </a:p>
          <a:p>
            <a:pPr marL="0" indent="0">
              <a:buNone/>
            </a:pPr>
            <a:r>
              <a:rPr lang="en-US" sz="1500" b="1" strike="sngStrike" dirty="0">
                <a:solidFill>
                  <a:srgbClr val="FF0000"/>
                </a:solidFill>
                <a:latin typeface="Courier"/>
                <a:cs typeface="Arial"/>
              </a:rPr>
              <a:t>Confirm new password:&lt;</a:t>
            </a:r>
            <a:r>
              <a:rPr lang="en-US" sz="1500" b="1" strike="sngStrike" dirty="0" err="1">
                <a:solidFill>
                  <a:srgbClr val="FF0000"/>
                </a:solidFill>
                <a:latin typeface="Courier"/>
                <a:cs typeface="Arial"/>
              </a:rPr>
              <a:t>br</a:t>
            </a:r>
            <a:r>
              <a:rPr lang="en-US" sz="1500" b="1" strike="sngStrike" dirty="0">
                <a:solidFill>
                  <a:srgbClr val="FF0000"/>
                </a:solidFill>
                <a:latin typeface="Courier"/>
                <a:cs typeface="Arial"/>
              </a:rPr>
              <a:t>&gt;</a:t>
            </a:r>
          </a:p>
          <a:p>
            <a:pPr marL="0" indent="0">
              <a:buNone/>
            </a:pPr>
            <a:r>
              <a:rPr lang="en-US" sz="1500" b="1" dirty="0">
                <a:latin typeface="Courier"/>
                <a:cs typeface="Arial"/>
              </a:rPr>
              <a:t>&lt;input type="password" autocomplete="off" name="</a:t>
            </a:r>
            <a:r>
              <a:rPr lang="en-US" sz="1500" b="1" dirty="0" err="1">
                <a:latin typeface="Courier"/>
                <a:cs typeface="Arial"/>
              </a:rPr>
              <a:t>password_conf</a:t>
            </a:r>
            <a:r>
              <a:rPr lang="en-US" sz="1500" b="1" dirty="0">
                <a:latin typeface="Courier"/>
                <a:cs typeface="Arial"/>
              </a:rPr>
              <a:t>"&gt;</a:t>
            </a:r>
            <a:r>
              <a:rPr lang="en-US" sz="1500" b="1" strike="sngStrike" dirty="0">
                <a:solidFill>
                  <a:srgbClr val="FF0000"/>
                </a:solidFill>
                <a:latin typeface="Courier"/>
                <a:cs typeface="Arial"/>
              </a:rPr>
              <a:t>&lt;</a:t>
            </a:r>
            <a:r>
              <a:rPr lang="en-US" sz="1500" b="1" strike="sngStrike" dirty="0" err="1">
                <a:solidFill>
                  <a:srgbClr val="FF0000"/>
                </a:solidFill>
                <a:latin typeface="Courier"/>
                <a:cs typeface="Arial"/>
              </a:rPr>
              <a:t>br</a:t>
            </a:r>
            <a:r>
              <a:rPr lang="en-US" sz="1500" b="1" strike="sngStrike" dirty="0">
                <a:solidFill>
                  <a:srgbClr val="FF0000"/>
                </a:solidFill>
                <a:latin typeface="Courier"/>
                <a:cs typeface="Arial"/>
              </a:rPr>
              <a:t>&gt;</a:t>
            </a:r>
          </a:p>
          <a:p>
            <a:pPr marL="0" indent="0">
              <a:buNone/>
            </a:pPr>
            <a:r>
              <a:rPr lang="en-US" sz="1500" b="1" strike="sngStrike" dirty="0">
                <a:solidFill>
                  <a:srgbClr val="FF0000"/>
                </a:solidFill>
                <a:latin typeface="Courier"/>
                <a:cs typeface="Arial"/>
              </a:rPr>
              <a:t>&lt;</a:t>
            </a:r>
            <a:r>
              <a:rPr lang="en-US" sz="1500" b="1" strike="sngStrike" dirty="0" err="1">
                <a:solidFill>
                  <a:srgbClr val="FF0000"/>
                </a:solidFill>
                <a:latin typeface="Courier"/>
                <a:cs typeface="Arial"/>
              </a:rPr>
              <a:t>br</a:t>
            </a:r>
            <a:r>
              <a:rPr lang="en-US" sz="1500" b="1" strike="sngStrike" dirty="0">
                <a:solidFill>
                  <a:srgbClr val="FF0000"/>
                </a:solidFill>
                <a:latin typeface="Courier"/>
                <a:cs typeface="Arial"/>
              </a:rPr>
              <a:t>&gt;</a:t>
            </a:r>
          </a:p>
          <a:p>
            <a:pPr marL="0" indent="0">
              <a:buNone/>
            </a:pPr>
            <a:r>
              <a:rPr lang="en-US" sz="1500" b="1" dirty="0">
                <a:latin typeface="Courier"/>
                <a:cs typeface="Arial"/>
              </a:rPr>
              <a:t>&lt;input type="submit" value="Change" name="Change"&gt;</a:t>
            </a:r>
          </a:p>
          <a:p>
            <a:pPr marL="0" indent="0">
              <a:buNone/>
            </a:pPr>
            <a:r>
              <a:rPr lang="en-US" sz="1500" b="1" dirty="0">
                <a:latin typeface="Courier"/>
                <a:cs typeface="Arial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833507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689F-2DB5-401C-B935-845B6F95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New Request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A7972-ABC8-460E-B600-D23197014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7886700" cy="390461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Now, hide the inputs and automatically submit a value for these</a:t>
            </a:r>
          </a:p>
          <a:p>
            <a:r>
              <a:rPr lang="en-US" dirty="0"/>
              <a:t>Also, change the texts for the button to “Click Here!!”</a:t>
            </a:r>
          </a:p>
          <a:p>
            <a:pPr lvl="1"/>
            <a:r>
              <a:rPr lang="en-US" dirty="0"/>
              <a:t>Changes are shown in </a:t>
            </a:r>
            <a:r>
              <a:rPr lang="en-US" dirty="0">
                <a:solidFill>
                  <a:srgbClr val="FF0000"/>
                </a:solidFill>
              </a:rPr>
              <a:t>red text</a:t>
            </a:r>
          </a:p>
          <a:p>
            <a:pPr lvl="1">
              <a:buNone/>
            </a:pPr>
            <a:endParaRPr lang="en-US" dirty="0"/>
          </a:p>
          <a:p>
            <a:pPr marL="0" indent="0">
              <a:buNone/>
            </a:pPr>
            <a:r>
              <a:rPr lang="en-US" sz="1463" b="1" dirty="0">
                <a:latin typeface="Courier"/>
                <a:cs typeface="Arial"/>
              </a:rPr>
              <a:t>&lt;form action="http://10.1.34.219/</a:t>
            </a:r>
            <a:r>
              <a:rPr lang="en-US" sz="1463" b="1" dirty="0" err="1">
                <a:latin typeface="Courier"/>
                <a:cs typeface="Arial"/>
              </a:rPr>
              <a:t>dvwa</a:t>
            </a:r>
            <a:r>
              <a:rPr lang="en-US" sz="1463" b="1" dirty="0">
                <a:latin typeface="Courier"/>
                <a:cs typeface="Arial"/>
              </a:rPr>
              <a:t>/vulnerabilities/</a:t>
            </a:r>
            <a:r>
              <a:rPr lang="en-US" sz="1463" b="1" dirty="0" err="1">
                <a:latin typeface="Courier"/>
                <a:cs typeface="Arial"/>
              </a:rPr>
              <a:t>csrf</a:t>
            </a:r>
            <a:r>
              <a:rPr lang="en-US" sz="1463" b="1" dirty="0">
                <a:latin typeface="Courier"/>
                <a:cs typeface="Arial"/>
              </a:rPr>
              <a:t>/#" method="GET"&gt;</a:t>
            </a:r>
          </a:p>
          <a:p>
            <a:pPr marL="0" indent="0">
              <a:buNone/>
            </a:pPr>
            <a:r>
              <a:rPr lang="en-US" sz="1463" b="1" dirty="0">
                <a:latin typeface="Courier"/>
                <a:cs typeface="Arial"/>
              </a:rPr>
              <a:t>&lt;input type="</a:t>
            </a:r>
            <a:r>
              <a:rPr lang="en-US" sz="1463" b="1" dirty="0">
                <a:solidFill>
                  <a:srgbClr val="FF0000"/>
                </a:solidFill>
                <a:latin typeface="Courier"/>
                <a:cs typeface="Arial"/>
              </a:rPr>
              <a:t>hidden</a:t>
            </a:r>
            <a:r>
              <a:rPr lang="en-US" sz="1463" b="1" dirty="0">
                <a:latin typeface="Courier"/>
                <a:cs typeface="Arial"/>
              </a:rPr>
              <a:t>" autocomplete="off" name="</a:t>
            </a:r>
            <a:r>
              <a:rPr lang="en-US" sz="1463" b="1" dirty="0" err="1">
                <a:latin typeface="Courier"/>
                <a:cs typeface="Arial"/>
              </a:rPr>
              <a:t>password_new</a:t>
            </a:r>
            <a:r>
              <a:rPr lang="en-US" sz="1463" b="1" dirty="0">
                <a:latin typeface="Courier"/>
                <a:cs typeface="Arial"/>
              </a:rPr>
              <a:t>" </a:t>
            </a:r>
            <a:r>
              <a:rPr lang="en-US" sz="1463" b="1" dirty="0">
                <a:solidFill>
                  <a:srgbClr val="FF0000"/>
                </a:solidFill>
                <a:latin typeface="Courier"/>
                <a:cs typeface="Arial"/>
              </a:rPr>
              <a:t>value="</a:t>
            </a:r>
            <a:r>
              <a:rPr lang="en-US" sz="1463" b="1" dirty="0" err="1">
                <a:solidFill>
                  <a:srgbClr val="FF0000"/>
                </a:solidFill>
                <a:latin typeface="Courier"/>
                <a:cs typeface="Arial"/>
              </a:rPr>
              <a:t>passwordNew</a:t>
            </a:r>
            <a:r>
              <a:rPr lang="en-US" sz="1463" b="1" dirty="0">
                <a:solidFill>
                  <a:srgbClr val="FF0000"/>
                </a:solidFill>
                <a:latin typeface="Courier"/>
                <a:cs typeface="Arial"/>
              </a:rPr>
              <a:t>"</a:t>
            </a:r>
            <a:r>
              <a:rPr lang="en-US" sz="1463" b="1" dirty="0">
                <a:latin typeface="Courier"/>
                <a:cs typeface="Arial"/>
              </a:rPr>
              <a:t>&gt;</a:t>
            </a:r>
            <a:endParaRPr lang="en-US" sz="1463" b="1" strike="sngStrike" dirty="0">
              <a:solidFill>
                <a:srgbClr val="FF0000"/>
              </a:solidFill>
              <a:latin typeface="Courier"/>
              <a:cs typeface="Arial"/>
            </a:endParaRPr>
          </a:p>
          <a:p>
            <a:pPr marL="0" indent="0">
              <a:buNone/>
            </a:pPr>
            <a:r>
              <a:rPr lang="en-US" sz="1463" b="1" dirty="0">
                <a:latin typeface="Courier"/>
                <a:cs typeface="Arial"/>
              </a:rPr>
              <a:t>&lt;input type="</a:t>
            </a:r>
            <a:r>
              <a:rPr lang="en-US" sz="1463" b="1" dirty="0">
                <a:solidFill>
                  <a:srgbClr val="FF0000"/>
                </a:solidFill>
                <a:latin typeface="Courier"/>
                <a:cs typeface="Arial"/>
              </a:rPr>
              <a:t>hidden</a:t>
            </a:r>
            <a:r>
              <a:rPr lang="en-US" sz="1463" b="1" dirty="0">
                <a:latin typeface="Courier"/>
                <a:cs typeface="Arial"/>
              </a:rPr>
              <a:t>" autocomplete="off" name="</a:t>
            </a:r>
            <a:r>
              <a:rPr lang="en-US" sz="1463" b="1" dirty="0" err="1">
                <a:latin typeface="Courier"/>
                <a:cs typeface="Arial"/>
              </a:rPr>
              <a:t>password_conf</a:t>
            </a:r>
            <a:r>
              <a:rPr lang="en-US" sz="1463" b="1" dirty="0">
                <a:latin typeface="Courier"/>
                <a:cs typeface="Arial"/>
              </a:rPr>
              <a:t>" </a:t>
            </a:r>
            <a:r>
              <a:rPr lang="en-US" sz="1463" b="1" dirty="0">
                <a:solidFill>
                  <a:srgbClr val="FF0000"/>
                </a:solidFill>
                <a:latin typeface="Courier"/>
                <a:cs typeface="Arial"/>
              </a:rPr>
              <a:t>value="</a:t>
            </a:r>
            <a:r>
              <a:rPr lang="en-US" sz="1463" b="1" dirty="0" err="1">
                <a:solidFill>
                  <a:srgbClr val="FF0000"/>
                </a:solidFill>
                <a:latin typeface="Courier"/>
                <a:cs typeface="Arial"/>
              </a:rPr>
              <a:t>passwordNew</a:t>
            </a:r>
            <a:r>
              <a:rPr lang="en-US" sz="1463" b="1" dirty="0">
                <a:solidFill>
                  <a:srgbClr val="FF0000"/>
                </a:solidFill>
                <a:latin typeface="Courier"/>
                <a:cs typeface="Arial"/>
              </a:rPr>
              <a:t>"</a:t>
            </a:r>
            <a:r>
              <a:rPr lang="en-US" sz="1463" b="1" dirty="0">
                <a:latin typeface="Courier"/>
                <a:cs typeface="Arial"/>
              </a:rPr>
              <a:t>&gt;</a:t>
            </a:r>
            <a:endParaRPr lang="en-US" sz="1463" b="1" strike="sngStrike" dirty="0">
              <a:solidFill>
                <a:srgbClr val="FF0000"/>
              </a:solidFill>
              <a:latin typeface="Courier"/>
              <a:cs typeface="Arial"/>
            </a:endParaRPr>
          </a:p>
          <a:p>
            <a:pPr marL="0" indent="0">
              <a:buNone/>
            </a:pPr>
            <a:r>
              <a:rPr lang="en-US" sz="1463" b="1" dirty="0">
                <a:latin typeface="Courier"/>
                <a:cs typeface="Arial"/>
              </a:rPr>
              <a:t>&lt;input type="submit" value="</a:t>
            </a:r>
            <a:r>
              <a:rPr lang="en-US" sz="1463" b="1" dirty="0">
                <a:solidFill>
                  <a:srgbClr val="FF0000"/>
                </a:solidFill>
                <a:latin typeface="Courier"/>
                <a:cs typeface="Arial"/>
              </a:rPr>
              <a:t>Click Here!!</a:t>
            </a:r>
            <a:r>
              <a:rPr lang="en-US" sz="1463" b="1" dirty="0">
                <a:latin typeface="Courier"/>
                <a:cs typeface="Arial"/>
              </a:rPr>
              <a:t>" name="Change"&gt;</a:t>
            </a:r>
          </a:p>
          <a:p>
            <a:pPr marL="0" indent="0">
              <a:buNone/>
            </a:pPr>
            <a:r>
              <a:rPr lang="en-US" sz="1463" b="1" dirty="0">
                <a:latin typeface="Courier"/>
                <a:cs typeface="Arial"/>
              </a:rPr>
              <a:t>&lt;/form&gt;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Here, the new password will be “</a:t>
            </a:r>
            <a:r>
              <a:rPr lang="en-US" dirty="0" err="1"/>
              <a:t>passwordNew</a:t>
            </a:r>
            <a:r>
              <a:rPr lang="en-US" dirty="0"/>
              <a:t>”, this can be set to anything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96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990E-AF0D-4C57-8E1F-5AE80BA6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Playing the Victim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6808E-DFB7-4445-8FAF-AA3EC8D19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7886700" cy="4107812"/>
          </a:xfrm>
        </p:spPr>
        <p:txBody>
          <a:bodyPr>
            <a:normAutofit/>
          </a:bodyPr>
          <a:lstStyle/>
          <a:p>
            <a:r>
              <a:rPr lang="en-US" dirty="0"/>
              <a:t>Save the file</a:t>
            </a:r>
          </a:p>
          <a:p>
            <a:r>
              <a:rPr lang="en-US" dirty="0"/>
              <a:t>Open the webpage by selecting the “reset” on the Desktop</a:t>
            </a:r>
          </a:p>
          <a:p>
            <a:r>
              <a:rPr lang="en-US" dirty="0"/>
              <a:t>You should see a website with just a “Click Here!!” button</a:t>
            </a:r>
          </a:p>
          <a:p>
            <a:r>
              <a:rPr lang="en-US" dirty="0"/>
              <a:t>Click on the button**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should notice it takes you back to the CSRF tab</a:t>
            </a:r>
          </a:p>
          <a:p>
            <a:pPr lvl="1"/>
            <a:r>
              <a:rPr lang="en-US" dirty="0"/>
              <a:t>Notice it says “Password Changed”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86BED-A959-4D92-A342-05452B086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662" y="3678003"/>
            <a:ext cx="3615860" cy="84017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EBCAC2-E7E0-4FB5-B8B0-4A8C959EAB72}"/>
              </a:ext>
            </a:extLst>
          </p:cNvPr>
          <p:cNvSpPr txBox="1"/>
          <p:nvPr/>
        </p:nvSpPr>
        <p:spPr>
          <a:xfrm>
            <a:off x="3706752" y="4057923"/>
            <a:ext cx="1366824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Click the Button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C688B7-B6E6-4EA5-BB2A-B4E27E1E5164}"/>
              </a:ext>
            </a:extLst>
          </p:cNvPr>
          <p:cNvCxnSpPr>
            <a:cxnSpLocks/>
          </p:cNvCxnSpPr>
          <p:nvPr/>
        </p:nvCxnSpPr>
        <p:spPr>
          <a:xfrm>
            <a:off x="4992796" y="4157949"/>
            <a:ext cx="461866" cy="100028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6FD31D1-B875-4F84-9CA8-6D10B468F546}"/>
              </a:ext>
            </a:extLst>
          </p:cNvPr>
          <p:cNvSpPr txBox="1">
            <a:spLocks/>
          </p:cNvSpPr>
          <p:nvPr/>
        </p:nvSpPr>
        <p:spPr>
          <a:xfrm>
            <a:off x="1877313" y="6252342"/>
            <a:ext cx="5025701" cy="475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19050" tIns="19050" rIns="19050" bIns="19050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r" hangingPunct="1">
              <a:buNone/>
            </a:pPr>
            <a:r>
              <a:rPr lang="en-US" sz="1650" dirty="0"/>
              <a:t>**Make sure you are logged into DVWA on another tab</a:t>
            </a:r>
          </a:p>
        </p:txBody>
      </p:sp>
    </p:spTree>
    <p:extLst>
      <p:ext uri="{BB962C8B-B14F-4D97-AF65-F5344CB8AC3E}">
        <p14:creationId xmlns:p14="http://schemas.microsoft.com/office/powerpoint/2010/main" val="3747200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2932-0D7D-472C-8A24-812ED6B2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Playing the Victim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DC5E-3640-45ED-86C5-B825D170F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50"/>
              <a:t>Logout of DVWA</a:t>
            </a:r>
          </a:p>
          <a:p>
            <a:r>
              <a:rPr lang="en-US" sz="2250"/>
              <a:t>Log back in</a:t>
            </a:r>
          </a:p>
          <a:p>
            <a:pPr lvl="1"/>
            <a:r>
              <a:rPr lang="en-US" sz="2025"/>
              <a:t>You should notice the credentials are</a:t>
            </a:r>
          </a:p>
          <a:p>
            <a:pPr lvl="1"/>
            <a:r>
              <a:rPr lang="en-US" sz="2025"/>
              <a:t>Username: admin</a:t>
            </a:r>
          </a:p>
          <a:p>
            <a:pPr lvl="1"/>
            <a:r>
              <a:rPr lang="en-US" sz="2025"/>
              <a:t>Password: </a:t>
            </a:r>
            <a:r>
              <a:rPr lang="en-US" sz="2025" err="1"/>
              <a:t>passwordNew</a:t>
            </a:r>
            <a:endParaRPr lang="en-US" sz="2025"/>
          </a:p>
          <a:p>
            <a:pPr lvl="1">
              <a:buNone/>
            </a:pPr>
            <a:endParaRPr lang="en-US" sz="2025"/>
          </a:p>
          <a:p>
            <a:r>
              <a:rPr lang="en-US" sz="2250"/>
              <a:t>The password was changed by having the user only click one button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57619-F883-4D04-91D5-ADF241A06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020" y="1213956"/>
            <a:ext cx="3272141" cy="138192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8129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4E87-2A74-4FE9-B099-0CCD360E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Defend Against CSRF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68D7-A838-4E1A-96D5-90119D52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7886700" cy="3914772"/>
          </a:xfrm>
        </p:spPr>
        <p:txBody>
          <a:bodyPr>
            <a:normAutofit/>
          </a:bodyPr>
          <a:lstStyle/>
          <a:p>
            <a:r>
              <a:rPr lang="en-US" dirty="0"/>
              <a:t>Do not leave sessions opened</a:t>
            </a:r>
          </a:p>
          <a:p>
            <a:pPr lvl="1"/>
            <a:r>
              <a:rPr lang="en-US" dirty="0"/>
              <a:t>This attack would not have happened if the user was not logged into the DVWA website application on the other tab</a:t>
            </a:r>
          </a:p>
          <a:p>
            <a:r>
              <a:rPr lang="en-US" dirty="0"/>
              <a:t>Use </a:t>
            </a:r>
            <a:r>
              <a:rPr lang="en-US" dirty="0" err="1"/>
              <a:t>SameSite</a:t>
            </a:r>
            <a:r>
              <a:rPr lang="en-US" dirty="0"/>
              <a:t> Cookies</a:t>
            </a:r>
          </a:p>
          <a:p>
            <a:pPr lvl="1"/>
            <a:r>
              <a:rPr lang="en-US" dirty="0"/>
              <a:t>Don’t allow cookies to be used on external websites</a:t>
            </a:r>
          </a:p>
          <a:p>
            <a:r>
              <a:rPr lang="en-US" dirty="0"/>
              <a:t>Verify the origin of the request</a:t>
            </a:r>
          </a:p>
          <a:p>
            <a:pPr lvl="1"/>
            <a:r>
              <a:rPr lang="en-US" dirty="0"/>
              <a:t>Determine where the request is coming from</a:t>
            </a:r>
          </a:p>
          <a:p>
            <a:r>
              <a:rPr lang="en-US" dirty="0"/>
              <a:t>What are some other ways of defending against a CSRF attack?</a:t>
            </a:r>
          </a:p>
        </p:txBody>
      </p:sp>
    </p:spTree>
    <p:extLst>
      <p:ext uri="{BB962C8B-B14F-4D97-AF65-F5344CB8AC3E}">
        <p14:creationId xmlns:p14="http://schemas.microsoft.com/office/powerpoint/2010/main" val="30911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CSRF 1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3416"/>
            <a:ext cx="8220710" cy="3482855"/>
          </a:xfrm>
        </p:spPr>
        <p:txBody>
          <a:bodyPr>
            <a:normAutofit/>
          </a:bodyPr>
          <a:lstStyle/>
          <a:p>
            <a:r>
              <a:rPr lang="en-US" dirty="0"/>
              <a:t>Materials needed</a:t>
            </a:r>
          </a:p>
          <a:p>
            <a:pPr lvl="1"/>
            <a:r>
              <a:rPr lang="en-US" dirty="0"/>
              <a:t>Kali Linux Virtual Machine</a:t>
            </a:r>
          </a:p>
          <a:p>
            <a:pPr lvl="1"/>
            <a:r>
              <a:rPr lang="en-US" dirty="0"/>
              <a:t>Windows 7 Virtual Machine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Software tool used</a:t>
            </a:r>
          </a:p>
          <a:p>
            <a:pPr lvl="1"/>
            <a:r>
              <a:rPr lang="en-US" dirty="0"/>
              <a:t>DVWA (Web Application)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Security+ Objectives (SY0-501)</a:t>
            </a:r>
          </a:p>
          <a:p>
            <a:pPr lvl="1"/>
            <a:r>
              <a:rPr lang="en-US"/>
              <a:t>Objective 1.2 – Compare and contrast types of attacks</a:t>
            </a:r>
          </a:p>
          <a:p>
            <a:pPr lvl="2"/>
            <a:r>
              <a:rPr lang="en-US"/>
              <a:t>Application/service attacks</a:t>
            </a:r>
          </a:p>
          <a:p>
            <a:pPr lvl="3"/>
            <a:r>
              <a:rPr lang="en-US"/>
              <a:t>Cross-site request forgery</a:t>
            </a:r>
          </a:p>
          <a:p>
            <a:r>
              <a:rPr lang="en-US"/>
              <a:t>DHS CAE Units</a:t>
            </a:r>
          </a:p>
          <a:p>
            <a:pPr lvl="1"/>
            <a:r>
              <a:rPr lang="en-US"/>
              <a:t>CTH – Describe different types of attacks and their characteristics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CSRF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7530"/>
            <a:ext cx="4281708" cy="397431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w Cen MT"/>
                <a:cs typeface="Arial"/>
              </a:rPr>
              <a:t>Cross-Site Request Forgery (CSRF or XSRF) attacks hijack and reuse requests from an authenticated user</a:t>
            </a:r>
          </a:p>
          <a:p>
            <a:r>
              <a:rPr lang="en-US" sz="2400" dirty="0">
                <a:latin typeface="Tw Cen MT"/>
                <a:cs typeface="Arial"/>
              </a:rPr>
              <a:t>Can be transmitted via an image tag, HTTP requests, hidden requests, etc.</a:t>
            </a:r>
          </a:p>
          <a:p>
            <a:pPr lvl="1"/>
            <a:r>
              <a:rPr lang="en-US" sz="2000" dirty="0">
                <a:latin typeface="Tw Cen MT"/>
                <a:cs typeface="Arial"/>
              </a:rPr>
              <a:t>User rarely has any idea the attack/request has even happened</a:t>
            </a:r>
          </a:p>
          <a:p>
            <a:r>
              <a:rPr lang="en-US" sz="2400" dirty="0">
                <a:latin typeface="Tw Cen MT"/>
                <a:cs typeface="Arial"/>
              </a:rPr>
              <a:t>An attacker can change log-in credentials, transfer ownership, gain access to private data, transfer money or resources,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626EE-79B3-430A-A1B5-CD22FFF97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358" y="1810832"/>
            <a:ext cx="3437548" cy="142376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D47875-5E0F-4CE4-A94E-EE1AE5225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486" y="2967663"/>
            <a:ext cx="3516561" cy="118034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282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CSRF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4856"/>
            <a:ext cx="6083559" cy="3667538"/>
          </a:xfrm>
        </p:spPr>
        <p:txBody>
          <a:bodyPr/>
          <a:lstStyle/>
          <a:p>
            <a:pPr marL="428625" indent="-428625">
              <a:buFont typeface="+mj-lt"/>
              <a:buAutoNum type="arabicPeriod"/>
            </a:pPr>
            <a:r>
              <a:rPr lang="en-US"/>
              <a:t>Setup </a:t>
            </a:r>
            <a:r>
              <a:rPr lang="en-US" dirty="0"/>
              <a:t>E</a:t>
            </a:r>
            <a:r>
              <a:rPr lang="en-US"/>
              <a:t>nvironments</a:t>
            </a:r>
            <a:endParaRPr lang="en-US" dirty="0"/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Find Kali’s IP Address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Log into DVWA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Change the Password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Create New Request Form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Play the Victim</a:t>
            </a:r>
          </a:p>
        </p:txBody>
      </p:sp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>
            <a:normAutofit/>
          </a:bodyPr>
          <a:lstStyle/>
          <a:p>
            <a:r>
              <a:rPr lang="en-US" dirty="0"/>
              <a:t>Log into your range</a:t>
            </a:r>
          </a:p>
          <a:p>
            <a:r>
              <a:rPr lang="en-US" dirty="0"/>
              <a:t>Open the Kali Linux and Windows 7 Environments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be on your Kali Linux Desktop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also be on your Windows 7 Desktop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8972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47EC-31E7-4056-AF66-8CA24552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Kali’s 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B5DB-6E54-4C75-99F7-D5B878084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86278"/>
            <a:ext cx="8372475" cy="3395615"/>
          </a:xfrm>
        </p:spPr>
        <p:txBody>
          <a:bodyPr>
            <a:normAutofit/>
          </a:bodyPr>
          <a:lstStyle/>
          <a:p>
            <a:r>
              <a:rPr lang="en-US" sz="2000" dirty="0"/>
              <a:t>You will need the IP address of the Kali machine</a:t>
            </a:r>
          </a:p>
          <a:p>
            <a:r>
              <a:rPr lang="en-US" sz="2000" dirty="0"/>
              <a:t>Open the Terminal</a:t>
            </a:r>
          </a:p>
          <a:p>
            <a:r>
              <a:rPr lang="en-US" sz="2000" dirty="0"/>
              <a:t>In the Linux VM, open the Terminal and type the following command:</a:t>
            </a:r>
          </a:p>
          <a:p>
            <a:pPr lvl="1">
              <a:buNone/>
            </a:pPr>
            <a:r>
              <a:rPr lang="en-US" sz="1800" b="1" dirty="0">
                <a:latin typeface="Courier"/>
              </a:rPr>
              <a:t>hostname -I</a:t>
            </a:r>
          </a:p>
          <a:p>
            <a:r>
              <a:rPr lang="en-US" sz="2000" dirty="0"/>
              <a:t>This will display the IP Address</a:t>
            </a:r>
          </a:p>
          <a:p>
            <a:pPr lvl="1"/>
            <a:r>
              <a:rPr lang="en-US" sz="1600" dirty="0"/>
              <a:t>Write down the Kali VM IP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BC0E2-34A1-4AB1-96B1-B76907D7A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86" y="4274073"/>
            <a:ext cx="4062739" cy="77385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21BD53-5F4A-45C7-8DA1-06845E118AD3}"/>
              </a:ext>
            </a:extLst>
          </p:cNvPr>
          <p:cNvSpPr txBox="1"/>
          <p:nvPr/>
        </p:nvSpPr>
        <p:spPr>
          <a:xfrm>
            <a:off x="6469074" y="5505032"/>
            <a:ext cx="1742492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The IP Address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306AE7-F1AE-450B-A06D-3FD65543C22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957012" y="4717640"/>
            <a:ext cx="1383308" cy="787392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421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9979-6998-42B3-B29E-686B84C6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 into DVWA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2B0B-B1AD-4208-9429-4F79D3A07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7886700" cy="3914772"/>
          </a:xfrm>
        </p:spPr>
        <p:txBody>
          <a:bodyPr>
            <a:normAutofit/>
          </a:bodyPr>
          <a:lstStyle/>
          <a:p>
            <a:r>
              <a:rPr lang="en-US" dirty="0"/>
              <a:t>Start up the web servers (on the Kali machine)</a:t>
            </a:r>
          </a:p>
          <a:p>
            <a:pPr lvl="1"/>
            <a:r>
              <a:rPr lang="en-US" dirty="0"/>
              <a:t>If you used the DVWA Setup Lab, use the following command to start XAMPP (then start/restart all the servers):</a:t>
            </a:r>
          </a:p>
          <a:p>
            <a:pPr lvl="2">
              <a:buNone/>
            </a:pPr>
            <a:r>
              <a:rPr lang="en-US" b="1" dirty="0" err="1">
                <a:latin typeface="Courier"/>
                <a:cs typeface="Arial"/>
              </a:rPr>
              <a:t>sudo</a:t>
            </a:r>
            <a:r>
              <a:rPr lang="en-US" b="1" dirty="0">
                <a:latin typeface="Courier"/>
                <a:cs typeface="Arial"/>
              </a:rPr>
              <a:t> /opt/</a:t>
            </a:r>
            <a:r>
              <a:rPr lang="en-US" b="1" dirty="0" err="1">
                <a:latin typeface="Courier"/>
                <a:cs typeface="Arial"/>
              </a:rPr>
              <a:t>lampp</a:t>
            </a:r>
            <a:r>
              <a:rPr lang="en-US" b="1" dirty="0">
                <a:latin typeface="Courier"/>
                <a:cs typeface="Arial"/>
              </a:rPr>
              <a:t>/./manager-linux-x64.run</a:t>
            </a:r>
          </a:p>
          <a:p>
            <a:endParaRPr lang="en-US" dirty="0"/>
          </a:p>
          <a:p>
            <a:r>
              <a:rPr lang="en-US" dirty="0"/>
              <a:t>On the Windows Machine, go to the DVWA webpage</a:t>
            </a:r>
          </a:p>
          <a:p>
            <a:pPr lvl="1">
              <a:buNone/>
            </a:pPr>
            <a:r>
              <a:rPr lang="en-US" sz="1650" b="1" dirty="0">
                <a:latin typeface="Courier"/>
                <a:cs typeface="Arial"/>
              </a:rPr>
              <a:t>http://</a:t>
            </a:r>
            <a:r>
              <a:rPr lang="en-US" sz="1650" b="1" dirty="0">
                <a:solidFill>
                  <a:schemeClr val="accent3">
                    <a:lumMod val="50000"/>
                  </a:schemeClr>
                </a:solidFill>
                <a:latin typeface="Courier"/>
                <a:cs typeface="Arial"/>
              </a:rPr>
              <a:t>&lt;Kali-IP-Address&gt;</a:t>
            </a:r>
            <a:r>
              <a:rPr lang="en-US" sz="1650" b="1" dirty="0">
                <a:latin typeface="Courier"/>
                <a:cs typeface="Arial"/>
              </a:rPr>
              <a:t>/dvwa</a:t>
            </a:r>
          </a:p>
          <a:p>
            <a:pPr lvl="1"/>
            <a:endParaRPr lang="en-US" sz="1650" b="1" dirty="0">
              <a:latin typeface="Courier"/>
              <a:cs typeface="Arial"/>
            </a:endParaRPr>
          </a:p>
          <a:p>
            <a:r>
              <a:rPr lang="en-US" sz="1950" dirty="0">
                <a:cs typeface="Arial"/>
              </a:rPr>
              <a:t>Login credentials are </a:t>
            </a:r>
            <a:r>
              <a:rPr lang="en-US" sz="1950" b="1" dirty="0">
                <a:cs typeface="Arial"/>
              </a:rPr>
              <a:t>admin/password</a:t>
            </a:r>
          </a:p>
          <a:p>
            <a:endParaRPr lang="en-US" sz="1950" b="1" dirty="0">
              <a:latin typeface="Courier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6FD30-03D7-46A6-8C6D-116506C3A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315" y="614588"/>
            <a:ext cx="2526116" cy="100602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2F7956-0434-4CDA-8DE9-D1580C147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377" y="4287880"/>
            <a:ext cx="2114625" cy="175224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120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FEF6-94E1-450A-8AB9-964B61E3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 into DVWA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2F0AF-CC46-4AF2-94A6-999A92CD0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6233257" cy="4351338"/>
          </a:xfrm>
        </p:spPr>
        <p:txBody>
          <a:bodyPr/>
          <a:lstStyle/>
          <a:p>
            <a:r>
              <a:rPr lang="en-US" dirty="0"/>
              <a:t>Login using the following credentials</a:t>
            </a:r>
          </a:p>
          <a:p>
            <a:pPr lvl="1"/>
            <a:r>
              <a:rPr lang="en-US" dirty="0"/>
              <a:t>Username: “admin”</a:t>
            </a:r>
          </a:p>
          <a:p>
            <a:pPr lvl="1"/>
            <a:r>
              <a:rPr lang="en-US" dirty="0"/>
              <a:t>Password: “password”</a:t>
            </a:r>
          </a:p>
          <a:p>
            <a:r>
              <a:rPr lang="en-US" dirty="0"/>
              <a:t>Click on the “DVWA Security” option</a:t>
            </a:r>
          </a:p>
          <a:p>
            <a:r>
              <a:rPr lang="en-US" dirty="0"/>
              <a:t>Change the Security Level to Low</a:t>
            </a:r>
          </a:p>
          <a:p>
            <a:r>
              <a:rPr lang="en-US" dirty="0"/>
              <a:t>Select Submit</a:t>
            </a:r>
          </a:p>
          <a:p>
            <a:pPr lvl="1"/>
            <a:r>
              <a:rPr lang="en-US" dirty="0"/>
              <a:t>This lowers the DVWA security to the lowest setting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ED337-71C5-4D1B-AC05-7E636CF90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171" y="1531351"/>
            <a:ext cx="2446064" cy="209166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AE668B-B286-4BA8-A90F-03C03019ADA2}"/>
              </a:ext>
            </a:extLst>
          </p:cNvPr>
          <p:cNvSpPr txBox="1"/>
          <p:nvPr/>
        </p:nvSpPr>
        <p:spPr>
          <a:xfrm>
            <a:off x="4642870" y="2193618"/>
            <a:ext cx="1560545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>
                <a:solidFill>
                  <a:srgbClr val="FF0000"/>
                </a:solidFill>
              </a:rPr>
              <a:t>DVWA Security option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846658-08C3-440C-918A-B1C3892F29A3}"/>
              </a:ext>
            </a:extLst>
          </p:cNvPr>
          <p:cNvCxnSpPr>
            <a:cxnSpLocks/>
          </p:cNvCxnSpPr>
          <p:nvPr/>
        </p:nvCxnSpPr>
        <p:spPr>
          <a:xfrm>
            <a:off x="5920274" y="2393672"/>
            <a:ext cx="748782" cy="367023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78DFE2-855E-4F9E-BFA6-D828CF8B2DB2}"/>
              </a:ext>
            </a:extLst>
          </p:cNvPr>
          <p:cNvSpPr txBox="1"/>
          <p:nvPr/>
        </p:nvSpPr>
        <p:spPr>
          <a:xfrm>
            <a:off x="6047538" y="5544421"/>
            <a:ext cx="1560545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>
                <a:solidFill>
                  <a:srgbClr val="FF0000"/>
                </a:solidFill>
              </a:rPr>
              <a:t>Set to Low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B4637A-A99E-4E8E-99E1-A65ABBD2B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056" y="3991004"/>
            <a:ext cx="1878054" cy="126357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B262DA-1C2C-4DE8-A34E-6666E1EC2AD5}"/>
              </a:ext>
            </a:extLst>
          </p:cNvPr>
          <p:cNvCxnSpPr>
            <a:cxnSpLocks/>
          </p:cNvCxnSpPr>
          <p:nvPr/>
        </p:nvCxnSpPr>
        <p:spPr>
          <a:xfrm flipV="1">
            <a:off x="6861907" y="4940967"/>
            <a:ext cx="156870" cy="590873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261524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28</TotalTime>
  <Words>1094</Words>
  <Application>Microsoft Office PowerPoint</Application>
  <PresentationFormat>On-screen Show (4:3)</PresentationFormat>
  <Paragraphs>165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Circe Light</vt:lpstr>
      <vt:lpstr>Courier</vt:lpstr>
      <vt:lpstr>Helvetica Neue</vt:lpstr>
      <vt:lpstr>Trebuchet MS</vt:lpstr>
      <vt:lpstr>Tw Cen MT</vt:lpstr>
      <vt:lpstr>Wingdings</vt:lpstr>
      <vt:lpstr>Berlin</vt:lpstr>
      <vt:lpstr>PowerPoint Presentation</vt:lpstr>
      <vt:lpstr>CSRF 1 Lab</vt:lpstr>
      <vt:lpstr>Objectives Covered</vt:lpstr>
      <vt:lpstr>What is a CSRF Attack?</vt:lpstr>
      <vt:lpstr>The CSRF Lab</vt:lpstr>
      <vt:lpstr>Setup Environments</vt:lpstr>
      <vt:lpstr>Find Kali’s IP Address</vt:lpstr>
      <vt:lpstr>Log into DVWA</vt:lpstr>
      <vt:lpstr>Log into DVWA</vt:lpstr>
      <vt:lpstr>Change the Password</vt:lpstr>
      <vt:lpstr>Create New Request Form</vt:lpstr>
      <vt:lpstr>Create New Request Form</vt:lpstr>
      <vt:lpstr>Create New Request Form</vt:lpstr>
      <vt:lpstr>Create New Request Form</vt:lpstr>
      <vt:lpstr>Create New Request Form</vt:lpstr>
      <vt:lpstr>Create New Request Form</vt:lpstr>
      <vt:lpstr>Playing the Victim</vt:lpstr>
      <vt:lpstr>Playing the Victim</vt:lpstr>
      <vt:lpstr>Defend Against CSRF Attacks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cp:lastModifiedBy>Richard Greene</cp:lastModifiedBy>
  <cp:revision>6</cp:revision>
  <dcterms:modified xsi:type="dcterms:W3CDTF">2021-05-18T18:00:11Z</dcterms:modified>
</cp:coreProperties>
</file>