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8"/>
  </p:notesMasterIdLst>
  <p:handoutMasterIdLst>
    <p:handoutMasterId r:id="rId29"/>
  </p:handoutMasterIdLst>
  <p:sldIdLst>
    <p:sldId id="256" r:id="rId2"/>
    <p:sldId id="588" r:id="rId3"/>
    <p:sldId id="590" r:id="rId4"/>
    <p:sldId id="617" r:id="rId5"/>
    <p:sldId id="593" r:id="rId6"/>
    <p:sldId id="621" r:id="rId7"/>
    <p:sldId id="598" r:id="rId8"/>
    <p:sldId id="603" r:id="rId9"/>
    <p:sldId id="620" r:id="rId10"/>
    <p:sldId id="600" r:id="rId11"/>
    <p:sldId id="601" r:id="rId12"/>
    <p:sldId id="602" r:id="rId13"/>
    <p:sldId id="604" r:id="rId14"/>
    <p:sldId id="605" r:id="rId15"/>
    <p:sldId id="606" r:id="rId16"/>
    <p:sldId id="607" r:id="rId17"/>
    <p:sldId id="608" r:id="rId18"/>
    <p:sldId id="609" r:id="rId19"/>
    <p:sldId id="619" r:id="rId20"/>
    <p:sldId id="610" r:id="rId21"/>
    <p:sldId id="611" r:id="rId22"/>
    <p:sldId id="612" r:id="rId23"/>
    <p:sldId id="613" r:id="rId24"/>
    <p:sldId id="614" r:id="rId25"/>
    <p:sldId id="616" r:id="rId26"/>
    <p:sldId id="61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5901"/>
    <a:srgbClr val="3CDBC0"/>
    <a:srgbClr val="000000"/>
    <a:srgbClr val="FFFFFF"/>
    <a:srgbClr val="D5D5D5"/>
    <a:srgbClr val="F0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4D35A-3979-423F-ADCE-ED7A00114D6D}" v="167" dt="2020-05-29T17:53:19.00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062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6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CB2C6EFD-E136-4185-B4A1-87DA7B7A94C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083236D9-BBEB-4E4D-967C-1AB358D0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2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245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7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51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EFD-E136-4185-B4A1-87DA7B7A94C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36D9-BBEB-4E4D-967C-1AB358D0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5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CB2C6EFD-E136-4185-B4A1-87DA7B7A94C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083236D9-BBEB-4E4D-967C-1AB358D0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38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6269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EFD-E136-4185-B4A1-87DA7B7A94C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36D9-BBEB-4E4D-967C-1AB358D0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CB2C6EFD-E136-4185-B4A1-87DA7B7A94C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083236D9-BBEB-4E4D-967C-1AB358D0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5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EFD-E136-4185-B4A1-87DA7B7A94C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36D9-BBEB-4E4D-967C-1AB358D0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7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EFD-E136-4185-B4A1-87DA7B7A94C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36D9-BBEB-4E4D-967C-1AB358D0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EFD-E136-4185-B4A1-87DA7B7A94C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36D9-BBEB-4E4D-967C-1AB358D0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4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EFD-E136-4185-B4A1-87DA7B7A94C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36D9-BBEB-4E4D-967C-1AB358D0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EFD-E136-4185-B4A1-87DA7B7A94C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36D9-BBEB-4E4D-967C-1AB358D0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0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EFD-E136-4185-B4A1-87DA7B7A94C6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236D9-BBEB-4E4D-967C-1AB358D0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3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823641-428A-45EB-A8A6-9FFBDE3BF6A1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CSRF 2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FEF6-94E1-450A-8AB9-964B61E3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Log into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F0AF-CC46-4AF2-94A6-999A92CD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Login using the following credentials</a:t>
            </a:r>
          </a:p>
          <a:p>
            <a:pPr lvl="1"/>
            <a:r>
              <a:rPr lang="en-US"/>
              <a:t>Username: “admin”</a:t>
            </a:r>
          </a:p>
          <a:p>
            <a:pPr lvl="1"/>
            <a:r>
              <a:rPr lang="en-US"/>
              <a:t>Password: “password”</a:t>
            </a:r>
          </a:p>
          <a:p>
            <a:r>
              <a:rPr lang="en-US"/>
              <a:t>Click on the “DVWA Security” option</a:t>
            </a:r>
          </a:p>
          <a:p>
            <a:r>
              <a:rPr lang="en-US"/>
              <a:t>Change the Security Level to Low</a:t>
            </a:r>
          </a:p>
          <a:p>
            <a:r>
              <a:rPr lang="en-US"/>
              <a:t>Select Submit</a:t>
            </a:r>
          </a:p>
          <a:p>
            <a:pPr lvl="1"/>
            <a:r>
              <a:rPr lang="en-US"/>
              <a:t>This lowers the DVWA security to the lowest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ED337-71C5-4D1B-AC05-7E636CF9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88" y="934699"/>
            <a:ext cx="2446064" cy="209166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E668B-B286-4BA8-A90F-03C03019ADA2}"/>
              </a:ext>
            </a:extLst>
          </p:cNvPr>
          <p:cNvSpPr txBox="1"/>
          <p:nvPr/>
        </p:nvSpPr>
        <p:spPr>
          <a:xfrm>
            <a:off x="4824683" y="1577986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DVWA Security option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846658-08C3-440C-918A-B1C3892F29A3}"/>
              </a:ext>
            </a:extLst>
          </p:cNvPr>
          <p:cNvCxnSpPr>
            <a:cxnSpLocks/>
          </p:cNvCxnSpPr>
          <p:nvPr/>
        </p:nvCxnSpPr>
        <p:spPr>
          <a:xfrm>
            <a:off x="6102087" y="1778040"/>
            <a:ext cx="748782" cy="36702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78DFE2-855E-4F9E-BFA6-D828CF8B2DB2}"/>
              </a:ext>
            </a:extLst>
          </p:cNvPr>
          <p:cNvSpPr txBox="1"/>
          <p:nvPr/>
        </p:nvSpPr>
        <p:spPr>
          <a:xfrm>
            <a:off x="6431879" y="4205907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Set to Low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B4637A-A99E-4E8E-99E1-A65ABBD2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397" y="2652490"/>
            <a:ext cx="1878054" cy="126357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B262DA-1C2C-4DE8-A34E-6666E1EC2AD5}"/>
              </a:ext>
            </a:extLst>
          </p:cNvPr>
          <p:cNvCxnSpPr>
            <a:cxnSpLocks/>
          </p:cNvCxnSpPr>
          <p:nvPr/>
        </p:nvCxnSpPr>
        <p:spPr>
          <a:xfrm flipV="1">
            <a:off x="7246248" y="3602453"/>
            <a:ext cx="156870" cy="59087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2615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CAE0-4338-46F3-94C0-EA66AED0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Change the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C0C9-25FB-4249-98B0-02243858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8480"/>
            <a:ext cx="5752802" cy="3169920"/>
          </a:xfrm>
        </p:spPr>
        <p:txBody>
          <a:bodyPr>
            <a:normAutofit fontScale="92500"/>
          </a:bodyPr>
          <a:lstStyle/>
          <a:p>
            <a:r>
              <a:rPr lang="en-US" dirty="0"/>
              <a:t>Click on the CSRF option</a:t>
            </a:r>
          </a:p>
          <a:p>
            <a:r>
              <a:rPr lang="en-US" dirty="0"/>
              <a:t>Here, you can change the password</a:t>
            </a:r>
          </a:p>
          <a:p>
            <a:r>
              <a:rPr lang="en-US" dirty="0"/>
              <a:t>Reset the password (don’t forget it!!)**</a:t>
            </a:r>
          </a:p>
          <a:p>
            <a:pPr lvl="1"/>
            <a:r>
              <a:rPr lang="en-US" dirty="0"/>
              <a:t>You will receive a “password changed” notification</a:t>
            </a:r>
          </a:p>
          <a:p>
            <a:r>
              <a:rPr lang="en-US" dirty="0"/>
              <a:t>Logout of DVWA</a:t>
            </a:r>
          </a:p>
          <a:p>
            <a:r>
              <a:rPr lang="en-US" dirty="0"/>
              <a:t>Log back in using “admin” and the new password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5CBF5-93F6-4FDD-B1E1-A3ED3F61D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604" y="1588180"/>
            <a:ext cx="2344050" cy="96257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A5F7B-7A7C-480B-A195-2FD2F95F24AA}"/>
              </a:ext>
            </a:extLst>
          </p:cNvPr>
          <p:cNvSpPr txBox="1"/>
          <p:nvPr/>
        </p:nvSpPr>
        <p:spPr>
          <a:xfrm>
            <a:off x="4497653" y="1692137"/>
            <a:ext cx="156054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Password changed notification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338A52-9F01-4436-B604-3D5D18E37F02}"/>
              </a:ext>
            </a:extLst>
          </p:cNvPr>
          <p:cNvCxnSpPr>
            <a:cxnSpLocks/>
          </p:cNvCxnSpPr>
          <p:nvPr/>
        </p:nvCxnSpPr>
        <p:spPr>
          <a:xfrm>
            <a:off x="5949858" y="1938949"/>
            <a:ext cx="621226" cy="11482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C96D72-6307-4CAA-A91A-51890EF4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741" y="2867405"/>
            <a:ext cx="2129659" cy="90799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65B57A-4C4E-41B0-8721-49059D13C461}"/>
              </a:ext>
            </a:extLst>
          </p:cNvPr>
          <p:cNvSpPr txBox="1"/>
          <p:nvPr/>
        </p:nvSpPr>
        <p:spPr>
          <a:xfrm>
            <a:off x="4820907" y="3475759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Click to logout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D7C482-00B8-45E5-BB16-EB053B1C057C}"/>
              </a:ext>
            </a:extLst>
          </p:cNvPr>
          <p:cNvCxnSpPr>
            <a:cxnSpLocks/>
          </p:cNvCxnSpPr>
          <p:nvPr/>
        </p:nvCxnSpPr>
        <p:spPr>
          <a:xfrm flipV="1">
            <a:off x="6166875" y="3345086"/>
            <a:ext cx="831084" cy="23069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3A0559D-731B-4EA0-9827-BE26A294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68" y="5196700"/>
            <a:ext cx="2688724" cy="102864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E2E9C2-E641-41A1-98F8-854FFD7E7A81}"/>
              </a:ext>
            </a:extLst>
          </p:cNvPr>
          <p:cNvSpPr txBox="1"/>
          <p:nvPr/>
        </p:nvSpPr>
        <p:spPr>
          <a:xfrm>
            <a:off x="3899513" y="4943192"/>
            <a:ext cx="156054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Log back in with new password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08181D-4720-4125-A41C-5A5E8044CBA4}"/>
              </a:ext>
            </a:extLst>
          </p:cNvPr>
          <p:cNvCxnSpPr>
            <a:cxnSpLocks/>
          </p:cNvCxnSpPr>
          <p:nvPr/>
        </p:nvCxnSpPr>
        <p:spPr>
          <a:xfrm flipH="1">
            <a:off x="3707076" y="5196699"/>
            <a:ext cx="529511" cy="43111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5CB00E0-C4B9-4DD7-BC01-D6B69236DCB1}"/>
              </a:ext>
            </a:extLst>
          </p:cNvPr>
          <p:cNvSpPr txBox="1">
            <a:spLocks/>
          </p:cNvSpPr>
          <p:nvPr/>
        </p:nvSpPr>
        <p:spPr>
          <a:xfrm>
            <a:off x="5150042" y="4778573"/>
            <a:ext cx="4044821" cy="833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 fontScale="550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2400" dirty="0"/>
              <a:t>**If at any point you forget the password, go here:</a:t>
            </a:r>
          </a:p>
          <a:p>
            <a:pPr marL="0" indent="0" algn="ctr" hangingPunct="1">
              <a:buNone/>
            </a:pPr>
            <a:r>
              <a:rPr lang="en-US" sz="2400" dirty="0"/>
              <a:t>www.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&lt;Kali-IP-Address&gt;</a:t>
            </a:r>
            <a:r>
              <a:rPr lang="en-US" sz="2400" dirty="0"/>
              <a:t>/dvwa/setup.php</a:t>
            </a:r>
          </a:p>
          <a:p>
            <a:pPr marL="0" indent="0" algn="ctr" hangingPunct="1">
              <a:buNone/>
            </a:pPr>
            <a:r>
              <a:rPr lang="en-US" sz="2400" dirty="0"/>
              <a:t>Click “Create/Reset Database” to reset password</a:t>
            </a:r>
          </a:p>
          <a:p>
            <a:pPr algn="r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675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8E5C-9644-4A21-8E87-E25A5BAE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Capture the Password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18A6-61EB-4DE6-BEA7-DB980B337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Kali, open a Terminal</a:t>
            </a:r>
          </a:p>
          <a:p>
            <a:r>
              <a:rPr lang="en-US" dirty="0"/>
              <a:t>Open Wireshark with the following command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wireshark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In the “…using this filter:” option, type </a:t>
            </a: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host 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&lt;Windows-IP-Address&gt;</a:t>
            </a:r>
          </a:p>
          <a:p>
            <a:pPr lvl="2"/>
            <a:r>
              <a:rPr lang="en-US" dirty="0"/>
              <a:t>This will only find packets from the Windows machine</a:t>
            </a:r>
          </a:p>
          <a:p>
            <a:pPr lvl="1"/>
            <a:r>
              <a:rPr lang="en-US" dirty="0"/>
              <a:t>Select the “any” network below</a:t>
            </a:r>
          </a:p>
          <a:p>
            <a:r>
              <a:rPr lang="en-US" dirty="0"/>
              <a:t>Click on the blue fin to start capturing packets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51C06-7A33-4308-B92A-E955828F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905" y="1423465"/>
            <a:ext cx="2597858" cy="33469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CEBE7-5AFD-4911-BC3B-D490AC06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59" y="1595050"/>
            <a:ext cx="2984312" cy="77082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FD4C2-6B06-457B-8F31-7A52912FDDDA}"/>
              </a:ext>
            </a:extLst>
          </p:cNvPr>
          <p:cNvSpPr txBox="1"/>
          <p:nvPr/>
        </p:nvSpPr>
        <p:spPr>
          <a:xfrm>
            <a:off x="7526186" y="1302851"/>
            <a:ext cx="1424774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Windows IP Address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EF61FC-20D9-436C-9F4A-79311BC0F798}"/>
              </a:ext>
            </a:extLst>
          </p:cNvPr>
          <p:cNvCxnSpPr>
            <a:cxnSpLocks/>
          </p:cNvCxnSpPr>
          <p:nvPr/>
        </p:nvCxnSpPr>
        <p:spPr>
          <a:xfrm flipH="1">
            <a:off x="7081520" y="1525575"/>
            <a:ext cx="571056" cy="30005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B687C4-7A05-4696-9CA1-915DCB78CC9E}"/>
              </a:ext>
            </a:extLst>
          </p:cNvPr>
          <p:cNvSpPr txBox="1"/>
          <p:nvPr/>
        </p:nvSpPr>
        <p:spPr>
          <a:xfrm>
            <a:off x="7691774" y="2592739"/>
            <a:ext cx="1457514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Select “any” network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316F8D-DFB0-4F50-8251-9DBB5222319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406640" y="2143760"/>
            <a:ext cx="285134" cy="54900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D98D335-5747-4437-84AA-050047CD8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456" y="3409765"/>
            <a:ext cx="853202" cy="97508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088CAD-00C7-45EF-A979-D7A23543A895}"/>
              </a:ext>
            </a:extLst>
          </p:cNvPr>
          <p:cNvSpPr txBox="1"/>
          <p:nvPr/>
        </p:nvSpPr>
        <p:spPr>
          <a:xfrm>
            <a:off x="6137559" y="3555057"/>
            <a:ext cx="156054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Blue fin to start capturing packets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2B4C01-B48A-41E6-99ED-AA8A16F80D63}"/>
              </a:ext>
            </a:extLst>
          </p:cNvPr>
          <p:cNvCxnSpPr>
            <a:cxnSpLocks/>
          </p:cNvCxnSpPr>
          <p:nvPr/>
        </p:nvCxnSpPr>
        <p:spPr>
          <a:xfrm>
            <a:off x="7547096" y="3735875"/>
            <a:ext cx="646697" cy="13086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9302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E20D-086D-4A5E-8EAF-E1BE4863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Capture the Password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8322-5981-408F-9C26-CEAA9EDC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9"/>
            <a:ext cx="7886700" cy="18033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Window’s browser, reset the DVWA password</a:t>
            </a:r>
          </a:p>
          <a:p>
            <a:r>
              <a:rPr lang="en-US" dirty="0"/>
              <a:t>Go back to Kali, and press the red button to stop the packet capture</a:t>
            </a:r>
          </a:p>
          <a:p>
            <a:r>
              <a:rPr lang="en-US" dirty="0"/>
              <a:t>In the packet capture, look for the HTTP request with “GET” in “Info”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476EB-F99D-46C6-93D7-2509E08D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38" y="3559662"/>
            <a:ext cx="7616112" cy="197923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1A7E05-71B9-4027-9EC5-304A637EA743}"/>
              </a:ext>
            </a:extLst>
          </p:cNvPr>
          <p:cNvSpPr txBox="1"/>
          <p:nvPr/>
        </p:nvSpPr>
        <p:spPr>
          <a:xfrm>
            <a:off x="8244762" y="3898708"/>
            <a:ext cx="926161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Look for this packet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5023F3-DB07-4F0F-9168-DB4F67B7B5D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238216" y="4079527"/>
            <a:ext cx="3006546" cy="76708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98F35F-9CAC-4CDC-A182-358564A3B075}"/>
              </a:ext>
            </a:extLst>
          </p:cNvPr>
          <p:cNvSpPr/>
          <p:nvPr/>
        </p:nvSpPr>
        <p:spPr>
          <a:xfrm>
            <a:off x="4050069" y="4846607"/>
            <a:ext cx="2771192" cy="259675"/>
          </a:xfrm>
          <a:prstGeom prst="ellipse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8205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A4AA-52CC-4F9F-9D3C-B5108E5B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366573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Capture the Password Change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7D2CB7-2EA5-4E26-BD16-85FCE2214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599" y="1443792"/>
            <a:ext cx="3365059" cy="256979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6079B-859C-4697-94F9-3C708606F71E}"/>
              </a:ext>
            </a:extLst>
          </p:cNvPr>
          <p:cNvSpPr txBox="1">
            <a:spLocks/>
          </p:cNvSpPr>
          <p:nvPr/>
        </p:nvSpPr>
        <p:spPr>
          <a:xfrm>
            <a:off x="636976" y="1915656"/>
            <a:ext cx="8686800" cy="36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Right-click on the packet</a:t>
            </a:r>
          </a:p>
          <a:p>
            <a:pPr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Select the “Follow” option</a:t>
            </a:r>
          </a:p>
          <a:p>
            <a:pPr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Select the “HTTP Stream”</a:t>
            </a:r>
          </a:p>
          <a:p>
            <a:pPr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This will open this HTTP 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CD22E-C8A7-48A5-A09D-6EB20EA5680A}"/>
              </a:ext>
            </a:extLst>
          </p:cNvPr>
          <p:cNvSpPr txBox="1"/>
          <p:nvPr/>
        </p:nvSpPr>
        <p:spPr>
          <a:xfrm>
            <a:off x="7657375" y="4605306"/>
            <a:ext cx="1438861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Follow the HTTP Stream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44C2D1-7591-4D86-B1AC-2EEB5FC4A0D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376806" y="3771904"/>
            <a:ext cx="1" cy="83340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408FB80-17C3-4684-8453-6704EDD0E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73" y="4055753"/>
            <a:ext cx="4644326" cy="148527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B7B4D-472F-4A9E-8D3D-5AC705D074B9}"/>
              </a:ext>
            </a:extLst>
          </p:cNvPr>
          <p:cNvSpPr txBox="1"/>
          <p:nvPr/>
        </p:nvSpPr>
        <p:spPr>
          <a:xfrm>
            <a:off x="2645163" y="5606659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The HTTP Stream</a:t>
            </a:r>
          </a:p>
        </p:txBody>
      </p:sp>
    </p:spTree>
    <p:extLst>
      <p:ext uri="{BB962C8B-B14F-4D97-AF65-F5344CB8AC3E}">
        <p14:creationId xmlns:p14="http://schemas.microsoft.com/office/powerpoint/2010/main" val="216272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0DA8-97EA-4641-9E58-A3D65D06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Create New Request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783E-AC02-4157-880C-45EED408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5259"/>
            <a:ext cx="8420068" cy="3667538"/>
          </a:xfrm>
        </p:spPr>
        <p:txBody>
          <a:bodyPr/>
          <a:lstStyle/>
          <a:p>
            <a:r>
              <a:rPr lang="en-US" dirty="0"/>
              <a:t>Notice you should be able to see the new password</a:t>
            </a:r>
          </a:p>
          <a:p>
            <a:r>
              <a:rPr lang="en-US" dirty="0"/>
              <a:t>Find the “GET”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26BCE-4E7B-4E5A-A81F-CF880CE1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95" y="2865753"/>
            <a:ext cx="6847406" cy="186061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CAAF2-5F95-4778-980C-0D16C38C48F8}"/>
              </a:ext>
            </a:extLst>
          </p:cNvPr>
          <p:cNvSpPr txBox="1"/>
          <p:nvPr/>
        </p:nvSpPr>
        <p:spPr>
          <a:xfrm>
            <a:off x="5042103" y="2325441"/>
            <a:ext cx="137845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What the new password was set to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1C767-E79B-4271-B020-73046991CC96}"/>
              </a:ext>
            </a:extLst>
          </p:cNvPr>
          <p:cNvCxnSpPr>
            <a:cxnSpLocks/>
          </p:cNvCxnSpPr>
          <p:nvPr/>
        </p:nvCxnSpPr>
        <p:spPr>
          <a:xfrm>
            <a:off x="5815912" y="2687078"/>
            <a:ext cx="174341" cy="17867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07564C-0B63-4BEF-B461-F00460D590EC}"/>
              </a:ext>
            </a:extLst>
          </p:cNvPr>
          <p:cNvCxnSpPr>
            <a:cxnSpLocks/>
          </p:cNvCxnSpPr>
          <p:nvPr/>
        </p:nvCxnSpPr>
        <p:spPr>
          <a:xfrm flipH="1">
            <a:off x="4957521" y="2687078"/>
            <a:ext cx="633849" cy="24937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EADA01-6EDB-4198-8526-33CE314F5C5A}"/>
              </a:ext>
            </a:extLst>
          </p:cNvPr>
          <p:cNvSpPr txBox="1"/>
          <p:nvPr/>
        </p:nvSpPr>
        <p:spPr>
          <a:xfrm>
            <a:off x="95282" y="3429001"/>
            <a:ext cx="1378452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The “GET” line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BCA4EF-6B0A-4CC4-B92A-2D24C935C416}"/>
              </a:ext>
            </a:extLst>
          </p:cNvPr>
          <p:cNvCxnSpPr>
            <a:cxnSpLocks/>
          </p:cNvCxnSpPr>
          <p:nvPr/>
        </p:nvCxnSpPr>
        <p:spPr>
          <a:xfrm flipV="1">
            <a:off x="1148012" y="2986225"/>
            <a:ext cx="647243" cy="44277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87956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14C0-0F99-43A6-896B-ED034A78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Create New Request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5996-AA2C-4859-8550-A3BF62E1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3264532"/>
          </a:xfrm>
        </p:spPr>
        <p:txBody>
          <a:bodyPr/>
          <a:lstStyle/>
          <a:p>
            <a:r>
              <a:rPr lang="en-US" dirty="0"/>
              <a:t>Copy all the text after “GET”</a:t>
            </a:r>
          </a:p>
          <a:p>
            <a:pPr lvl="1"/>
            <a:r>
              <a:rPr lang="en-US" dirty="0"/>
              <a:t>From “/</a:t>
            </a:r>
            <a:r>
              <a:rPr lang="en-US" dirty="0" err="1"/>
              <a:t>dvwa</a:t>
            </a:r>
            <a:r>
              <a:rPr lang="en-US" dirty="0"/>
              <a:t>/” to the second “Change”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reuse this request on a new webpage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E0BE7-0B5A-43FF-A9FD-7B4C2A35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274" y="2692886"/>
            <a:ext cx="3986594" cy="147222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B8B866-D2F6-4DD2-A55E-54FF0C63917B}"/>
              </a:ext>
            </a:extLst>
          </p:cNvPr>
          <p:cNvSpPr txBox="1"/>
          <p:nvPr/>
        </p:nvSpPr>
        <p:spPr>
          <a:xfrm>
            <a:off x="7013676" y="2131131"/>
            <a:ext cx="1378452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Select all of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AF95AB-CD7C-433F-B3D6-9885A1EC1975}"/>
              </a:ext>
            </a:extLst>
          </p:cNvPr>
          <p:cNvCxnSpPr>
            <a:cxnSpLocks/>
          </p:cNvCxnSpPr>
          <p:nvPr/>
        </p:nvCxnSpPr>
        <p:spPr>
          <a:xfrm flipH="1">
            <a:off x="6451031" y="2427168"/>
            <a:ext cx="768375" cy="59342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6175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5E29-7CF7-4E1A-AFC8-CCAEF66F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New Request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6828-8E25-42EE-BAB7-43ABC139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Kali, open a new Terminal</a:t>
            </a:r>
          </a:p>
          <a:p>
            <a:r>
              <a:rPr lang="en-US" sz="2025"/>
              <a:t>Create a new html file named “PasswordChange.html” (and open nano editor)</a:t>
            </a:r>
          </a:p>
          <a:p>
            <a:pPr lvl="1">
              <a:buNone/>
            </a:pPr>
            <a:r>
              <a:rPr lang="en-US" b="1">
                <a:latin typeface="Courier" panose="02060409020205020404" pitchFamily="49" charset="0"/>
              </a:rPr>
              <a:t>nano PasswordChange.html</a:t>
            </a:r>
          </a:p>
          <a:p>
            <a:r>
              <a:rPr lang="en-US"/>
              <a:t>Write out the following HTML code: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F1671-4706-46EC-B583-0BD621218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29" y="3905318"/>
            <a:ext cx="5633942" cy="222084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07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EE48-3078-44AD-87CB-9926254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Create New Request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23DA-4658-4641-8DD7-63D4A4B54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4536"/>
            <a:ext cx="7991203" cy="3667538"/>
          </a:xfrm>
        </p:spPr>
        <p:txBody>
          <a:bodyPr/>
          <a:lstStyle/>
          <a:p>
            <a:r>
              <a:rPr lang="en-US" dirty="0"/>
              <a:t>In between the quotations after </a:t>
            </a:r>
            <a:r>
              <a:rPr lang="en-US" b="1" dirty="0" err="1">
                <a:latin typeface="Courier" panose="02060409020205020404" pitchFamily="49" charset="0"/>
              </a:rPr>
              <a:t>src</a:t>
            </a:r>
            <a:r>
              <a:rPr lang="en-US" b="1" dirty="0">
                <a:latin typeface="Courier" panose="02060409020205020404" pitchFamily="49" charset="0"/>
              </a:rPr>
              <a:t> =</a:t>
            </a:r>
            <a:r>
              <a:rPr lang="en-US" dirty="0"/>
              <a:t>, paste in the link from the Wireshark capture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C0014-56F7-4B51-B3A7-E1168BEA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43803"/>
            <a:ext cx="3930178" cy="221587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4FA932-C4F2-40F4-89D3-3345BDE9EA95}"/>
              </a:ext>
            </a:extLst>
          </p:cNvPr>
          <p:cNvSpPr txBox="1"/>
          <p:nvPr/>
        </p:nvSpPr>
        <p:spPr>
          <a:xfrm>
            <a:off x="411160" y="4655138"/>
            <a:ext cx="1378452" cy="361637"/>
          </a:xfrm>
          <a:prstGeom prst="rect">
            <a:avLst/>
          </a:prstGeom>
          <a:solidFill>
            <a:schemeClr val="bg1">
              <a:alpha val="87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Paste in the link copied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0C8B71-F78A-41C7-8355-18E7A13E29B5}"/>
              </a:ext>
            </a:extLst>
          </p:cNvPr>
          <p:cNvCxnSpPr>
            <a:cxnSpLocks/>
          </p:cNvCxnSpPr>
          <p:nvPr/>
        </p:nvCxnSpPr>
        <p:spPr>
          <a:xfrm>
            <a:off x="1711212" y="4835955"/>
            <a:ext cx="951722" cy="18081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25B457-C7B2-45D3-A973-7538B8543A6E}"/>
              </a:ext>
            </a:extLst>
          </p:cNvPr>
          <p:cNvCxnSpPr>
            <a:cxnSpLocks/>
          </p:cNvCxnSpPr>
          <p:nvPr/>
        </p:nvCxnSpPr>
        <p:spPr>
          <a:xfrm flipV="1">
            <a:off x="1711212" y="4213960"/>
            <a:ext cx="787122" cy="44117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8D0670-E8B7-42F2-AEE1-BAA30118CDE0}"/>
              </a:ext>
            </a:extLst>
          </p:cNvPr>
          <p:cNvSpPr txBox="1"/>
          <p:nvPr/>
        </p:nvSpPr>
        <p:spPr>
          <a:xfrm>
            <a:off x="5778643" y="4334521"/>
            <a:ext cx="1378452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The link pasted 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619683-36B9-4E7B-89D9-513339E51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636" y="2722890"/>
            <a:ext cx="5473639" cy="105874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B72401-E2B0-47A5-8766-BA210E7AEA60}"/>
              </a:ext>
            </a:extLst>
          </p:cNvPr>
          <p:cNvCxnSpPr>
            <a:cxnSpLocks/>
          </p:cNvCxnSpPr>
          <p:nvPr/>
        </p:nvCxnSpPr>
        <p:spPr>
          <a:xfrm flipH="1" flipV="1">
            <a:off x="6359401" y="3763634"/>
            <a:ext cx="67149" cy="55478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78319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388E89-CEAB-4512-B376-46F1F081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89" y="3263439"/>
            <a:ext cx="6329862" cy="165088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AC6B3-3CD5-42F5-88EF-96CC4753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Create New Request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FC0C-2CB4-4DE6-A704-A846BBBC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add the following to the start of the link you just pasted: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http://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&lt;Kali-IP-Address&gt;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8619D-9C35-4E39-8C3E-B0DB56ED6C4C}"/>
              </a:ext>
            </a:extLst>
          </p:cNvPr>
          <p:cNvSpPr txBox="1"/>
          <p:nvPr/>
        </p:nvSpPr>
        <p:spPr>
          <a:xfrm>
            <a:off x="3751712" y="5108134"/>
            <a:ext cx="2348873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350">
                <a:solidFill>
                  <a:srgbClr val="FF0000"/>
                </a:solidFill>
              </a:rPr>
              <a:t>http:/&lt;Kali-IP-Address&gt; before the “/</a:t>
            </a:r>
            <a:r>
              <a:rPr lang="en-US" sz="1350" err="1">
                <a:solidFill>
                  <a:srgbClr val="FF0000"/>
                </a:solidFill>
              </a:rPr>
              <a:t>dvwa</a:t>
            </a:r>
            <a:r>
              <a:rPr lang="en-US" sz="1350">
                <a:solidFill>
                  <a:srgbClr val="FF0000"/>
                </a:solidFill>
              </a:rPr>
              <a:t>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B8FE72-6DB8-4441-92AD-8105F2C85551}"/>
              </a:ext>
            </a:extLst>
          </p:cNvPr>
          <p:cNvCxnSpPr>
            <a:cxnSpLocks/>
          </p:cNvCxnSpPr>
          <p:nvPr/>
        </p:nvCxnSpPr>
        <p:spPr>
          <a:xfrm flipV="1">
            <a:off x="4795520" y="4535534"/>
            <a:ext cx="130629" cy="57260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2793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CSRF 2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3576"/>
            <a:ext cx="8362950" cy="3865384"/>
          </a:xfrm>
        </p:spPr>
        <p:txBody>
          <a:bodyPr>
            <a:normAutofit/>
          </a:bodyPr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Software tool used (from Kali Linux)</a:t>
            </a:r>
          </a:p>
          <a:p>
            <a:pPr lvl="1"/>
            <a:r>
              <a:rPr lang="en-US" dirty="0"/>
              <a:t>Wireshark (Network Monitoring Tool)</a:t>
            </a:r>
          </a:p>
          <a:p>
            <a:pPr lvl="1"/>
            <a:r>
              <a:rPr lang="en-US" dirty="0"/>
              <a:t>DVWA (Web Application)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FFE6-C1A8-4D2F-B53B-DB5CC72B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New Request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B9CF-272C-41ED-B1EE-6F794684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link pasted, change the following</a:t>
            </a:r>
          </a:p>
          <a:p>
            <a:pPr lvl="1"/>
            <a:r>
              <a:rPr lang="en-US"/>
              <a:t>After “</a:t>
            </a:r>
            <a:r>
              <a:rPr lang="en-US" err="1"/>
              <a:t>password_new</a:t>
            </a:r>
            <a:r>
              <a:rPr lang="en-US"/>
              <a:t>=“, change “password” to “</a:t>
            </a:r>
            <a:r>
              <a:rPr lang="en-US" err="1"/>
              <a:t>NewPassword</a:t>
            </a:r>
            <a:r>
              <a:rPr lang="en-US"/>
              <a:t>”</a:t>
            </a:r>
          </a:p>
          <a:p>
            <a:pPr lvl="1"/>
            <a:r>
              <a:rPr lang="en-US"/>
              <a:t>After “</a:t>
            </a:r>
            <a:r>
              <a:rPr lang="en-US" err="1"/>
              <a:t>password_conf</a:t>
            </a:r>
            <a:r>
              <a:rPr lang="en-US"/>
              <a:t>=“, change “password” to “</a:t>
            </a:r>
            <a:r>
              <a:rPr lang="en-US" err="1"/>
              <a:t>NewPassword</a:t>
            </a:r>
            <a:r>
              <a:rPr lang="en-US"/>
              <a:t>”</a:t>
            </a:r>
          </a:p>
          <a:p>
            <a:pPr lvl="2"/>
            <a:r>
              <a:rPr lang="en-US"/>
              <a:t>This will reset the password to “</a:t>
            </a:r>
            <a:r>
              <a:rPr lang="en-US" err="1"/>
              <a:t>NewPassword</a:t>
            </a:r>
            <a:r>
              <a:rPr lang="en-US"/>
              <a:t>”</a:t>
            </a:r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4022D-997B-4C3D-BD27-AB4538A3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74" y="4141841"/>
            <a:ext cx="5290288" cy="516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7B5838-294B-487C-A8D6-74D60F0D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559" y="5512573"/>
            <a:ext cx="6241920" cy="377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A7D1A-4D7C-4DC1-84C3-9374B40BDDF4}"/>
              </a:ext>
            </a:extLst>
          </p:cNvPr>
          <p:cNvSpPr txBox="1"/>
          <p:nvPr/>
        </p:nvSpPr>
        <p:spPr>
          <a:xfrm>
            <a:off x="3622989" y="4980751"/>
            <a:ext cx="1378452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Changed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4037B6-6552-4ED8-A79A-6DBD15A81366}"/>
              </a:ext>
            </a:extLst>
          </p:cNvPr>
          <p:cNvCxnSpPr>
            <a:cxnSpLocks/>
          </p:cNvCxnSpPr>
          <p:nvPr/>
        </p:nvCxnSpPr>
        <p:spPr>
          <a:xfrm flipH="1" flipV="1">
            <a:off x="3622989" y="4476311"/>
            <a:ext cx="609014" cy="52333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E2253-C2FC-4D6F-812F-07E20D618CF7}"/>
              </a:ext>
            </a:extLst>
          </p:cNvPr>
          <p:cNvCxnSpPr>
            <a:cxnSpLocks/>
          </p:cNvCxnSpPr>
          <p:nvPr/>
        </p:nvCxnSpPr>
        <p:spPr>
          <a:xfrm flipV="1">
            <a:off x="4528427" y="4532485"/>
            <a:ext cx="806863" cy="46715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55EB24-5488-4350-B9B6-D13B7A95CED8}"/>
              </a:ext>
            </a:extLst>
          </p:cNvPr>
          <p:cNvCxnSpPr>
            <a:cxnSpLocks/>
          </p:cNvCxnSpPr>
          <p:nvPr/>
        </p:nvCxnSpPr>
        <p:spPr>
          <a:xfrm flipH="1">
            <a:off x="3622989" y="5180806"/>
            <a:ext cx="553030" cy="38891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B45C1E-1A3D-4C94-B29D-D1EAE32E8508}"/>
              </a:ext>
            </a:extLst>
          </p:cNvPr>
          <p:cNvCxnSpPr>
            <a:cxnSpLocks/>
          </p:cNvCxnSpPr>
          <p:nvPr/>
        </p:nvCxnSpPr>
        <p:spPr>
          <a:xfrm>
            <a:off x="4578466" y="5176416"/>
            <a:ext cx="723011" cy="38466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07747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5C9D-1A17-4B2E-BBD8-A24F5ABD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New Request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AA55-BD4A-466E-9A68-725B4C73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8515350" cy="4351338"/>
          </a:xfrm>
        </p:spPr>
        <p:txBody>
          <a:bodyPr/>
          <a:lstStyle/>
          <a:p>
            <a:r>
              <a:rPr lang="en-US" dirty="0"/>
              <a:t>Save the file</a:t>
            </a:r>
          </a:p>
          <a:p>
            <a:pPr lvl="1"/>
            <a:r>
              <a:rPr lang="en-US" b="1" dirty="0">
                <a:latin typeface="Courier" panose="02060409020205020404" pitchFamily="49" charset="0"/>
              </a:rPr>
              <a:t>CTRL+X</a:t>
            </a:r>
            <a:r>
              <a:rPr lang="en-US" dirty="0"/>
              <a:t> to exit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Press </a:t>
            </a:r>
            <a:r>
              <a:rPr lang="en-US" b="1" dirty="0">
                <a:latin typeface="Courier"/>
                <a:cs typeface="Arial"/>
              </a:rPr>
              <a:t>Y</a:t>
            </a:r>
            <a:r>
              <a:rPr lang="en-US" dirty="0">
                <a:latin typeface="Tw Cen MT"/>
                <a:cs typeface="Arial"/>
              </a:rPr>
              <a:t> to save</a:t>
            </a:r>
          </a:p>
          <a:p>
            <a:pPr lvl="1"/>
            <a:r>
              <a:rPr lang="en-US" dirty="0"/>
              <a:t>Press &lt;ENTER&gt; to keep the name</a:t>
            </a:r>
          </a:p>
          <a:p>
            <a:r>
              <a:rPr lang="en-US" dirty="0"/>
              <a:t>Move the file to the web server files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mv PasswordChange.html /opt/</a:t>
            </a:r>
            <a:r>
              <a:rPr lang="en-US" b="1" dirty="0" err="1">
                <a:latin typeface="Courier" panose="02060409020205020404" pitchFamily="49" charset="0"/>
              </a:rPr>
              <a:t>lampp</a:t>
            </a:r>
            <a:r>
              <a:rPr lang="en-US" b="1" dirty="0">
                <a:latin typeface="Courier" panose="02060409020205020404" pitchFamily="49" charset="0"/>
              </a:rPr>
              <a:t>/</a:t>
            </a:r>
            <a:r>
              <a:rPr lang="en-US" b="1" dirty="0" err="1">
                <a:latin typeface="Courier" panose="02060409020205020404" pitchFamily="49" charset="0"/>
              </a:rPr>
              <a:t>htdocs</a:t>
            </a:r>
            <a:r>
              <a:rPr lang="en-US" b="1" dirty="0">
                <a:latin typeface="Courier" panose="02060409020205020404" pitchFamily="49" charset="0"/>
              </a:rPr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95CDB-F37C-4335-8319-3A3F7994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52" y="2138278"/>
            <a:ext cx="5052878" cy="51078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CC3EC-B2B5-4CDA-9D88-71141985ED34}"/>
              </a:ext>
            </a:extLst>
          </p:cNvPr>
          <p:cNvSpPr txBox="1"/>
          <p:nvPr/>
        </p:nvSpPr>
        <p:spPr>
          <a:xfrm>
            <a:off x="5262844" y="4835684"/>
            <a:ext cx="388115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This is the default directory for files for XAMPP</a:t>
            </a:r>
          </a:p>
          <a:p>
            <a:pPr defTabSz="309563"/>
            <a:endParaRPr lang="en-US" sz="1050" dirty="0">
              <a:solidFill>
                <a:srgbClr val="FF0000"/>
              </a:solidFill>
            </a:endParaRPr>
          </a:p>
          <a:p>
            <a:pPr defTabSz="309563"/>
            <a:r>
              <a:rPr lang="en-US" sz="1050" dirty="0">
                <a:solidFill>
                  <a:srgbClr val="FF0000"/>
                </a:solidFill>
              </a:rPr>
              <a:t>If not using XAMPP, this will need to be a different location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888E45-14C3-4572-B64C-999F4B209BB2}"/>
              </a:ext>
            </a:extLst>
          </p:cNvPr>
          <p:cNvCxnSpPr>
            <a:cxnSpLocks/>
          </p:cNvCxnSpPr>
          <p:nvPr/>
        </p:nvCxnSpPr>
        <p:spPr>
          <a:xfrm flipV="1">
            <a:off x="7302886" y="4346329"/>
            <a:ext cx="223935" cy="48935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12245-D0C5-4DA7-8B61-9059CF263FB9}"/>
              </a:ext>
            </a:extLst>
          </p:cNvPr>
          <p:cNvCxnSpPr/>
          <p:nvPr/>
        </p:nvCxnSpPr>
        <p:spPr>
          <a:xfrm>
            <a:off x="5892797" y="4235709"/>
            <a:ext cx="2820178" cy="0"/>
          </a:xfrm>
          <a:prstGeom prst="line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3635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57AE-5668-47B3-A62E-38093F34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8179-A88B-47EB-B890-2BE867AA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8200390" cy="4351338"/>
          </a:xfrm>
        </p:spPr>
        <p:txBody>
          <a:bodyPr/>
          <a:lstStyle/>
          <a:p>
            <a:r>
              <a:rPr lang="en-US" dirty="0"/>
              <a:t>In a Window’s browser, have a tab logged into DVWA</a:t>
            </a:r>
          </a:p>
          <a:p>
            <a:r>
              <a:rPr lang="en-US" dirty="0"/>
              <a:t>In another tab, go to the following website</a:t>
            </a: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http://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&lt;Kali-IP-Address&gt;</a:t>
            </a:r>
            <a:r>
              <a:rPr lang="en-US" b="1" dirty="0">
                <a:latin typeface="Courier"/>
                <a:cs typeface="Arial"/>
              </a:rPr>
              <a:t>/PasswordChange.html</a:t>
            </a:r>
            <a:endParaRPr lang="en-US" dirty="0">
              <a:latin typeface="Courier"/>
              <a:cs typeface="Arial"/>
            </a:endParaRPr>
          </a:p>
          <a:p>
            <a:r>
              <a:rPr lang="en-US" dirty="0"/>
              <a:t>You should see the following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7AF54-8F28-40D8-B4A6-B131B5D6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182" y="4467679"/>
            <a:ext cx="5092436" cy="170928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7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5E2A-35F1-4BF2-82CA-E5E26642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FEEF-BEA3-4A48-AB5D-F7F22BF0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is actually happening?</a:t>
            </a:r>
          </a:p>
          <a:p>
            <a:r>
              <a:rPr lang="en-US"/>
              <a:t>Log out of DVWA in the other tab</a:t>
            </a:r>
          </a:p>
          <a:p>
            <a:r>
              <a:rPr lang="en-US"/>
              <a:t>Try to log back in</a:t>
            </a:r>
          </a:p>
          <a:p>
            <a:r>
              <a:rPr lang="en-US"/>
              <a:t>What are the login credentials?</a:t>
            </a:r>
          </a:p>
          <a:p>
            <a:pPr lvl="1"/>
            <a:r>
              <a:rPr lang="en-US"/>
              <a:t>Username: admin</a:t>
            </a:r>
          </a:p>
          <a:p>
            <a:pPr lvl="1"/>
            <a:r>
              <a:rPr lang="en-US"/>
              <a:t>Password: </a:t>
            </a:r>
            <a:r>
              <a:rPr lang="en-US" err="1"/>
              <a:t>NewPassword</a:t>
            </a:r>
            <a:endParaRPr lang="en-US"/>
          </a:p>
          <a:p>
            <a:r>
              <a:rPr lang="en-US"/>
              <a:t>When the webpage was loaded, it also changed the password</a:t>
            </a:r>
          </a:p>
          <a:p>
            <a:pPr lvl="1"/>
            <a:r>
              <a:rPr lang="en-US"/>
              <a:t>Does the user loading the webpage see the password changed?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984E2-886F-40BE-89D9-CCDAFEC0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122" y="1452247"/>
            <a:ext cx="3120685" cy="271801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A79096-5303-4C1C-81DE-2BD70D3D611C}"/>
              </a:ext>
            </a:extLst>
          </p:cNvPr>
          <p:cNvSpPr txBox="1"/>
          <p:nvPr/>
        </p:nvSpPr>
        <p:spPr>
          <a:xfrm>
            <a:off x="4482021" y="3769746"/>
            <a:ext cx="1304721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Password has been changed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181A8C-181E-43E1-BC8F-4E616FC294D4}"/>
              </a:ext>
            </a:extLst>
          </p:cNvPr>
          <p:cNvCxnSpPr>
            <a:cxnSpLocks/>
          </p:cNvCxnSpPr>
          <p:nvPr/>
        </p:nvCxnSpPr>
        <p:spPr>
          <a:xfrm flipV="1">
            <a:off x="5702102" y="3389422"/>
            <a:ext cx="518514" cy="38032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48688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58AB-CCFA-4A12-99A9-7B656838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B649-6150-4DA4-BC22-34BF63368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happened? Take a look at the HTML code again.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dirty="0">
                <a:latin typeface="Courier" panose="02060409020205020404" pitchFamily="49" charset="0"/>
              </a:rPr>
              <a:t>&lt;h1&gt; Welcome to the website! &lt;/h1&gt;</a:t>
            </a:r>
          </a:p>
          <a:p>
            <a:pPr algn="ctr"/>
            <a:endParaRPr lang="en-US" sz="1800" dirty="0">
              <a:latin typeface="Courier" panose="02060409020205020404" pitchFamily="49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Courier" panose="02060409020205020404" pitchFamily="49" charset="0"/>
              </a:rPr>
              <a:t>&lt;</a:t>
            </a:r>
            <a:r>
              <a:rPr lang="en-US" sz="1800" dirty="0" err="1">
                <a:latin typeface="Courier" panose="02060409020205020404" pitchFamily="49" charset="0"/>
              </a:rPr>
              <a:t>img</a:t>
            </a:r>
            <a:r>
              <a:rPr lang="en-US" sz="1800" dirty="0">
                <a:latin typeface="Courier" panose="02060409020205020404" pitchFamily="49" charset="0"/>
              </a:rPr>
              <a:t> style="</a:t>
            </a:r>
            <a:r>
              <a:rPr lang="en-US" sz="1800" dirty="0" err="1">
                <a:latin typeface="Courier" panose="02060409020205020404" pitchFamily="49" charset="0"/>
              </a:rPr>
              <a:t>display:none</a:t>
            </a:r>
            <a:r>
              <a:rPr lang="en-US" sz="1800" dirty="0">
                <a:latin typeface="Courier" panose="02060409020205020404" pitchFamily="49" charset="0"/>
              </a:rPr>
              <a:t>" </a:t>
            </a:r>
            <a:r>
              <a:rPr lang="en-US" sz="1800" dirty="0" err="1">
                <a:latin typeface="Courier" panose="02060409020205020404" pitchFamily="49" charset="0"/>
              </a:rPr>
              <a:t>src</a:t>
            </a:r>
            <a:r>
              <a:rPr lang="en-US" sz="1800" dirty="0">
                <a:latin typeface="Courier" panose="02060409020205020404" pitchFamily="49" charset="0"/>
              </a:rPr>
              <a:t>=" &lt;COPIED REQUEST&gt; " alt=""&gt;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88CB7-691B-4957-AB3D-3EB5DAA776EB}"/>
              </a:ext>
            </a:extLst>
          </p:cNvPr>
          <p:cNvSpPr txBox="1"/>
          <p:nvPr/>
        </p:nvSpPr>
        <p:spPr>
          <a:xfrm>
            <a:off x="259080" y="3069895"/>
            <a:ext cx="3174971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This just displays a message</a:t>
            </a:r>
            <a:br>
              <a:rPr lang="en-US" sz="1050">
                <a:solidFill>
                  <a:srgbClr val="FF0000"/>
                </a:solidFill>
              </a:rPr>
            </a:br>
            <a:r>
              <a:rPr lang="en-US" sz="1050">
                <a:solidFill>
                  <a:srgbClr val="FF0000"/>
                </a:solidFill>
              </a:rPr>
              <a:t>Makes webpage appear to actually be doing something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81B782-506B-4D81-B3B0-A9F7C57F2CBF}"/>
              </a:ext>
            </a:extLst>
          </p:cNvPr>
          <p:cNvCxnSpPr>
            <a:cxnSpLocks/>
          </p:cNvCxnSpPr>
          <p:nvPr/>
        </p:nvCxnSpPr>
        <p:spPr>
          <a:xfrm>
            <a:off x="2192850" y="3324471"/>
            <a:ext cx="898298" cy="48616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0398CE8-9715-44E3-BD90-D6BC7D1E7A53}"/>
              </a:ext>
            </a:extLst>
          </p:cNvPr>
          <p:cNvSpPr/>
          <p:nvPr/>
        </p:nvSpPr>
        <p:spPr>
          <a:xfrm>
            <a:off x="1926927" y="3590260"/>
            <a:ext cx="6871976" cy="440009"/>
          </a:xfrm>
          <a:prstGeom prst="ellipse">
            <a:avLst/>
          </a:prstGeom>
          <a:noFill/>
          <a:ln w="317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C61EF-596E-43E9-8248-D85870847C38}"/>
              </a:ext>
            </a:extLst>
          </p:cNvPr>
          <p:cNvSpPr txBox="1"/>
          <p:nvPr/>
        </p:nvSpPr>
        <p:spPr>
          <a:xfrm>
            <a:off x="439662" y="5312257"/>
            <a:ext cx="1708262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Show an image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172347-A3DB-4E75-9CB7-22EC06F2FA8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235879" y="4766623"/>
            <a:ext cx="57914" cy="54563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E66EFCB-A949-4479-A4D2-40D6D38224C5}"/>
              </a:ext>
            </a:extLst>
          </p:cNvPr>
          <p:cNvSpPr/>
          <p:nvPr/>
        </p:nvSpPr>
        <p:spPr>
          <a:xfrm>
            <a:off x="215926" y="4267294"/>
            <a:ext cx="2618537" cy="440009"/>
          </a:xfrm>
          <a:prstGeom prst="ellipse">
            <a:avLst/>
          </a:prstGeom>
          <a:noFill/>
          <a:ln w="317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FBD24-236F-4084-AC97-1DA5C2ACBE6C}"/>
              </a:ext>
            </a:extLst>
          </p:cNvPr>
          <p:cNvSpPr txBox="1"/>
          <p:nvPr/>
        </p:nvSpPr>
        <p:spPr>
          <a:xfrm>
            <a:off x="2547413" y="5287572"/>
            <a:ext cx="170826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But don’t display the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648811-5C1C-4612-8929-8D7CC33E4F7E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081976" y="4766624"/>
            <a:ext cx="319568" cy="52094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F6CA1C2-2BCC-429F-935E-FC3A631ECA09}"/>
              </a:ext>
            </a:extLst>
          </p:cNvPr>
          <p:cNvSpPr/>
          <p:nvPr/>
        </p:nvSpPr>
        <p:spPr>
          <a:xfrm>
            <a:off x="2192850" y="4267294"/>
            <a:ext cx="2618537" cy="440009"/>
          </a:xfrm>
          <a:prstGeom prst="ellipse">
            <a:avLst/>
          </a:prstGeom>
          <a:noFill/>
          <a:ln w="317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00798-818C-4F78-8BC9-3CC7F26778AD}"/>
              </a:ext>
            </a:extLst>
          </p:cNvPr>
          <p:cNvSpPr txBox="1"/>
          <p:nvPr/>
        </p:nvSpPr>
        <p:spPr>
          <a:xfrm>
            <a:off x="4876832" y="5229184"/>
            <a:ext cx="2509651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Where to get the image from</a:t>
            </a:r>
          </a:p>
          <a:p>
            <a:pPr defTabSz="309563"/>
            <a:endParaRPr lang="en-US" sz="1050" dirty="0">
              <a:solidFill>
                <a:srgbClr val="FF0000"/>
              </a:solidFill>
            </a:endParaRPr>
          </a:p>
          <a:p>
            <a:pPr defTabSz="309563"/>
            <a:r>
              <a:rPr lang="en-US" sz="1050" dirty="0">
                <a:solidFill>
                  <a:srgbClr val="FF0000"/>
                </a:solidFill>
              </a:rPr>
              <a:t>(This runs the request)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CCB3B1-1334-4075-A017-7C346A2CE95F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680552" y="4766622"/>
            <a:ext cx="451106" cy="46256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705096-9F19-4A7E-9743-3EA6C9259533}"/>
              </a:ext>
            </a:extLst>
          </p:cNvPr>
          <p:cNvSpPr/>
          <p:nvPr/>
        </p:nvSpPr>
        <p:spPr>
          <a:xfrm>
            <a:off x="4189600" y="4233591"/>
            <a:ext cx="3846959" cy="440009"/>
          </a:xfrm>
          <a:prstGeom prst="ellipse">
            <a:avLst/>
          </a:prstGeom>
          <a:noFill/>
          <a:ln w="317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605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  <p:bldP spid="12" grpId="0" animBg="1"/>
      <p:bldP spid="17" grpId="0"/>
      <p:bldP spid="19" grpId="0" animBg="1"/>
      <p:bldP spid="21" grpId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58AB-CCFA-4A12-99A9-7B656838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B649-6150-4DA4-BC22-34BF63368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happened? Take a look at the request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50" dirty="0"/>
          </a:p>
          <a:p>
            <a:pPr marL="0" indent="0" algn="ctr">
              <a:buNone/>
            </a:pPr>
            <a:r>
              <a:rPr lang="en-US" sz="1800" dirty="0">
                <a:latin typeface="Courier" panose="02060409020205020404" pitchFamily="49" charset="0"/>
              </a:rPr>
              <a:t>http://10.1.34.219/dvwa/vulnerabilities/csrf/?password_new=NewPassword&amp;password_conf=NewPassword&amp;Change=Change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88CB7-691B-4957-AB3D-3EB5DAA776EB}"/>
              </a:ext>
            </a:extLst>
          </p:cNvPr>
          <p:cNvSpPr txBox="1"/>
          <p:nvPr/>
        </p:nvSpPr>
        <p:spPr>
          <a:xfrm>
            <a:off x="669526" y="2635870"/>
            <a:ext cx="2816608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The URL to submit the request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81B782-506B-4D81-B3B0-A9F7C57F2CBF}"/>
              </a:ext>
            </a:extLst>
          </p:cNvPr>
          <p:cNvCxnSpPr>
            <a:cxnSpLocks/>
          </p:cNvCxnSpPr>
          <p:nvPr/>
        </p:nvCxnSpPr>
        <p:spPr>
          <a:xfrm>
            <a:off x="2246725" y="2749346"/>
            <a:ext cx="209939" cy="19361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0398CE8-9715-44E3-BD90-D6BC7D1E7A53}"/>
              </a:ext>
            </a:extLst>
          </p:cNvPr>
          <p:cNvSpPr/>
          <p:nvPr/>
        </p:nvSpPr>
        <p:spPr>
          <a:xfrm>
            <a:off x="628648" y="3036004"/>
            <a:ext cx="6290311" cy="507733"/>
          </a:xfrm>
          <a:prstGeom prst="ellipse">
            <a:avLst/>
          </a:prstGeom>
          <a:noFill/>
          <a:ln w="317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C61EF-596E-43E9-8248-D85870847C38}"/>
              </a:ext>
            </a:extLst>
          </p:cNvPr>
          <p:cNvSpPr txBox="1"/>
          <p:nvPr/>
        </p:nvSpPr>
        <p:spPr>
          <a:xfrm>
            <a:off x="3276636" y="4372921"/>
            <a:ext cx="1346066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Confirming the new password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172347-A3DB-4E75-9CB7-22EC06F2FA89}"/>
              </a:ext>
            </a:extLst>
          </p:cNvPr>
          <p:cNvCxnSpPr>
            <a:cxnSpLocks/>
          </p:cNvCxnSpPr>
          <p:nvPr/>
        </p:nvCxnSpPr>
        <p:spPr>
          <a:xfrm flipV="1">
            <a:off x="3985265" y="3737239"/>
            <a:ext cx="355147" cy="45086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E66EFCB-A949-4479-A4D2-40D6D38224C5}"/>
              </a:ext>
            </a:extLst>
          </p:cNvPr>
          <p:cNvSpPr/>
          <p:nvPr/>
        </p:nvSpPr>
        <p:spPr>
          <a:xfrm>
            <a:off x="2812170" y="3380885"/>
            <a:ext cx="3779397" cy="507733"/>
          </a:xfrm>
          <a:prstGeom prst="ellipse">
            <a:avLst/>
          </a:prstGeom>
          <a:noFill/>
          <a:ln w="317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FBD24-236F-4084-AC97-1DA5C2ACBE6C}"/>
              </a:ext>
            </a:extLst>
          </p:cNvPr>
          <p:cNvSpPr txBox="1"/>
          <p:nvPr/>
        </p:nvSpPr>
        <p:spPr>
          <a:xfrm>
            <a:off x="6713268" y="4454530"/>
            <a:ext cx="1515448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Change the password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648811-5C1C-4612-8929-8D7CC33E4F7E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7432502" y="3805632"/>
            <a:ext cx="38490" cy="64889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F6CA1C2-2BCC-429F-935E-FC3A631ECA09}"/>
              </a:ext>
            </a:extLst>
          </p:cNvPr>
          <p:cNvSpPr/>
          <p:nvPr/>
        </p:nvSpPr>
        <p:spPr>
          <a:xfrm>
            <a:off x="6232407" y="3345133"/>
            <a:ext cx="2322979" cy="507733"/>
          </a:xfrm>
          <a:prstGeom prst="ellipse">
            <a:avLst/>
          </a:prstGeom>
          <a:noFill/>
          <a:ln w="317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00798-818C-4F78-8BC9-3CC7F26778AD}"/>
              </a:ext>
            </a:extLst>
          </p:cNvPr>
          <p:cNvSpPr txBox="1"/>
          <p:nvPr/>
        </p:nvSpPr>
        <p:spPr>
          <a:xfrm>
            <a:off x="6593261" y="2491068"/>
            <a:ext cx="2226383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New Password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CCB3B1-1334-4075-A017-7C346A2CE95F}"/>
              </a:ext>
            </a:extLst>
          </p:cNvPr>
          <p:cNvCxnSpPr>
            <a:cxnSpLocks/>
          </p:cNvCxnSpPr>
          <p:nvPr/>
        </p:nvCxnSpPr>
        <p:spPr>
          <a:xfrm>
            <a:off x="7959393" y="2640345"/>
            <a:ext cx="639147" cy="30261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705096-9F19-4A7E-9743-3EA6C9259533}"/>
              </a:ext>
            </a:extLst>
          </p:cNvPr>
          <p:cNvSpPr/>
          <p:nvPr/>
        </p:nvSpPr>
        <p:spPr>
          <a:xfrm>
            <a:off x="6777291" y="3059549"/>
            <a:ext cx="1778096" cy="507733"/>
          </a:xfrm>
          <a:prstGeom prst="ellipse">
            <a:avLst/>
          </a:prstGeom>
          <a:noFill/>
          <a:ln w="317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607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  <p:bldP spid="12" grpId="0" animBg="1"/>
      <p:bldP spid="17" grpId="0"/>
      <p:bldP spid="19" grpId="0" animBg="1"/>
      <p:bldP spid="21" grpId="0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Defend Against CSRF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3985892"/>
          </a:xfrm>
        </p:spPr>
        <p:txBody>
          <a:bodyPr>
            <a:normAutofit/>
          </a:bodyPr>
          <a:lstStyle/>
          <a:p>
            <a:r>
              <a:rPr lang="en-US" dirty="0"/>
              <a:t>Do not leave sessions opened</a:t>
            </a:r>
          </a:p>
          <a:p>
            <a:pPr lvl="1"/>
            <a:r>
              <a:rPr lang="en-US" dirty="0"/>
              <a:t>This attack would not have happened if the user was not logged into the DVWA website application on the other tab</a:t>
            </a:r>
          </a:p>
          <a:p>
            <a:r>
              <a:rPr lang="en-US" dirty="0"/>
              <a:t>Use </a:t>
            </a:r>
            <a:r>
              <a:rPr lang="en-US" dirty="0" err="1"/>
              <a:t>SameSite</a:t>
            </a:r>
            <a:r>
              <a:rPr lang="en-US" dirty="0"/>
              <a:t> Cookies</a:t>
            </a:r>
          </a:p>
          <a:p>
            <a:pPr lvl="1"/>
            <a:r>
              <a:rPr lang="en-US" dirty="0"/>
              <a:t>Don’t allow cookies to be used on external websites</a:t>
            </a:r>
          </a:p>
          <a:p>
            <a:r>
              <a:rPr lang="en-US" dirty="0"/>
              <a:t>Verify the origin of the request</a:t>
            </a:r>
          </a:p>
          <a:p>
            <a:pPr lvl="1"/>
            <a:r>
              <a:rPr lang="en-US" dirty="0"/>
              <a:t>Determine where the request is coming from</a:t>
            </a:r>
          </a:p>
          <a:p>
            <a:r>
              <a:rPr lang="en-US" dirty="0"/>
              <a:t>Never rely on GET requests for sensitive data</a:t>
            </a:r>
          </a:p>
          <a:p>
            <a:r>
              <a:rPr lang="en-US" dirty="0"/>
              <a:t>What are some other ways of defending against a CSRF attack?</a:t>
            </a:r>
          </a:p>
        </p:txBody>
      </p:sp>
    </p:spTree>
    <p:extLst>
      <p:ext uri="{BB962C8B-B14F-4D97-AF65-F5344CB8AC3E}">
        <p14:creationId xmlns:p14="http://schemas.microsoft.com/office/powerpoint/2010/main" val="73644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lvl="1"/>
            <a:r>
              <a:rPr lang="en-US" dirty="0"/>
              <a:t>Objective 1.2 – Compare and contrast types of attacks</a:t>
            </a:r>
          </a:p>
          <a:p>
            <a:pPr lvl="2"/>
            <a:r>
              <a:rPr lang="en-US" dirty="0"/>
              <a:t>Application/service attacks</a:t>
            </a:r>
          </a:p>
          <a:p>
            <a:pPr lvl="3"/>
            <a:r>
              <a:rPr lang="en-US" dirty="0"/>
              <a:t>Cross-site request forgery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is a CSRF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2627"/>
            <a:ext cx="4397079" cy="36675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Cross-Site Request Forgery (CSRF or XSRF) attacks hijack and reuse requests from an authenticated user</a:t>
            </a:r>
          </a:p>
          <a:p>
            <a:r>
              <a:rPr lang="en-US" sz="2000" dirty="0"/>
              <a:t>Can be transmitted via an image tag, HTTP requests, hidden requests, etc.</a:t>
            </a:r>
          </a:p>
          <a:p>
            <a:pPr marL="583406" lvl="1" indent="-107156"/>
            <a:r>
              <a:rPr lang="en-US" sz="2000" dirty="0"/>
              <a:t>User rarely has any idea the attack/request has even happened</a:t>
            </a:r>
          </a:p>
          <a:p>
            <a:r>
              <a:rPr lang="en-US" sz="2000" dirty="0"/>
              <a:t>An attacker can change log-in credentials, transfer ownership, gain access to private data, transfer money or resources,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626EE-79B3-430A-A1B5-CD22FFF9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729" y="1690689"/>
            <a:ext cx="3437548" cy="142376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D47875-5E0F-4CE4-A94E-EE1AE5225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857" y="2847520"/>
            <a:ext cx="3516561" cy="118034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82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CSRF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4056"/>
            <a:ext cx="6083559" cy="3667538"/>
          </a:xfrm>
        </p:spPr>
        <p:txBody>
          <a:bodyPr/>
          <a:lstStyle/>
          <a:p>
            <a:pPr marL="428625" indent="-428625">
              <a:buFont typeface="+mj-lt"/>
              <a:buAutoNum type="arabicPeriod"/>
            </a:pPr>
            <a:r>
              <a:rPr lang="en-US" dirty="0"/>
              <a:t>Setup Environments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Find the IP Addresses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Log into DVWA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Change the Password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Capture the Password Change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Create New Request Form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Play the Victim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256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C76E0CE-5E19-45EE-A761-DEAB5EE6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0359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Find the IP Address (Kali Machine)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CB59249-69BA-4C0E-B54C-D6A9ED90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0400"/>
            <a:ext cx="7509510" cy="2892602"/>
          </a:xfrm>
        </p:spPr>
        <p:txBody>
          <a:bodyPr>
            <a:normAutofit/>
          </a:bodyPr>
          <a:lstStyle/>
          <a:p>
            <a:r>
              <a:rPr lang="en-US" sz="1800" dirty="0"/>
              <a:t>You will need the IP address of the Kali machine</a:t>
            </a:r>
          </a:p>
          <a:p>
            <a:r>
              <a:rPr lang="en-US" sz="1800" dirty="0"/>
              <a:t>Open the Terminal</a:t>
            </a:r>
          </a:p>
          <a:p>
            <a:r>
              <a:rPr lang="en-US" sz="1800" dirty="0"/>
              <a:t>In the Linux VM, open the Terminal and type the following command:</a:t>
            </a:r>
          </a:p>
          <a:p>
            <a:pPr lvl="1">
              <a:buNone/>
            </a:pPr>
            <a:r>
              <a:rPr lang="en-US" sz="1600" b="1" dirty="0">
                <a:latin typeface="Courier"/>
                <a:cs typeface="Arial"/>
              </a:rPr>
              <a:t>hostname -I</a:t>
            </a:r>
          </a:p>
          <a:p>
            <a:r>
              <a:rPr lang="en-US" sz="1800" dirty="0"/>
              <a:t>This will display the IP Address</a:t>
            </a:r>
          </a:p>
          <a:p>
            <a:pPr lvl="1"/>
            <a:r>
              <a:rPr lang="en-US" sz="1600" dirty="0"/>
              <a:t>Write down the Kali VM IP address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DD6DB5-3468-4EEB-806F-60A326035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32" y="3146836"/>
            <a:ext cx="3808818" cy="725490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58B36E-4B5E-4F2D-8E31-1B395EC8C55F}"/>
              </a:ext>
            </a:extLst>
          </p:cNvPr>
          <p:cNvSpPr txBox="1"/>
          <p:nvPr/>
        </p:nvSpPr>
        <p:spPr>
          <a:xfrm>
            <a:off x="6141551" y="4306245"/>
            <a:ext cx="1633586" cy="1984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859" tIns="17859" rIns="17859" bIns="17859" numCol="1" spcCol="38100" rtlCol="0" anchor="ctr">
            <a:spAutoFit/>
          </a:bodyPr>
          <a:lstStyle/>
          <a:p>
            <a:pPr defTabSz="290215">
              <a:defRPr/>
            </a:pPr>
            <a:r>
              <a:rPr lang="en-US" sz="1055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78627D-1BBA-4B7C-AB0B-C8298ACA2040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661496" y="3562680"/>
            <a:ext cx="1296848" cy="74356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421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BA4F-CEEA-4594-AE7C-02EE98D2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Find the IP Addresses (Windows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0B5C-A22D-42A4-B80A-E61B4981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Windows, open the Command Prompt</a:t>
            </a:r>
          </a:p>
          <a:p>
            <a:pPr lvl="1"/>
            <a:r>
              <a:rPr lang="en-US" dirty="0"/>
              <a:t>Select the Start menu</a:t>
            </a:r>
          </a:p>
          <a:p>
            <a:pPr lvl="1"/>
            <a:r>
              <a:rPr lang="en-US" dirty="0"/>
              <a:t>Search for “</a:t>
            </a:r>
            <a:r>
              <a:rPr lang="en-US" dirty="0" err="1"/>
              <a:t>cmd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Select the Command Prompt</a:t>
            </a:r>
          </a:p>
          <a:p>
            <a:r>
              <a:rPr lang="en-US" dirty="0"/>
              <a:t>Find the Windows IP Address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ipconfig</a:t>
            </a:r>
          </a:p>
          <a:p>
            <a:r>
              <a:rPr lang="en-US" dirty="0"/>
              <a:t>Write down the IP Address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4F0D4-CA44-4C42-927C-EC6F89873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141" y="3932004"/>
            <a:ext cx="3876944" cy="182340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A06E00-6565-403A-BD4C-FFEF3B700185}"/>
              </a:ext>
            </a:extLst>
          </p:cNvPr>
          <p:cNvSpPr txBox="1"/>
          <p:nvPr/>
        </p:nvSpPr>
        <p:spPr>
          <a:xfrm>
            <a:off x="7346414" y="3503384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Windows IP Address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D17B6B-39E2-4844-B253-25624BE78573}"/>
              </a:ext>
            </a:extLst>
          </p:cNvPr>
          <p:cNvCxnSpPr>
            <a:cxnSpLocks/>
          </p:cNvCxnSpPr>
          <p:nvPr/>
        </p:nvCxnSpPr>
        <p:spPr>
          <a:xfrm>
            <a:off x="7987005" y="3781982"/>
            <a:ext cx="190245" cy="116865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3CF0D5-CDBC-4E8C-80EB-D9389092556B}"/>
              </a:ext>
            </a:extLst>
          </p:cNvPr>
          <p:cNvSpPr/>
          <p:nvPr/>
        </p:nvSpPr>
        <p:spPr>
          <a:xfrm>
            <a:off x="7750969" y="4893991"/>
            <a:ext cx="994410" cy="259675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8149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979-6998-42B3-B29E-686B84C6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Log into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2B0B-B1AD-4208-9429-4F79D3A0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3955412"/>
          </a:xfrm>
        </p:spPr>
        <p:txBody>
          <a:bodyPr>
            <a:normAutofit/>
          </a:bodyPr>
          <a:lstStyle/>
          <a:p>
            <a:r>
              <a:rPr lang="en-US" dirty="0"/>
              <a:t>Start up the web servers (on the Kali machine)</a:t>
            </a:r>
          </a:p>
          <a:p>
            <a:pPr lvl="1"/>
            <a:r>
              <a:rPr lang="en-US" dirty="0"/>
              <a:t>If you used the DVWA Setup Lab, use the following command to start XAMPP (then start/restart all the servers):</a:t>
            </a:r>
          </a:p>
          <a:p>
            <a:pPr lvl="2">
              <a:buNone/>
            </a:pPr>
            <a:r>
              <a:rPr lang="en-US" b="1" dirty="0" err="1">
                <a:latin typeface="Courier"/>
                <a:cs typeface="Arial"/>
              </a:rPr>
              <a:t>sudo</a:t>
            </a:r>
            <a:r>
              <a:rPr lang="en-US" b="1" dirty="0">
                <a:latin typeface="Courier"/>
                <a:cs typeface="Arial"/>
              </a:rPr>
              <a:t> /opt/</a:t>
            </a:r>
            <a:r>
              <a:rPr lang="en-US" b="1" dirty="0" err="1">
                <a:latin typeface="Courier"/>
                <a:cs typeface="Arial"/>
              </a:rPr>
              <a:t>lampp</a:t>
            </a:r>
            <a:r>
              <a:rPr lang="en-US" b="1" dirty="0">
                <a:latin typeface="Courier"/>
                <a:cs typeface="Arial"/>
              </a:rPr>
              <a:t>/./manager-linux-x64.run</a:t>
            </a:r>
          </a:p>
          <a:p>
            <a:endParaRPr lang="en-US" dirty="0"/>
          </a:p>
          <a:p>
            <a:r>
              <a:rPr lang="en-US" dirty="0"/>
              <a:t>On the Windows Machine, go to the DVWA webpage</a:t>
            </a:r>
          </a:p>
          <a:p>
            <a:pPr lvl="1">
              <a:buNone/>
            </a:pPr>
            <a:r>
              <a:rPr lang="en-US" sz="1650" b="1" dirty="0">
                <a:latin typeface="Courier"/>
                <a:cs typeface="Arial"/>
              </a:rPr>
              <a:t>http://</a:t>
            </a:r>
            <a:r>
              <a:rPr lang="en-US" sz="1650" b="1" dirty="0">
                <a:solidFill>
                  <a:schemeClr val="accent3">
                    <a:lumMod val="50000"/>
                  </a:schemeClr>
                </a:solidFill>
                <a:latin typeface="Courier"/>
                <a:cs typeface="Arial"/>
              </a:rPr>
              <a:t>&lt;Kali-IP-Address&gt;</a:t>
            </a:r>
            <a:r>
              <a:rPr lang="en-US" sz="1650" b="1" dirty="0">
                <a:latin typeface="Courier"/>
                <a:cs typeface="Arial"/>
              </a:rPr>
              <a:t>/dvwa</a:t>
            </a:r>
          </a:p>
          <a:p>
            <a:pPr lvl="1"/>
            <a:endParaRPr lang="en-US" sz="1650" b="1" dirty="0">
              <a:latin typeface="Courier"/>
              <a:cs typeface="Arial"/>
            </a:endParaRPr>
          </a:p>
          <a:p>
            <a:r>
              <a:rPr lang="en-US" sz="1950" dirty="0">
                <a:cs typeface="Arial"/>
              </a:rPr>
              <a:t>Login credentials are </a:t>
            </a:r>
            <a:r>
              <a:rPr lang="en-US" sz="1950" b="1" dirty="0">
                <a:cs typeface="Arial"/>
              </a:rPr>
              <a:t>admin/password</a:t>
            </a:r>
          </a:p>
          <a:p>
            <a:endParaRPr lang="en-US" sz="1950" b="1" dirty="0">
              <a:latin typeface="Courier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6FD30-03D7-46A6-8C6D-116506C3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20" y="684665"/>
            <a:ext cx="2526116" cy="100602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F7956-0434-4CDA-8DE9-D1580C14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53" y="4355097"/>
            <a:ext cx="2114625" cy="175224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7817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</TotalTime>
  <Words>1241</Words>
  <Application>Microsoft Office PowerPoint</Application>
  <PresentationFormat>On-screen Show (4:3)</PresentationFormat>
  <Paragraphs>196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CSRF 2 Lab</vt:lpstr>
      <vt:lpstr>Objectives Covered</vt:lpstr>
      <vt:lpstr>What is a CSRF Attack?</vt:lpstr>
      <vt:lpstr>The CSRF Lab</vt:lpstr>
      <vt:lpstr>Setup Environments</vt:lpstr>
      <vt:lpstr>Find the IP Address (Kali Machine)</vt:lpstr>
      <vt:lpstr>Find the IP Addresses (Windows Machine)</vt:lpstr>
      <vt:lpstr>Log into DVWA</vt:lpstr>
      <vt:lpstr>Log into DVWA</vt:lpstr>
      <vt:lpstr>Change the Password</vt:lpstr>
      <vt:lpstr>Capture the Password Change</vt:lpstr>
      <vt:lpstr>Capture the Password Change</vt:lpstr>
      <vt:lpstr>Capture the Password Change</vt:lpstr>
      <vt:lpstr>Create New Request Form</vt:lpstr>
      <vt:lpstr>Create New Request Form</vt:lpstr>
      <vt:lpstr>Create New Request Form</vt:lpstr>
      <vt:lpstr>Create New Request Form</vt:lpstr>
      <vt:lpstr>Create New Request Form</vt:lpstr>
      <vt:lpstr>Create New Request Form</vt:lpstr>
      <vt:lpstr>Create New Request Form</vt:lpstr>
      <vt:lpstr>Play the Victim</vt:lpstr>
      <vt:lpstr>Play the Victim</vt:lpstr>
      <vt:lpstr>Play the Victim</vt:lpstr>
      <vt:lpstr>Play the Victim</vt:lpstr>
      <vt:lpstr>Defend Against CSRF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7</cp:revision>
  <dcterms:modified xsi:type="dcterms:W3CDTF">2021-05-18T18:00:23Z</dcterms:modified>
</cp:coreProperties>
</file>