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88" r:id="rId3"/>
    <p:sldId id="614" r:id="rId4"/>
    <p:sldId id="612" r:id="rId5"/>
    <p:sldId id="593" r:id="rId6"/>
    <p:sldId id="594" r:id="rId7"/>
    <p:sldId id="615" r:id="rId8"/>
    <p:sldId id="616" r:id="rId9"/>
    <p:sldId id="617" r:id="rId10"/>
    <p:sldId id="619" r:id="rId11"/>
    <p:sldId id="618" r:id="rId12"/>
    <p:sldId id="620" r:id="rId13"/>
    <p:sldId id="621" r:id="rId14"/>
    <p:sldId id="622" r:id="rId15"/>
    <p:sldId id="60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000000"/>
    <a:srgbClr val="FFFFFF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5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5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6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7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4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73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9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2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4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862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6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76D8-60BE-48EF-9975-0BE493F5DCE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CE1-92A9-4B46-B199-2E3DF026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6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A12CF-AE2F-4D38-A68B-C0C65BBF02C4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Clickjacking Attack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8A73-5D49-4C9A-92D4-D96C34DA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Set-up the Clickjacking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AA35-7428-4798-8A55-E10D396A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5336"/>
            <a:ext cx="4655976" cy="36675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on the “console” tab</a:t>
            </a:r>
          </a:p>
          <a:p>
            <a:r>
              <a:rPr lang="en-US" dirty="0"/>
              <a:t>Type in “allow pasting”</a:t>
            </a:r>
          </a:p>
          <a:p>
            <a:pPr lvl="1"/>
            <a:r>
              <a:rPr lang="en-US" dirty="0"/>
              <a:t>Hit &lt;ENTER&gt; twice (to run)</a:t>
            </a:r>
          </a:p>
          <a:p>
            <a:r>
              <a:rPr lang="en-US" dirty="0"/>
              <a:t>Paste in the </a:t>
            </a:r>
            <a:r>
              <a:rPr lang="en-US" dirty="0" err="1"/>
              <a:t>Clickbandit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Hit &lt;ENTER&gt; to run the JavaScript</a:t>
            </a:r>
          </a:p>
          <a:p>
            <a:r>
              <a:rPr lang="en-US" dirty="0"/>
              <a:t>Exit out of the Inspect console</a:t>
            </a:r>
          </a:p>
          <a:p>
            <a:r>
              <a:rPr lang="en-US" sz="2025" dirty="0"/>
              <a:t>You should see the webpage loaded with a BURPCLICKBAIT banner at the top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FBBF9-91DB-4B1A-B52E-37C5BC5D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747" y="1810857"/>
            <a:ext cx="1930229" cy="67404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81E68-453A-4123-BBEA-1479A6C1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47" y="2967883"/>
            <a:ext cx="3536046" cy="12822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671006-7C71-4C9A-87CD-A9214831F5CA}"/>
              </a:ext>
            </a:extLst>
          </p:cNvPr>
          <p:cNvCxnSpPr>
            <a:cxnSpLocks/>
          </p:cNvCxnSpPr>
          <p:nvPr/>
        </p:nvCxnSpPr>
        <p:spPr>
          <a:xfrm flipH="1">
            <a:off x="5871289" y="2654778"/>
            <a:ext cx="1490565" cy="37883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BC24C8-79C2-4013-BCF9-FB2D7CE262BA}"/>
              </a:ext>
            </a:extLst>
          </p:cNvPr>
          <p:cNvSpPr txBox="1"/>
          <p:nvPr/>
        </p:nvSpPr>
        <p:spPr>
          <a:xfrm>
            <a:off x="6978033" y="2317020"/>
            <a:ext cx="1930229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BURPCLICKBANDIT Banner</a:t>
            </a:r>
          </a:p>
        </p:txBody>
      </p:sp>
    </p:spTree>
    <p:extLst>
      <p:ext uri="{BB962C8B-B14F-4D97-AF65-F5344CB8AC3E}">
        <p14:creationId xmlns:p14="http://schemas.microsoft.com/office/powerpoint/2010/main" val="306807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0DAB-D04A-431D-909A-FFDD99DD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Clickjacking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1180-7974-4D1C-B3B7-E285CD88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376"/>
            <a:ext cx="4802933" cy="3667538"/>
          </a:xfrm>
        </p:spPr>
        <p:txBody>
          <a:bodyPr>
            <a:normAutofit fontScale="92500"/>
          </a:bodyPr>
          <a:lstStyle/>
          <a:p>
            <a:r>
              <a:rPr lang="en-US" dirty="0"/>
              <a:t>Select the “Disable click actions” option</a:t>
            </a:r>
          </a:p>
          <a:p>
            <a:r>
              <a:rPr lang="en-US" dirty="0"/>
              <a:t>Select the image on the webpage you think the user will click</a:t>
            </a:r>
          </a:p>
          <a:p>
            <a:r>
              <a:rPr lang="en-US" dirty="0"/>
              <a:t>Then, select “Finish”</a:t>
            </a:r>
          </a:p>
          <a:p>
            <a:r>
              <a:rPr lang="en-US" dirty="0"/>
              <a:t>You should see the webpage with a red box over the image that you clicked.</a:t>
            </a:r>
          </a:p>
          <a:p>
            <a:r>
              <a:rPr lang="en-US" dirty="0"/>
              <a:t>Select Save to save the HTML files</a:t>
            </a:r>
          </a:p>
          <a:p>
            <a:pPr lvl="1"/>
            <a:r>
              <a:rPr lang="en-US" dirty="0"/>
              <a:t>Should save to Downloads folder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DB03C-951E-4036-AD2F-248C77F3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18" y="2309062"/>
            <a:ext cx="2807886" cy="223987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CF3538-B9EE-442B-969C-A4AE7F784C52}"/>
              </a:ext>
            </a:extLst>
          </p:cNvPr>
          <p:cNvCxnSpPr>
            <a:cxnSpLocks/>
          </p:cNvCxnSpPr>
          <p:nvPr/>
        </p:nvCxnSpPr>
        <p:spPr>
          <a:xfrm flipH="1">
            <a:off x="7236959" y="2136203"/>
            <a:ext cx="432805" cy="82743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98BC50-A8FD-4BDA-9B5B-8188FFC13EED}"/>
              </a:ext>
            </a:extLst>
          </p:cNvPr>
          <p:cNvSpPr txBox="1"/>
          <p:nvPr/>
        </p:nvSpPr>
        <p:spPr>
          <a:xfrm>
            <a:off x="7236959" y="1739941"/>
            <a:ext cx="1525556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Image that was selected</a:t>
            </a:r>
          </a:p>
        </p:txBody>
      </p:sp>
    </p:spTree>
    <p:extLst>
      <p:ext uri="{BB962C8B-B14F-4D97-AF65-F5344CB8AC3E}">
        <p14:creationId xmlns:p14="http://schemas.microsoft.com/office/powerpoint/2010/main" val="305476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8104-C248-4830-89DD-07054B36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70" y="365126"/>
            <a:ext cx="858647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Testing the Clickjacking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3426-61A4-46B0-90C0-2EEE35BB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78" y="1864856"/>
            <a:ext cx="4866141" cy="37333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to the Downloads folder</a:t>
            </a:r>
          </a:p>
          <a:p>
            <a:r>
              <a:rPr lang="en-US" dirty="0"/>
              <a:t>Open the clickjacked HTML page in a browser</a:t>
            </a:r>
          </a:p>
          <a:p>
            <a:r>
              <a:rPr lang="en-US" dirty="0"/>
              <a:t>Notice it opens the webpage</a:t>
            </a:r>
          </a:p>
          <a:p>
            <a:pPr lvl="1"/>
            <a:r>
              <a:rPr lang="en-US" dirty="0"/>
              <a:t>It also shows the click area</a:t>
            </a:r>
          </a:p>
          <a:p>
            <a:r>
              <a:rPr lang="en-US" dirty="0"/>
              <a:t>Click on the image</a:t>
            </a:r>
          </a:p>
          <a:p>
            <a:pPr lvl="1"/>
            <a:r>
              <a:rPr lang="en-US" dirty="0"/>
              <a:t>You should see that “You have been clickjacked!”</a:t>
            </a:r>
          </a:p>
          <a:p>
            <a:r>
              <a:rPr lang="en-US" dirty="0"/>
              <a:t>This is an example of a webpage that runs a script when you click on an unsuspicious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91679-645E-4E6B-9DD7-915BD767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7" y="1781423"/>
            <a:ext cx="1428950" cy="14896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FDBED-E361-4D9E-87E4-BA48BAD5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19" y="2799577"/>
            <a:ext cx="3390183" cy="178975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8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BF54-ACE1-4A86-9FA6-F220052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Hide the Clickjacking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2519-610D-4801-A86E-46BC488F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4372"/>
            <a:ext cx="4719710" cy="4068427"/>
          </a:xfrm>
        </p:spPr>
        <p:txBody>
          <a:bodyPr>
            <a:normAutofit/>
          </a:bodyPr>
          <a:lstStyle/>
          <a:p>
            <a:r>
              <a:rPr lang="en-US" sz="2025" dirty="0"/>
              <a:t>A lot can be done to alter the webpage files to hide the clickjacking area</a:t>
            </a:r>
          </a:p>
          <a:p>
            <a:r>
              <a:rPr lang="en-US" sz="2025" dirty="0"/>
              <a:t>Go to the Downloads folder</a:t>
            </a:r>
          </a:p>
          <a:p>
            <a:r>
              <a:rPr lang="en-US" sz="2025" dirty="0"/>
              <a:t>Right-click and open the html files in a text editor (like </a:t>
            </a:r>
            <a:r>
              <a:rPr lang="en-US" sz="2025" dirty="0" err="1"/>
              <a:t>Leafpad</a:t>
            </a:r>
            <a:r>
              <a:rPr lang="en-US" sz="2025" dirty="0"/>
              <a:t>)</a:t>
            </a:r>
          </a:p>
          <a:p>
            <a:r>
              <a:rPr lang="en-US" sz="2025" dirty="0"/>
              <a:t>Find the “function </a:t>
            </a:r>
            <a:r>
              <a:rPr lang="en-US" sz="2025" dirty="0" err="1"/>
              <a:t>showButton</a:t>
            </a:r>
            <a:r>
              <a:rPr lang="en-US" sz="2025" dirty="0"/>
              <a:t>”</a:t>
            </a:r>
          </a:p>
          <a:p>
            <a:r>
              <a:rPr lang="en-US" sz="2025" dirty="0"/>
              <a:t>Change the “opacity = 1”</a:t>
            </a:r>
          </a:p>
          <a:p>
            <a:pPr lvl="1"/>
            <a:r>
              <a:rPr lang="en-US" sz="1800" dirty="0"/>
              <a:t>change to “opacity = 0”</a:t>
            </a:r>
          </a:p>
          <a:p>
            <a:pPr lvl="2"/>
            <a:r>
              <a:rPr lang="en-US" sz="1500" dirty="0"/>
              <a:t>This will hide the click button</a:t>
            </a:r>
          </a:p>
          <a:p>
            <a:r>
              <a:rPr lang="en-US" sz="2025" dirty="0"/>
              <a:t>Save and exit the 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7DC8E-BF2F-416F-9017-685EF5D0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83" y="1620812"/>
            <a:ext cx="3026509" cy="148586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1410A-50C3-4062-9482-A4FE3EED8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60" y="2871596"/>
            <a:ext cx="3350104" cy="157309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B69E9F-2514-44C3-9826-56169E23668F}"/>
              </a:ext>
            </a:extLst>
          </p:cNvPr>
          <p:cNvCxnSpPr>
            <a:cxnSpLocks/>
          </p:cNvCxnSpPr>
          <p:nvPr/>
        </p:nvCxnSpPr>
        <p:spPr>
          <a:xfrm flipV="1">
            <a:off x="7087237" y="3880368"/>
            <a:ext cx="1023398" cy="92799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D611A7-D082-4878-AC1F-363AFA23FBC6}"/>
              </a:ext>
            </a:extLst>
          </p:cNvPr>
          <p:cNvSpPr txBox="1"/>
          <p:nvPr/>
        </p:nvSpPr>
        <p:spPr>
          <a:xfrm>
            <a:off x="5823371" y="4802589"/>
            <a:ext cx="1525556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Change to a “0”</a:t>
            </a:r>
          </a:p>
        </p:txBody>
      </p:sp>
    </p:spTree>
    <p:extLst>
      <p:ext uri="{BB962C8B-B14F-4D97-AF65-F5344CB8AC3E}">
        <p14:creationId xmlns:p14="http://schemas.microsoft.com/office/powerpoint/2010/main" val="57598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CD0F-2CD0-480F-B551-CD59E929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2391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Re-test the Clickjacking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F211-E86E-4012-8E4B-3CB4318C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75732"/>
          </a:xfrm>
        </p:spPr>
        <p:txBody>
          <a:bodyPr>
            <a:normAutofit/>
          </a:bodyPr>
          <a:lstStyle/>
          <a:p>
            <a:r>
              <a:rPr lang="en-US" dirty="0"/>
              <a:t>Open the clickjacking webpage up in an web browser again</a:t>
            </a:r>
          </a:p>
          <a:p>
            <a:r>
              <a:rPr lang="en-US" dirty="0"/>
              <a:t>Do you see the clickjacking box? </a:t>
            </a:r>
          </a:p>
          <a:p>
            <a:pPr lvl="1"/>
            <a:r>
              <a:rPr lang="en-US" dirty="0"/>
              <a:t>You should not see the box</a:t>
            </a:r>
          </a:p>
          <a:p>
            <a:r>
              <a:rPr lang="en-US" dirty="0"/>
              <a:t>What happens when you click the image?</a:t>
            </a:r>
          </a:p>
          <a:p>
            <a:pPr lvl="1"/>
            <a:r>
              <a:rPr lang="en-US" dirty="0"/>
              <a:t>You should notice it tells you that you were clickjacked again</a:t>
            </a:r>
          </a:p>
          <a:p>
            <a:r>
              <a:rPr lang="en-US" dirty="0"/>
              <a:t>What else would you change about the webpage to make it look more appealing so that someone would click on the image?</a:t>
            </a:r>
          </a:p>
        </p:txBody>
      </p:sp>
    </p:spTree>
    <p:extLst>
      <p:ext uri="{BB962C8B-B14F-4D97-AF65-F5344CB8AC3E}">
        <p14:creationId xmlns:p14="http://schemas.microsoft.com/office/powerpoint/2010/main" val="196692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924-B6BB-4DD0-8623-FD687CD6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Autofit/>
          </a:bodyPr>
          <a:lstStyle/>
          <a:p>
            <a:r>
              <a:rPr lang="en-US" sz="4400" dirty="0"/>
              <a:t>How to Defend against Clickjacking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705D-DDC3-4FDE-84E5-E99E71AC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visit trusted websites!</a:t>
            </a:r>
          </a:p>
          <a:p>
            <a:pPr lvl="1"/>
            <a:r>
              <a:rPr lang="en-US" dirty="0"/>
              <a:t>Why is it dangerous to visit websites that are not “trusted”?</a:t>
            </a:r>
          </a:p>
          <a:p>
            <a:r>
              <a:rPr lang="en-US" dirty="0"/>
              <a:t>Use a extension that prevents invisible or embedded objects</a:t>
            </a:r>
          </a:p>
          <a:p>
            <a:pPr lvl="1"/>
            <a:r>
              <a:rPr lang="en-US" dirty="0"/>
              <a:t>Prevents from allowing clickjacking items to be clicked on</a:t>
            </a:r>
          </a:p>
          <a:p>
            <a:pPr lvl="1"/>
            <a:r>
              <a:rPr lang="en-US" dirty="0"/>
              <a:t>An example is the “</a:t>
            </a:r>
            <a:r>
              <a:rPr lang="en-US" dirty="0" err="1"/>
              <a:t>NoScript</a:t>
            </a:r>
            <a:r>
              <a:rPr lang="en-US" dirty="0"/>
              <a:t>” application</a:t>
            </a:r>
          </a:p>
          <a:p>
            <a:r>
              <a:rPr lang="en-US" dirty="0"/>
              <a:t>How else can you defend against a clickjacking attack?</a:t>
            </a:r>
          </a:p>
        </p:txBody>
      </p:sp>
    </p:spTree>
    <p:extLst>
      <p:ext uri="{BB962C8B-B14F-4D97-AF65-F5344CB8AC3E}">
        <p14:creationId xmlns:p14="http://schemas.microsoft.com/office/powerpoint/2010/main" val="3844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In this lab students will see an example of how a clickjacking attack works.</a:t>
            </a:r>
          </a:p>
          <a:p>
            <a:r>
              <a:rPr lang="en-US" dirty="0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Kali Linux Machine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Windows 7 Machine</a:t>
            </a:r>
          </a:p>
          <a:p>
            <a:r>
              <a:rPr lang="en-US" dirty="0">
                <a:latin typeface="Tw Cen MT"/>
                <a:cs typeface="Arial"/>
              </a:rPr>
              <a:t>Software Tools used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Burp Suite (Web Application Analysis Tool)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>
                <a:latin typeface="Tw Cen MT"/>
                <a:cs typeface="Arial"/>
              </a:rPr>
              <a:t>Security+ Objectives (SY0-501)</a:t>
            </a:r>
            <a:endParaRPr lang="en-US" sz="2700" dirty="0"/>
          </a:p>
          <a:p>
            <a:pPr marL="583406" lvl="1" indent="-107156"/>
            <a:r>
              <a:rPr lang="en-US" sz="2475" dirty="0">
                <a:latin typeface="Tw Cen MT"/>
                <a:cs typeface="Arial"/>
              </a:rPr>
              <a:t>Objective 1.2 - Compare and contrast types of attacks</a:t>
            </a:r>
          </a:p>
          <a:p>
            <a:pPr marL="821531" lvl="2" indent="-107156"/>
            <a:r>
              <a:rPr lang="en-US" sz="2250" dirty="0">
                <a:latin typeface="Tw Cen MT"/>
                <a:cs typeface="Arial"/>
              </a:rPr>
              <a:t>Application/Service Attacks</a:t>
            </a:r>
          </a:p>
          <a:p>
            <a:pPr marL="1059656" lvl="3"/>
            <a:r>
              <a:rPr lang="en-US" sz="1800" dirty="0">
                <a:latin typeface="Tw Cen MT"/>
                <a:cs typeface="Arial"/>
              </a:rPr>
              <a:t>Hijacking and related attacks</a:t>
            </a:r>
          </a:p>
          <a:p>
            <a:pPr marL="1297781" lvl="4"/>
            <a:r>
              <a:rPr lang="en-US" sz="1800" dirty="0">
                <a:latin typeface="Tw Cen MT"/>
                <a:cs typeface="Arial"/>
              </a:rPr>
              <a:t>Clickjacking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252-BE4F-4AF9-9CF4-BA3E2992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Clickjacking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450E-D949-43E5-B1B0-33546F75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856687"/>
            <a:ext cx="7886700" cy="4351338"/>
          </a:xfrm>
        </p:spPr>
        <p:txBody>
          <a:bodyPr>
            <a:normAutofit/>
          </a:bodyPr>
          <a:lstStyle/>
          <a:p>
            <a:r>
              <a:rPr lang="en-US" sz="2475" dirty="0"/>
              <a:t>Tricking a user into clicking a link that seems harmless</a:t>
            </a:r>
          </a:p>
          <a:p>
            <a:pPr lvl="1"/>
            <a:r>
              <a:rPr lang="en-US" sz="2250" dirty="0"/>
              <a:t>This click can be malicious in many ways</a:t>
            </a:r>
          </a:p>
          <a:p>
            <a:pPr lvl="2"/>
            <a:r>
              <a:rPr lang="en-US" dirty="0"/>
              <a:t>Can download a virus</a:t>
            </a:r>
          </a:p>
          <a:p>
            <a:pPr lvl="2"/>
            <a:r>
              <a:rPr lang="en-US" dirty="0"/>
              <a:t>Can ask the user to input private information</a:t>
            </a:r>
          </a:p>
          <a:p>
            <a:pPr lvl="2"/>
            <a:r>
              <a:rPr lang="en-US" dirty="0"/>
              <a:t>Can send the user to a malicious website</a:t>
            </a:r>
          </a:p>
          <a:p>
            <a:pPr lvl="2"/>
            <a:r>
              <a:rPr lang="en-US" dirty="0"/>
              <a:t>Can have the user pay money to someone</a:t>
            </a:r>
          </a:p>
          <a:p>
            <a:r>
              <a:rPr lang="en-US" sz="2475" dirty="0"/>
              <a:t>Would you trust clicking “Google Search” in the image?</a:t>
            </a:r>
          </a:p>
          <a:p>
            <a:pPr lvl="1"/>
            <a:r>
              <a:rPr lang="en-US" sz="2025" dirty="0"/>
              <a:t>How do you know this button is safe?</a:t>
            </a:r>
          </a:p>
          <a:p>
            <a:pPr lvl="1"/>
            <a:r>
              <a:rPr lang="en-US" sz="2025" dirty="0"/>
              <a:t>What if someone has an invisible button on top of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0B94B-3A22-4248-B00B-9AB1A615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53" y="2325863"/>
            <a:ext cx="2539017" cy="125045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F50FFA-67DC-4DDE-91CE-6EF807D5CC09}"/>
              </a:ext>
            </a:extLst>
          </p:cNvPr>
          <p:cNvCxnSpPr>
            <a:cxnSpLocks/>
          </p:cNvCxnSpPr>
          <p:nvPr/>
        </p:nvCxnSpPr>
        <p:spPr>
          <a:xfrm flipH="1" flipV="1">
            <a:off x="7559040" y="3429000"/>
            <a:ext cx="376647" cy="47242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DA5FC2-EB33-4485-93B8-35BA1D4C73CE}"/>
              </a:ext>
            </a:extLst>
          </p:cNvPr>
          <p:cNvSpPr txBox="1"/>
          <p:nvPr/>
        </p:nvSpPr>
        <p:spPr>
          <a:xfrm>
            <a:off x="7213600" y="3941621"/>
            <a:ext cx="1649037" cy="207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00" dirty="0">
                <a:solidFill>
                  <a:srgbClr val="FF0000"/>
                </a:solidFill>
              </a:rPr>
              <a:t>Would you click this?</a:t>
            </a:r>
          </a:p>
        </p:txBody>
      </p:sp>
    </p:spTree>
    <p:extLst>
      <p:ext uri="{BB962C8B-B14F-4D97-AF65-F5344CB8AC3E}">
        <p14:creationId xmlns:p14="http://schemas.microsoft.com/office/powerpoint/2010/main" val="355563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Clickjacking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/>
                <a:cs typeface="Arial"/>
              </a:rPr>
              <a:t>Copy </a:t>
            </a:r>
            <a:r>
              <a:rPr lang="en-US" sz="2800" dirty="0" err="1">
                <a:latin typeface="Tw Cen MT"/>
                <a:cs typeface="Arial"/>
              </a:rPr>
              <a:t>Clickbandit</a:t>
            </a:r>
            <a:r>
              <a:rPr lang="en-US" sz="2800" dirty="0">
                <a:latin typeface="Tw Cen MT"/>
                <a:cs typeface="Arial"/>
              </a:rPr>
              <a:t> JavaScript</a:t>
            </a:r>
          </a:p>
          <a:p>
            <a:r>
              <a:rPr lang="en-US" sz="2800" dirty="0">
                <a:latin typeface="Tw Cen MT"/>
                <a:cs typeface="Arial"/>
              </a:rPr>
              <a:t>Set-up the Clickjacking webpage</a:t>
            </a:r>
          </a:p>
          <a:p>
            <a:r>
              <a:rPr lang="en-US" sz="2800" dirty="0">
                <a:latin typeface="Tw Cen MT"/>
                <a:cs typeface="Arial"/>
              </a:rPr>
              <a:t>Save the Clickjacking webpage</a:t>
            </a:r>
          </a:p>
          <a:p>
            <a:r>
              <a:rPr lang="en-US" sz="2800" dirty="0">
                <a:latin typeface="Tw Cen MT"/>
                <a:cs typeface="Arial"/>
              </a:rPr>
              <a:t>Testing the Clickjacking webpage</a:t>
            </a:r>
          </a:p>
          <a:p>
            <a:r>
              <a:rPr lang="en-US" sz="2800" dirty="0">
                <a:latin typeface="Tw Cen MT"/>
                <a:cs typeface="Arial"/>
              </a:rPr>
              <a:t>Hide the Clickjacking Box</a:t>
            </a:r>
          </a:p>
          <a:p>
            <a:r>
              <a:rPr lang="en-US" sz="2800" dirty="0">
                <a:latin typeface="Tw Cen MT"/>
                <a:cs typeface="Arial"/>
              </a:rPr>
              <a:t>Re-test the Webpage</a:t>
            </a:r>
          </a:p>
          <a:p>
            <a:endParaRPr lang="en-US" sz="280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Copy </a:t>
            </a:r>
            <a:r>
              <a:rPr lang="en-US" sz="4400" dirty="0" err="1"/>
              <a:t>Clickbandit</a:t>
            </a:r>
            <a:r>
              <a:rPr lang="en-US" sz="4400" dirty="0"/>
              <a:t>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5976"/>
            <a:ext cx="5236791" cy="4017784"/>
          </a:xfrm>
        </p:spPr>
        <p:txBody>
          <a:bodyPr/>
          <a:lstStyle/>
          <a:p>
            <a:r>
              <a:rPr lang="en-US" sz="2475" dirty="0">
                <a:latin typeface="Tw Cen MT"/>
                <a:cs typeface="Arial"/>
              </a:rPr>
              <a:t>Open the Kali Linux Environment</a:t>
            </a:r>
          </a:p>
          <a:p>
            <a:r>
              <a:rPr lang="en-US" sz="2475" dirty="0">
                <a:latin typeface="Tw Cen MT"/>
                <a:cs typeface="Arial"/>
              </a:rPr>
              <a:t>Open a Terminal</a:t>
            </a:r>
          </a:p>
          <a:p>
            <a:r>
              <a:rPr lang="en-US" sz="2475" dirty="0">
                <a:latin typeface="Tw Cen MT"/>
                <a:cs typeface="Arial"/>
              </a:rPr>
              <a:t>Open the Burp Suite application</a:t>
            </a:r>
          </a:p>
          <a:p>
            <a:pPr marL="0" indent="0">
              <a:buNone/>
            </a:pPr>
            <a:r>
              <a:rPr lang="en-US" sz="2475" b="1" dirty="0">
                <a:latin typeface="Courier" panose="02060409020205020404"/>
                <a:cs typeface="Arial"/>
              </a:rPr>
              <a:t>	</a:t>
            </a:r>
            <a:r>
              <a:rPr lang="en-US" sz="2475" b="1" dirty="0" err="1">
                <a:latin typeface="Courier" panose="02060409020205020404"/>
                <a:cs typeface="Arial"/>
              </a:rPr>
              <a:t>burpsuite</a:t>
            </a:r>
            <a:endParaRPr lang="en-US" sz="2475" b="1" dirty="0">
              <a:latin typeface="Courier" panose="02060409020205020404"/>
              <a:cs typeface="Arial"/>
            </a:endParaRPr>
          </a:p>
          <a:p>
            <a:pPr lvl="1"/>
            <a:r>
              <a:rPr lang="en-US" sz="2175" dirty="0">
                <a:latin typeface="Tw Cen MT"/>
                <a:cs typeface="Arial"/>
              </a:rPr>
              <a:t>You should see a license agreement open</a:t>
            </a:r>
          </a:p>
          <a:p>
            <a:r>
              <a:rPr lang="en-US" sz="2475" dirty="0">
                <a:latin typeface="Tw Cen MT"/>
                <a:cs typeface="Arial"/>
              </a:rPr>
              <a:t>Click “I Accept” on the License Agreement</a:t>
            </a:r>
          </a:p>
          <a:p>
            <a:pPr lvl="1"/>
            <a:r>
              <a:rPr lang="en-US" sz="2175" dirty="0">
                <a:latin typeface="Tw Cen MT"/>
                <a:cs typeface="Arial"/>
              </a:rPr>
              <a:t>This will start Burp Suite!</a:t>
            </a:r>
          </a:p>
          <a:p>
            <a:pPr marL="0" indent="0">
              <a:buNone/>
            </a:pPr>
            <a:endParaRPr lang="en-US" dirty="0">
              <a:latin typeface="Tw Cen MT"/>
              <a:cs typeface="Arial"/>
            </a:endParaRPr>
          </a:p>
          <a:p>
            <a:endParaRPr lang="en-US" dirty="0">
              <a:latin typeface="Tw Cen MT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E371A-D6C1-4401-98BA-8E23661E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16" y="1411538"/>
            <a:ext cx="3451234" cy="7015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C5EA6-5AF9-45B2-A15B-D45F378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41" y="2007593"/>
            <a:ext cx="3157946" cy="22284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0854-8059-4DF4-B41A-896B8BB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Copy </a:t>
            </a:r>
            <a:r>
              <a:rPr lang="en-US" sz="4400" dirty="0" err="1"/>
              <a:t>Clickbandit</a:t>
            </a:r>
            <a:r>
              <a:rPr lang="en-US" sz="4400" dirty="0"/>
              <a:t>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C32E-8C4A-4596-97B6-9A92760A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3499"/>
            <a:ext cx="3781231" cy="3667538"/>
          </a:xfrm>
        </p:spPr>
        <p:txBody>
          <a:bodyPr>
            <a:normAutofit/>
          </a:bodyPr>
          <a:lstStyle/>
          <a:p>
            <a:r>
              <a:rPr lang="en-US" dirty="0"/>
              <a:t>Select “temporary project”</a:t>
            </a:r>
          </a:p>
          <a:p>
            <a:r>
              <a:rPr lang="en-US" dirty="0"/>
              <a:t>Then select “next”</a:t>
            </a:r>
          </a:p>
          <a:p>
            <a:r>
              <a:rPr lang="en-US" dirty="0"/>
              <a:t>Select “Use Burn defaults”</a:t>
            </a:r>
          </a:p>
          <a:p>
            <a:r>
              <a:rPr lang="en-US" dirty="0"/>
              <a:t>Then select “Start Burp”</a:t>
            </a:r>
          </a:p>
          <a:p>
            <a:r>
              <a:rPr lang="en-US" dirty="0"/>
              <a:t>This will launch the Burp Suite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73557-1E9B-4A8E-92E1-2B5F0E8E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98" y="1838917"/>
            <a:ext cx="3007938" cy="18683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F2F18-8263-41B8-866E-60F99E71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45" y="2381644"/>
            <a:ext cx="3004366" cy="18826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2A4B1-9F8F-48BA-9218-DEB8BCF5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67" y="3072006"/>
            <a:ext cx="3602862" cy="194707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537C58-384A-4687-8B3A-0A3EFA2E7BB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013778" y="3967842"/>
            <a:ext cx="1130553" cy="42978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211787-1E85-431C-90F1-7F59A228CD3C}"/>
              </a:ext>
            </a:extLst>
          </p:cNvPr>
          <p:cNvSpPr txBox="1"/>
          <p:nvPr/>
        </p:nvSpPr>
        <p:spPr>
          <a:xfrm>
            <a:off x="3027066" y="4286061"/>
            <a:ext cx="98671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Burp Suite</a:t>
            </a:r>
          </a:p>
        </p:txBody>
      </p:sp>
    </p:spTree>
    <p:extLst>
      <p:ext uri="{BB962C8B-B14F-4D97-AF65-F5344CB8AC3E}">
        <p14:creationId xmlns:p14="http://schemas.microsoft.com/office/powerpoint/2010/main" val="363438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Copy </a:t>
            </a:r>
            <a:r>
              <a:rPr lang="en-US" sz="4400" dirty="0" err="1"/>
              <a:t>Clickbandit</a:t>
            </a:r>
            <a:r>
              <a:rPr lang="en-US" sz="4400" dirty="0"/>
              <a:t>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57" y="1704978"/>
            <a:ext cx="5439747" cy="3667538"/>
          </a:xfrm>
        </p:spPr>
        <p:txBody>
          <a:bodyPr>
            <a:normAutofit lnSpcReduction="10000"/>
          </a:bodyPr>
          <a:lstStyle/>
          <a:p>
            <a:r>
              <a:rPr lang="en-US" sz="2475" dirty="0">
                <a:latin typeface="Tw Cen MT"/>
                <a:cs typeface="Arial"/>
              </a:rPr>
              <a:t>Select the “Burp” menu</a:t>
            </a:r>
          </a:p>
          <a:p>
            <a:r>
              <a:rPr lang="en-US" sz="2475" dirty="0">
                <a:latin typeface="Tw Cen MT"/>
                <a:cs typeface="Arial"/>
              </a:rPr>
              <a:t>Then select Burp “</a:t>
            </a:r>
            <a:r>
              <a:rPr lang="en-US" sz="2475" dirty="0" err="1">
                <a:latin typeface="Tw Cen MT"/>
                <a:cs typeface="Arial"/>
              </a:rPr>
              <a:t>Clickbandit</a:t>
            </a:r>
            <a:r>
              <a:rPr lang="en-US" sz="2475" dirty="0">
                <a:latin typeface="Tw Cen MT"/>
                <a:cs typeface="Arial"/>
              </a:rPr>
              <a:t>”</a:t>
            </a:r>
          </a:p>
          <a:p>
            <a:pPr lvl="1"/>
            <a:r>
              <a:rPr lang="en-US" sz="1875" dirty="0">
                <a:latin typeface="Tw Cen MT"/>
                <a:cs typeface="Arial"/>
              </a:rPr>
              <a:t>This will open </a:t>
            </a:r>
            <a:r>
              <a:rPr lang="en-US" sz="1875" dirty="0" err="1">
                <a:latin typeface="Tw Cen MT"/>
                <a:cs typeface="Arial"/>
              </a:rPr>
              <a:t>Clickbandit</a:t>
            </a:r>
            <a:r>
              <a:rPr lang="en-US" sz="1875" dirty="0">
                <a:latin typeface="Tw Cen MT"/>
                <a:cs typeface="Arial"/>
              </a:rPr>
              <a:t> prompt</a:t>
            </a:r>
          </a:p>
          <a:p>
            <a:r>
              <a:rPr lang="en-US" sz="2175" dirty="0">
                <a:latin typeface="Tw Cen MT"/>
                <a:cs typeface="Arial"/>
              </a:rPr>
              <a:t>Read over the 4-step instructions</a:t>
            </a:r>
          </a:p>
          <a:p>
            <a:pPr lvl="1"/>
            <a:r>
              <a:rPr lang="en-US" sz="1875" dirty="0">
                <a:latin typeface="Tw Cen MT"/>
                <a:cs typeface="Arial"/>
              </a:rPr>
              <a:t>What is it telling you?</a:t>
            </a:r>
          </a:p>
          <a:p>
            <a:pPr lvl="1"/>
            <a:r>
              <a:rPr lang="en-US" sz="1875" dirty="0">
                <a:latin typeface="Tw Cen MT"/>
                <a:cs typeface="Arial"/>
              </a:rPr>
              <a:t>You are going to follow these steps</a:t>
            </a:r>
          </a:p>
          <a:p>
            <a:r>
              <a:rPr lang="en-US" sz="2175" dirty="0">
                <a:latin typeface="Tw Cen MT"/>
                <a:cs typeface="Arial"/>
              </a:rPr>
              <a:t>Select the “Copy Clickbait to clipboard”</a:t>
            </a:r>
          </a:p>
          <a:p>
            <a:pPr lvl="1"/>
            <a:r>
              <a:rPr lang="en-US" sz="1875" dirty="0">
                <a:latin typeface="Tw Cen MT"/>
                <a:cs typeface="Arial"/>
              </a:rPr>
              <a:t>This copies the </a:t>
            </a:r>
            <a:r>
              <a:rPr lang="en-US" sz="1875" dirty="0" err="1">
                <a:latin typeface="Tw Cen MT"/>
                <a:cs typeface="Arial"/>
              </a:rPr>
              <a:t>Clickbandit</a:t>
            </a:r>
            <a:r>
              <a:rPr lang="en-US" sz="1875" dirty="0">
                <a:latin typeface="Tw Cen MT"/>
                <a:cs typeface="Arial"/>
              </a:rPr>
              <a:t> JavaScript to the clipboard so we can paste it into a website</a:t>
            </a:r>
          </a:p>
          <a:p>
            <a:r>
              <a:rPr lang="en-US" sz="2175" dirty="0">
                <a:latin typeface="Tw Cen MT"/>
                <a:cs typeface="Arial"/>
              </a:rPr>
              <a:t>You can exit out of Burp Suite</a:t>
            </a:r>
          </a:p>
          <a:p>
            <a:pPr marL="0" indent="0">
              <a:buNone/>
            </a:pPr>
            <a:endParaRPr lang="en-US" dirty="0">
              <a:latin typeface="Tw Cen MT"/>
              <a:cs typeface="Arial"/>
            </a:endParaRPr>
          </a:p>
          <a:p>
            <a:endParaRPr lang="en-US" dirty="0">
              <a:latin typeface="Tw Cen MT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72DBD-A809-48F0-9DBC-C13F0BA07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17" y="1692136"/>
            <a:ext cx="2377775" cy="211825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556AD-2E28-4159-8B17-2E82E70DA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68" y="2393672"/>
            <a:ext cx="2919275" cy="26165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88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8A73-5D49-4C9A-92D4-D96C34DA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Set-up the Clickjacking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AA35-7428-4798-8A55-E10D396A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web browser</a:t>
            </a:r>
          </a:p>
          <a:p>
            <a:r>
              <a:rPr lang="en-US" dirty="0"/>
              <a:t>Go to the URL you want to pose as</a:t>
            </a:r>
          </a:p>
          <a:p>
            <a:pPr lvl="1"/>
            <a:r>
              <a:rPr lang="en-US" dirty="0"/>
              <a:t>For example www.nicerc.org</a:t>
            </a:r>
          </a:p>
          <a:p>
            <a:r>
              <a:rPr lang="en-US" dirty="0"/>
              <a:t>In the webpage, right-click</a:t>
            </a:r>
          </a:p>
          <a:p>
            <a:r>
              <a:rPr lang="en-US" dirty="0"/>
              <a:t>Select “Inspect”</a:t>
            </a:r>
          </a:p>
          <a:p>
            <a:pPr lvl="1"/>
            <a:r>
              <a:rPr lang="en-US" dirty="0"/>
              <a:t>May be “inspect element”</a:t>
            </a:r>
          </a:p>
          <a:p>
            <a:r>
              <a:rPr lang="en-US" dirty="0"/>
              <a:t>This opens the webpage files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7A250-89FE-47D8-B880-89DF1631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2767248"/>
            <a:ext cx="3581400" cy="237530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A19323-6E08-4139-9D66-8AD7B2E8E2A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05999" y="4760931"/>
            <a:ext cx="0" cy="97376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66F298-6AEC-4602-A7F1-C14CF90E97F4}"/>
              </a:ext>
            </a:extLst>
          </p:cNvPr>
          <p:cNvSpPr txBox="1"/>
          <p:nvPr/>
        </p:nvSpPr>
        <p:spPr>
          <a:xfrm>
            <a:off x="5635665" y="5734693"/>
            <a:ext cx="1140668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Webpage Data</a:t>
            </a:r>
          </a:p>
        </p:txBody>
      </p:sp>
    </p:spTree>
    <p:extLst>
      <p:ext uri="{BB962C8B-B14F-4D97-AF65-F5344CB8AC3E}">
        <p14:creationId xmlns:p14="http://schemas.microsoft.com/office/powerpoint/2010/main" val="15912871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573</TotalTime>
  <Words>759</Words>
  <Application>Microsoft Office PowerPoint</Application>
  <PresentationFormat>On-screen Show (4:3)</PresentationFormat>
  <Paragraphs>115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Clickjacking Attack Lab</vt:lpstr>
      <vt:lpstr>Objectives Covered</vt:lpstr>
      <vt:lpstr>What is a Clickjacking attack?</vt:lpstr>
      <vt:lpstr>The Clickjacking Attack Lab</vt:lpstr>
      <vt:lpstr>Copy Clickbandit JavaScript</vt:lpstr>
      <vt:lpstr>Copy Clickbandit JavaScript</vt:lpstr>
      <vt:lpstr>Copy Clickbandit JavaScript</vt:lpstr>
      <vt:lpstr>Set-up the Clickjacking Webpage</vt:lpstr>
      <vt:lpstr>Set-up the Clickjacking Webpage</vt:lpstr>
      <vt:lpstr>Save the Clickjacking Webpage</vt:lpstr>
      <vt:lpstr>Testing the Clickjacking Webpage</vt:lpstr>
      <vt:lpstr>Hide the Clickjacking Box</vt:lpstr>
      <vt:lpstr>Re-test the Clickjacking Webpage</vt:lpstr>
      <vt:lpstr>How to Defend against Clickjacking Attacks?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Phil Payne</dc:creator>
  <cp:lastModifiedBy>Richard Greene</cp:lastModifiedBy>
  <cp:revision>211</cp:revision>
  <dcterms:modified xsi:type="dcterms:W3CDTF">2021-05-18T17:58:29Z</dcterms:modified>
</cp:coreProperties>
</file>