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9"/>
  </p:notesMasterIdLst>
  <p:handoutMasterIdLst>
    <p:handoutMasterId r:id="rId20"/>
  </p:handoutMasterIdLst>
  <p:sldIdLst>
    <p:sldId id="256" r:id="rId2"/>
    <p:sldId id="588" r:id="rId3"/>
    <p:sldId id="604" r:id="rId4"/>
    <p:sldId id="592" r:id="rId5"/>
    <p:sldId id="593" r:id="rId6"/>
    <p:sldId id="594" r:id="rId7"/>
    <p:sldId id="605" r:id="rId8"/>
    <p:sldId id="606" r:id="rId9"/>
    <p:sldId id="607" r:id="rId10"/>
    <p:sldId id="608" r:id="rId11"/>
    <p:sldId id="609" r:id="rId12"/>
    <p:sldId id="610" r:id="rId13"/>
    <p:sldId id="612" r:id="rId14"/>
    <p:sldId id="611" r:id="rId15"/>
    <p:sldId id="613" r:id="rId16"/>
    <p:sldId id="614" r:id="rId17"/>
    <p:sldId id="61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63ACC-99D9-A736-DDE3-6C64C4C175C2}" v="13" dt="2020-05-08T20:38:27.581"/>
    <p1510:client id="{98974F7A-B707-4F9D-92B8-0E6D7AE449C2}" v="63" dt="2020-05-08T13:51:35.44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9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0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09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77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43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2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5144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0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9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4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249F-8C9E-4579-BBC2-5431FC675515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02DC1-8589-4E91-B87F-C5A329A8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8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9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scs.dal.ca/~selinger/md5collis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3AA4FC-F89B-4708-9A24-80617D190ADA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Collision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53A7-C5FC-4B45-9B38-0AC67370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Collision should not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3FE4-5302-44FB-AFF3-3C36AA65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2136"/>
            <a:ext cx="8686800" cy="2839043"/>
          </a:xfrm>
        </p:spPr>
        <p:txBody>
          <a:bodyPr>
            <a:normAutofit/>
          </a:bodyPr>
          <a:lstStyle/>
          <a:p>
            <a:r>
              <a:rPr lang="en-US" sz="2250" dirty="0"/>
              <a:t>Open the copy of Tale of Two Cities with a text editor*</a:t>
            </a:r>
          </a:p>
          <a:p>
            <a:pPr lvl="1">
              <a:buNone/>
            </a:pPr>
            <a:r>
              <a:rPr lang="en-US" sz="2025" b="1" dirty="0" err="1">
                <a:latin typeface="Courier" panose="02060409020205020404" pitchFamily="49" charset="0"/>
              </a:rPr>
              <a:t>leafpad</a:t>
            </a:r>
            <a:r>
              <a:rPr lang="en-US" sz="2025" b="1" dirty="0">
                <a:latin typeface="Courier" panose="02060409020205020404" pitchFamily="49" charset="0"/>
              </a:rPr>
              <a:t> TaleofTwoCities.txt</a:t>
            </a:r>
          </a:p>
          <a:p>
            <a:pPr lvl="2"/>
            <a:r>
              <a:rPr lang="en-US" sz="1650" dirty="0"/>
              <a:t>Notice, this is a copy of the novel A Tale of Two Cities</a:t>
            </a:r>
          </a:p>
          <a:p>
            <a:pPr lvl="1"/>
            <a:r>
              <a:rPr lang="en-US" sz="2025" dirty="0"/>
              <a:t>Exit out of </a:t>
            </a:r>
            <a:r>
              <a:rPr lang="en-US" sz="2025" dirty="0" err="1"/>
              <a:t>Leafpad</a:t>
            </a:r>
            <a:endParaRPr lang="en-US" sz="2025" dirty="0"/>
          </a:p>
          <a:p>
            <a:r>
              <a:rPr lang="en-US" sz="2250" dirty="0"/>
              <a:t>Create a copy of TaleofTwoCities.txt</a:t>
            </a:r>
          </a:p>
          <a:p>
            <a:pPr lvl="1">
              <a:buNone/>
            </a:pPr>
            <a:r>
              <a:rPr lang="en-US" sz="2025" b="1" dirty="0">
                <a:latin typeface="Courier" panose="02060409020205020404" pitchFamily="49" charset="0"/>
              </a:rPr>
              <a:t>cp TaleofTwoCities.txt TaleofTwoCitiesCopy.txt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3422E-76CA-43D6-8FA1-3FE2867EFA95}"/>
              </a:ext>
            </a:extLst>
          </p:cNvPr>
          <p:cNvSpPr txBox="1">
            <a:spLocks/>
          </p:cNvSpPr>
          <p:nvPr/>
        </p:nvSpPr>
        <p:spPr>
          <a:xfrm>
            <a:off x="3897863" y="4734694"/>
            <a:ext cx="5109677" cy="49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700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r" hangingPunct="1">
              <a:buNone/>
            </a:pPr>
            <a:r>
              <a:rPr lang="en-US" sz="1763" dirty="0"/>
              <a:t>*If </a:t>
            </a:r>
            <a:r>
              <a:rPr lang="en-US" sz="1763" dirty="0" err="1"/>
              <a:t>Leafpad</a:t>
            </a:r>
            <a:r>
              <a:rPr lang="en-US" sz="1763" dirty="0"/>
              <a:t> is not installed, run the following command:</a:t>
            </a:r>
          </a:p>
          <a:p>
            <a:pPr marL="0" indent="0" algn="r" hangingPunct="1">
              <a:buNone/>
            </a:pPr>
            <a:r>
              <a:rPr lang="en-US" sz="1763" b="1" dirty="0" err="1">
                <a:latin typeface="Courier" panose="02060409020205020404" pitchFamily="49" charset="0"/>
              </a:rPr>
              <a:t>sudo</a:t>
            </a:r>
            <a:r>
              <a:rPr lang="en-US" sz="1763" b="1" dirty="0">
                <a:latin typeface="Courier" panose="02060409020205020404" pitchFamily="49" charset="0"/>
              </a:rPr>
              <a:t> apt-get install </a:t>
            </a:r>
            <a:r>
              <a:rPr lang="en-US" sz="1763" b="1" dirty="0" err="1">
                <a:latin typeface="Courier" panose="02060409020205020404" pitchFamily="49" charset="0"/>
              </a:rPr>
              <a:t>leafpad</a:t>
            </a:r>
            <a:endParaRPr lang="en-US" sz="1763" b="1" dirty="0">
              <a:latin typeface="Courier" panose="02060409020205020404" pitchFamily="49" charset="0"/>
            </a:endParaRPr>
          </a:p>
          <a:p>
            <a:pPr hangingPunct="1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84217-2EEC-4D3D-82F7-74803F1F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57" y="4089462"/>
            <a:ext cx="7142486" cy="44171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370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166A-856B-4C43-A16A-128568BB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Collision should not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A21C-81B6-4253-B98B-2F684FCA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to make sure the MD5 checksums are the same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md5sum TaleofTwoCities.txt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md5sum TaleofTwoCitiesCopy.txt</a:t>
            </a:r>
          </a:p>
          <a:p>
            <a:r>
              <a:rPr lang="en-US" dirty="0"/>
              <a:t>You should notice they have the same checksum</a:t>
            </a:r>
          </a:p>
          <a:p>
            <a:pPr lvl="1"/>
            <a:r>
              <a:rPr lang="en-US" dirty="0"/>
              <a:t>This is because they are the same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3E248-6967-40D9-B641-CAC9DC0E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66" y="3878667"/>
            <a:ext cx="7367069" cy="84845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07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2DA-2485-4575-AE6D-F2A6CE39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Collision should not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1566-D33B-4FFB-87D0-E97686D5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tiny change in the copy</a:t>
            </a:r>
          </a:p>
          <a:p>
            <a:r>
              <a:rPr lang="en-US" dirty="0"/>
              <a:t>Open the copy in a text editor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leafpad</a:t>
            </a:r>
            <a:r>
              <a:rPr lang="en-US" b="1" dirty="0">
                <a:latin typeface="Courier" panose="02060409020205020404" pitchFamily="49" charset="0"/>
              </a:rPr>
              <a:t> TaleofTwoCitiesCopy.txt</a:t>
            </a:r>
          </a:p>
          <a:p>
            <a:r>
              <a:rPr lang="en-US" dirty="0"/>
              <a:t>Make a minor change and save</a:t>
            </a:r>
          </a:p>
          <a:p>
            <a:r>
              <a:rPr lang="en-US" dirty="0"/>
              <a:t>Exit </a:t>
            </a:r>
            <a:r>
              <a:rPr lang="en-US" dirty="0" err="1"/>
              <a:t>Leafpad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4E3DD-19CE-464A-BCD3-A36682B7D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12" y="3623662"/>
            <a:ext cx="3905000" cy="161993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3D5F2-D6FE-4651-8DA4-32D964BF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11" y="4375161"/>
            <a:ext cx="4309776" cy="173686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ECDF3D-D76A-438E-BDC8-0B5B396125C8}"/>
              </a:ext>
            </a:extLst>
          </p:cNvPr>
          <p:cNvSpPr txBox="1"/>
          <p:nvPr/>
        </p:nvSpPr>
        <p:spPr>
          <a:xfrm>
            <a:off x="7078586" y="5473879"/>
            <a:ext cx="1874026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Added a period after www.Gutenberg.org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F3FACE-16BC-4F79-B671-08CBC72CDC6A}"/>
              </a:ext>
            </a:extLst>
          </p:cNvPr>
          <p:cNvCxnSpPr>
            <a:cxnSpLocks/>
          </p:cNvCxnSpPr>
          <p:nvPr/>
        </p:nvCxnSpPr>
        <p:spPr>
          <a:xfrm flipH="1" flipV="1">
            <a:off x="4827944" y="5315973"/>
            <a:ext cx="2352222" cy="36180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93A92D-4F01-4CC0-9DB5-ED86A1BD498A}"/>
              </a:ext>
            </a:extLst>
          </p:cNvPr>
          <p:cNvCxnSpPr>
            <a:cxnSpLocks/>
          </p:cNvCxnSpPr>
          <p:nvPr/>
        </p:nvCxnSpPr>
        <p:spPr>
          <a:xfrm flipH="1" flipV="1">
            <a:off x="7617428" y="4568110"/>
            <a:ext cx="258924" cy="79076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7296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166A-856B-4C43-A16A-128568BB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Collision should not happen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A21C-81B6-4253-B98B-2F684FCA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MD5 hashes again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md5sum TaleofTwoCities.txt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md5sum TaleofTwoCitiesCopy.txt</a:t>
            </a:r>
          </a:p>
          <a:p>
            <a:r>
              <a:rPr lang="en-US" dirty="0"/>
              <a:t>Are the hashes the same? How different are they?</a:t>
            </a:r>
          </a:p>
          <a:p>
            <a:pPr lvl="1"/>
            <a:r>
              <a:rPr lang="en-US" dirty="0"/>
              <a:t>Notice one minor change should completely change the hash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0173F-7090-43D9-B9D6-4F333A93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38" y="4195857"/>
            <a:ext cx="7174366" cy="8674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40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4950-4D25-471B-B0DE-D0F70B68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Collision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2C92-B385-4F48-8151-64A206404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you’ve run through the File Hashing Lab, you should know that checksums is a way to verify that a file has not been changed or tampered with</a:t>
            </a:r>
          </a:p>
          <a:p>
            <a:r>
              <a:rPr lang="en-US" dirty="0"/>
              <a:t>What if a malicious program can have the same checksum of a program that the user wanted to download?</a:t>
            </a:r>
          </a:p>
          <a:p>
            <a:r>
              <a:rPr lang="en-US" dirty="0"/>
              <a:t>Take a look at an example of a good program and a malicious program that was made by Peter Selinger*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E7ED0E-FAE9-4BA9-A46C-4F87952F1595}"/>
              </a:ext>
            </a:extLst>
          </p:cNvPr>
          <p:cNvSpPr txBox="1">
            <a:spLocks/>
          </p:cNvSpPr>
          <p:nvPr/>
        </p:nvSpPr>
        <p:spPr>
          <a:xfrm>
            <a:off x="3897863" y="4734694"/>
            <a:ext cx="5109677" cy="49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19050" tIns="19050" rIns="19050" bIns="19050" anchor="t">
            <a:normAutofit fontScale="625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r" hangingPunct="1">
              <a:buNone/>
            </a:pPr>
            <a:r>
              <a:rPr lang="en-US" sz="1763" dirty="0"/>
              <a:t>*Read more about these programs at the following website:</a:t>
            </a:r>
          </a:p>
          <a:p>
            <a:pPr marL="0" indent="0" algn="r" hangingPunct="1">
              <a:buNone/>
            </a:pPr>
            <a:r>
              <a:rPr lang="en-US" sz="1800" dirty="0">
                <a:hlinkClick r:id="rId2"/>
              </a:rPr>
              <a:t>https://www.mscs.dal.ca/~selinger/md5collision/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323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6322-7A01-4503-9C47-8AAEE66F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Collision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10D7-1E58-4F90-82F7-57890B9D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MD5 hashes of the two programs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md5sum hello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md5sum erase</a:t>
            </a:r>
          </a:p>
          <a:p>
            <a:pPr lvl="2"/>
            <a:r>
              <a:rPr lang="en-US" dirty="0"/>
              <a:t>You should notice these two programs have the same MD5 checksums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Tw Cen MT"/>
                <a:cs typeface="Arial"/>
              </a:rPr>
              <a:t>This is another example of a collision!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7C083-1D56-4E3D-BB92-6C95E87D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61" y="3674857"/>
            <a:ext cx="5996677" cy="9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34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061D-CD3C-4A25-8F01-CE6AF6A9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Collision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DCF2-E763-4F58-B4C1-093C8D8A0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Try to run the two programs</a:t>
            </a:r>
          </a:p>
          <a:p>
            <a:r>
              <a:rPr lang="en-US" dirty="0"/>
              <a:t>Make the programs executable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chmod</a:t>
            </a:r>
            <a:r>
              <a:rPr lang="en-US" b="1" dirty="0">
                <a:latin typeface="Courier" panose="02060409020205020404" pitchFamily="49" charset="0"/>
              </a:rPr>
              <a:t> +x hello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chmod</a:t>
            </a:r>
            <a:r>
              <a:rPr lang="en-US" b="1" dirty="0">
                <a:latin typeface="Courier" panose="02060409020205020404" pitchFamily="49" charset="0"/>
              </a:rPr>
              <a:t> +x erase</a:t>
            </a:r>
          </a:p>
          <a:p>
            <a:r>
              <a:rPr lang="en-US" dirty="0"/>
              <a:t>Run the programs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./hello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./erase</a:t>
            </a:r>
          </a:p>
          <a:p>
            <a:r>
              <a:rPr lang="en-US" dirty="0"/>
              <a:t>What if a user was trying to download the hello program, verified it with the MD5 checksum, but it was actually the erase program?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700F3-5894-47E3-8D74-084540A4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525" y="2833983"/>
            <a:ext cx="3593156" cy="163148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81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E41F-DBB9-4599-9D69-98D02E0D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Collision?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24A3-F79F-4F26-A9D7-91E11DE32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using MD5 hashes! (and other weak encryptions)</a:t>
            </a:r>
          </a:p>
          <a:p>
            <a:pPr lvl="1"/>
            <a:r>
              <a:rPr lang="en-US" dirty="0"/>
              <a:t>MD5 checksum have been proven to have collisions</a:t>
            </a:r>
          </a:p>
          <a:p>
            <a:r>
              <a:rPr lang="en-US" dirty="0"/>
              <a:t>Use stronger encryption methods</a:t>
            </a:r>
          </a:p>
          <a:p>
            <a:pPr lvl="1"/>
            <a:r>
              <a:rPr lang="en-US" dirty="0"/>
              <a:t>Check using SHA-256</a:t>
            </a:r>
          </a:p>
          <a:p>
            <a:pPr lvl="1"/>
            <a:r>
              <a:rPr lang="en-US" dirty="0"/>
              <a:t>Check using SHA-512</a:t>
            </a:r>
          </a:p>
          <a:p>
            <a:r>
              <a:rPr lang="en-US" dirty="0"/>
              <a:t>How else can you avoid collisions?</a:t>
            </a:r>
          </a:p>
        </p:txBody>
      </p:sp>
    </p:spTree>
    <p:extLst>
      <p:ext uri="{BB962C8B-B14F-4D97-AF65-F5344CB8AC3E}">
        <p14:creationId xmlns:p14="http://schemas.microsoft.com/office/powerpoint/2010/main" val="148070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50" dirty="0">
                <a:latin typeface="Tw Cen MT"/>
                <a:cs typeface="Arial"/>
              </a:rPr>
              <a:t>Take a look at examples of collision and why it can be dangerous</a:t>
            </a:r>
          </a:p>
          <a:p>
            <a:pPr marL="0" indent="0">
              <a:buNone/>
            </a:pPr>
            <a:endParaRPr lang="en-US" sz="2250" dirty="0">
              <a:latin typeface="Tw Cen MT"/>
              <a:cs typeface="Arial"/>
            </a:endParaRPr>
          </a:p>
          <a:p>
            <a:r>
              <a:rPr lang="en-US" sz="2250" dirty="0">
                <a:latin typeface="Tw Cen MT"/>
                <a:cs typeface="Arial"/>
              </a:rPr>
              <a:t>Materials needed</a:t>
            </a:r>
          </a:p>
          <a:p>
            <a:pPr lvl="1"/>
            <a:r>
              <a:rPr lang="en-US" sz="2025" dirty="0">
                <a:latin typeface="Tw Cen MT"/>
                <a:cs typeface="Arial"/>
              </a:rPr>
              <a:t>Kali Linux Machine</a:t>
            </a:r>
          </a:p>
          <a:p>
            <a:pPr lvl="1">
              <a:buNone/>
            </a:pPr>
            <a:endParaRPr lang="en-US" sz="2025" dirty="0">
              <a:latin typeface="Tw Cen MT"/>
              <a:cs typeface="Arial"/>
            </a:endParaRPr>
          </a:p>
          <a:p>
            <a:r>
              <a:rPr lang="en-US" sz="2250" dirty="0">
                <a:latin typeface="Tw Cen MT"/>
                <a:cs typeface="Arial"/>
              </a:rPr>
              <a:t>Software Tools used</a:t>
            </a:r>
          </a:p>
          <a:p>
            <a:pPr lvl="1"/>
            <a:r>
              <a:rPr lang="en-US" sz="2025" dirty="0">
                <a:latin typeface="Tw Cen MT"/>
                <a:cs typeface="Arial"/>
              </a:rPr>
              <a:t>md5sum (Linux command to use MD5 to hash a file) </a:t>
            </a:r>
          </a:p>
          <a:p>
            <a:pPr lvl="1"/>
            <a:r>
              <a:rPr lang="en-US" sz="2025" dirty="0">
                <a:latin typeface="Tw Cen MT"/>
                <a:cs typeface="Arial"/>
              </a:rPr>
              <a:t>sha256sum (Linux command to use SHA256 to hash a file)</a:t>
            </a:r>
          </a:p>
          <a:p>
            <a:pPr lvl="1"/>
            <a:r>
              <a:rPr lang="en-US" sz="2025" dirty="0">
                <a:latin typeface="Tw Cen MT"/>
                <a:cs typeface="Arial"/>
              </a:rPr>
              <a:t>sha512sum (Linux command to use SHA512 to hash a file)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Security+ Objectives (SY0-501)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Objective 1.2  </a:t>
            </a:r>
            <a:r>
              <a:rPr lang="en-US" dirty="0"/>
              <a:t>Compare and contrast types of attacks</a:t>
            </a:r>
          </a:p>
          <a:p>
            <a:pPr lvl="2"/>
            <a:r>
              <a:rPr lang="en-US" dirty="0"/>
              <a:t>Cryptographic attacks</a:t>
            </a:r>
          </a:p>
          <a:p>
            <a:pPr lvl="3"/>
            <a:r>
              <a:rPr lang="en-US" dirty="0"/>
              <a:t>Collision</a:t>
            </a:r>
          </a:p>
          <a:p>
            <a:pPr lvl="1"/>
            <a:r>
              <a:rPr lang="en-US" dirty="0"/>
              <a:t>Objective 6.1 - Compare and contrast basic concepts of cryptography</a:t>
            </a:r>
          </a:p>
          <a:p>
            <a:pPr lvl="2"/>
            <a:r>
              <a:rPr lang="en-US" dirty="0"/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252285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Collision?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66" y="1432871"/>
            <a:ext cx="4797592" cy="16513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Collision is when the hashes of two different hashed files match</a:t>
            </a:r>
          </a:p>
          <a:p>
            <a:pPr lvl="1"/>
            <a:r>
              <a:rPr lang="en-US" dirty="0"/>
              <a:t>Two different files</a:t>
            </a:r>
          </a:p>
          <a:p>
            <a:pPr lvl="1"/>
            <a:r>
              <a:rPr lang="en-US" dirty="0"/>
              <a:t>Same hash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7DFE2-A260-4375-B682-D96EE9E97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14" y="4191561"/>
            <a:ext cx="5603350" cy="162091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FF9E19-4A8E-4411-BBFA-9BCB7851E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785" y="2321567"/>
            <a:ext cx="1729565" cy="132954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5EBBB9-9CE2-4EC0-9D8B-FAC5ED6FF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311" y="2321567"/>
            <a:ext cx="1894551" cy="133801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31FB6C-36EA-48C2-94BE-18C2F2BDFDB1}"/>
              </a:ext>
            </a:extLst>
          </p:cNvPr>
          <p:cNvSpPr txBox="1"/>
          <p:nvPr/>
        </p:nvSpPr>
        <p:spPr>
          <a:xfrm>
            <a:off x="5026746" y="3709738"/>
            <a:ext cx="109168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/>
              <a:t>ship.jpg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E1FA7-6E4E-4E7E-9D4B-92CE19EF8781}"/>
              </a:ext>
            </a:extLst>
          </p:cNvPr>
          <p:cNvSpPr txBox="1"/>
          <p:nvPr/>
        </p:nvSpPr>
        <p:spPr>
          <a:xfrm>
            <a:off x="7104726" y="3693194"/>
            <a:ext cx="109168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dirty="0"/>
              <a:t>plane.jpg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A328D-01D9-488E-94A4-A519C5FDFAF9}"/>
              </a:ext>
            </a:extLst>
          </p:cNvPr>
          <p:cNvSpPr txBox="1"/>
          <p:nvPr/>
        </p:nvSpPr>
        <p:spPr>
          <a:xfrm>
            <a:off x="830724" y="5008637"/>
            <a:ext cx="109168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Collision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FDE3A9-DA10-4DD0-B645-426F60EE492F}"/>
              </a:ext>
            </a:extLst>
          </p:cNvPr>
          <p:cNvCxnSpPr/>
          <p:nvPr/>
        </p:nvCxnSpPr>
        <p:spPr>
          <a:xfrm flipV="1">
            <a:off x="1789241" y="4868302"/>
            <a:ext cx="559837" cy="272921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46B5520-FF76-4186-927E-4DFAF4AAFE69}"/>
              </a:ext>
            </a:extLst>
          </p:cNvPr>
          <p:cNvSpPr/>
          <p:nvPr/>
        </p:nvSpPr>
        <p:spPr>
          <a:xfrm>
            <a:off x="2195123" y="4748962"/>
            <a:ext cx="3680927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Collision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Setup Environment</a:t>
            </a:r>
          </a:p>
          <a:p>
            <a:r>
              <a:rPr lang="en-US" dirty="0">
                <a:latin typeface="Tw Cen MT"/>
                <a:cs typeface="Arial"/>
              </a:rPr>
              <a:t>Get Collision Lab Files</a:t>
            </a:r>
          </a:p>
          <a:p>
            <a:r>
              <a:rPr lang="en-US" dirty="0">
                <a:latin typeface="Tw Cen MT"/>
                <a:cs typeface="Arial"/>
              </a:rPr>
              <a:t>Collision Example</a:t>
            </a:r>
          </a:p>
          <a:p>
            <a:r>
              <a:rPr lang="en-US" dirty="0">
                <a:latin typeface="Tw Cen MT"/>
                <a:cs typeface="Arial"/>
              </a:rPr>
              <a:t>Why Collision should not happen</a:t>
            </a:r>
          </a:p>
          <a:p>
            <a:r>
              <a:rPr lang="en-US" dirty="0">
                <a:latin typeface="Tw Cen MT"/>
                <a:cs typeface="Arial"/>
              </a:rPr>
              <a:t>Why is Collision Bad?</a:t>
            </a:r>
          </a:p>
          <a:p>
            <a:r>
              <a:rPr lang="en-US" dirty="0">
                <a:latin typeface="Tw Cen MT"/>
                <a:cs typeface="Arial"/>
              </a:rPr>
              <a:t>How to Avoid Collision?</a:t>
            </a:r>
          </a:p>
        </p:txBody>
      </p:sp>
      <p:pic>
        <p:nvPicPr>
          <p:cNvPr id="5" name="Picture 4" descr="A picture containing text, sitting, black, sign&#10;&#10;Description generated with very high confidence">
            <a:extLst>
              <a:ext uri="{FF2B5EF4-FFF2-40B4-BE49-F238E27FC236}">
                <a16:creationId xmlns:a16="http://schemas.microsoft.com/office/drawing/2014/main" id="{FD818402-8F96-4101-A0EF-4F9917620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22" t="26705" r="35526" b="43750"/>
          <a:stretch/>
        </p:blipFill>
        <p:spPr>
          <a:xfrm>
            <a:off x="4228701" y="2360415"/>
            <a:ext cx="4645067" cy="60795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Environment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</p:txBody>
      </p:sp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F776-F331-41A8-9B51-8B930C06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Collision Lab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FBF9-C2CF-486E-A058-C5E45DCF3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25" dirty="0"/>
              <a:t>Open the terminal and navigate to the Desktop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 pitchFamily="49" charset="0"/>
              </a:rPr>
              <a:t>cd Desktop</a:t>
            </a:r>
          </a:p>
          <a:p>
            <a:r>
              <a:rPr lang="en-US" sz="2025" dirty="0"/>
              <a:t>Download Collision Lab files</a:t>
            </a:r>
          </a:p>
          <a:p>
            <a:pPr lvl="1">
              <a:buNone/>
            </a:pPr>
            <a:r>
              <a:rPr lang="en-US" sz="1650" b="1" dirty="0">
                <a:latin typeface="Courier" panose="02060409020205020404" pitchFamily="49" charset="0"/>
              </a:rPr>
              <a:t>git clone https://github.com/cyber-org/collision-lab</a:t>
            </a:r>
          </a:p>
          <a:p>
            <a:r>
              <a:rPr lang="en-US" sz="2025" dirty="0"/>
              <a:t>You should see the Collision Lab folder</a:t>
            </a:r>
          </a:p>
          <a:p>
            <a:r>
              <a:rPr lang="en-US" sz="2025" dirty="0"/>
              <a:t>Navigate into this directory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 pitchFamily="49" charset="0"/>
              </a:rPr>
              <a:t>cd collision-lab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3F64E-682F-4057-9754-C257C7A2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771" y="4067443"/>
            <a:ext cx="5070469" cy="126761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39F74-71A6-467C-B743-883A9FA1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18" y="1301098"/>
            <a:ext cx="1387570" cy="109257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227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B9A5-D6A4-4199-A731-F3C69E88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E807-04BF-4A73-B269-372D1B31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92136"/>
            <a:ext cx="6069563" cy="3667538"/>
          </a:xfrm>
        </p:spPr>
        <p:txBody>
          <a:bodyPr>
            <a:normAutofit/>
          </a:bodyPr>
          <a:lstStyle/>
          <a:p>
            <a:r>
              <a:rPr lang="en-US" sz="2025" dirty="0"/>
              <a:t>View the plane.jpg and ship.jpg</a:t>
            </a:r>
          </a:p>
          <a:p>
            <a:pPr lvl="1">
              <a:buNone/>
            </a:pPr>
            <a:r>
              <a:rPr lang="en-US" sz="1800" b="1" dirty="0" err="1">
                <a:latin typeface="Courier" panose="02060409020205020404" pitchFamily="49" charset="0"/>
              </a:rPr>
              <a:t>xdg</a:t>
            </a:r>
            <a:r>
              <a:rPr lang="en-US" sz="1800" b="1" dirty="0">
                <a:latin typeface="Courier" panose="02060409020205020404" pitchFamily="49" charset="0"/>
              </a:rPr>
              <a:t>-open plane.jpg</a:t>
            </a:r>
          </a:p>
          <a:p>
            <a:pPr lvl="1">
              <a:buNone/>
            </a:pPr>
            <a:r>
              <a:rPr lang="en-US" sz="1800" b="1" dirty="0" err="1">
                <a:latin typeface="Courier" panose="02060409020205020404" pitchFamily="49" charset="0"/>
              </a:rPr>
              <a:t>xdg</a:t>
            </a:r>
            <a:r>
              <a:rPr lang="en-US" sz="1800" b="1" dirty="0">
                <a:latin typeface="Courier" panose="02060409020205020404" pitchFamily="49" charset="0"/>
              </a:rPr>
              <a:t>-open ship.jpg</a:t>
            </a:r>
          </a:p>
          <a:p>
            <a:pPr lvl="2"/>
            <a:r>
              <a:rPr lang="en-US" sz="1500" dirty="0"/>
              <a:t>These Terminal commands will open the images in an image viewer</a:t>
            </a:r>
          </a:p>
          <a:p>
            <a:r>
              <a:rPr lang="en-US" sz="2025" dirty="0"/>
              <a:t>Notice how they are two different images</a:t>
            </a:r>
          </a:p>
          <a:p>
            <a:r>
              <a:rPr lang="en-US" sz="2025" dirty="0"/>
              <a:t>Exit out of the image viewer (back to terminal)</a:t>
            </a:r>
          </a:p>
          <a:p>
            <a:r>
              <a:rPr lang="en-US" sz="2025" dirty="0"/>
              <a:t>Run a SHA-256 checksum on the images</a:t>
            </a:r>
          </a:p>
          <a:p>
            <a:pPr lvl="1">
              <a:buNone/>
            </a:pPr>
            <a:r>
              <a:rPr lang="en-US" sz="1725" b="1" dirty="0">
                <a:latin typeface="Courier" panose="02060409020205020404" pitchFamily="49" charset="0"/>
              </a:rPr>
              <a:t>sha256sum plane.jpg</a:t>
            </a:r>
          </a:p>
          <a:p>
            <a:pPr lvl="1">
              <a:buNone/>
            </a:pPr>
            <a:r>
              <a:rPr lang="en-US" sz="1725" b="1" dirty="0">
                <a:latin typeface="Courier" panose="02060409020205020404" pitchFamily="49" charset="0"/>
              </a:rPr>
              <a:t>sha256sum ship.jpg</a:t>
            </a:r>
          </a:p>
          <a:p>
            <a:pPr lvl="2"/>
            <a:r>
              <a:rPr lang="en-US" sz="1425" dirty="0"/>
              <a:t>Notice the different  SHA-256 checksum for the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883E4-432E-46E8-BDFF-29E2B143B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74" y="1498326"/>
            <a:ext cx="4747122" cy="7676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61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B6D8-7EA1-4A52-85B8-A8D2303D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A1FD-D64F-4272-BDE9-1F9C5B918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happens if we run a MD5 checksum on the images?</a:t>
            </a:r>
          </a:p>
          <a:p>
            <a:pPr lvl="1">
              <a:buNone/>
            </a:pPr>
            <a:r>
              <a:rPr lang="en-US" sz="2250" b="1" dirty="0">
                <a:latin typeface="Courier" panose="02060409020205020404" pitchFamily="49" charset="0"/>
              </a:rPr>
              <a:t>md5sum plane.jpg</a:t>
            </a:r>
          </a:p>
          <a:p>
            <a:pPr lvl="1">
              <a:buNone/>
            </a:pPr>
            <a:r>
              <a:rPr lang="en-US" sz="2250" b="1" dirty="0">
                <a:latin typeface="Courier" panose="02060409020205020404" pitchFamily="49" charset="0"/>
              </a:rPr>
              <a:t>md5sum ship.jpg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the two checksums are the same! We have a collision.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51AA1-9EF7-4786-A4F5-F1228AA1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00" y="3142083"/>
            <a:ext cx="7203801" cy="112317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40808A-BD95-45AA-989E-7D53ABC71D13}"/>
              </a:ext>
            </a:extLst>
          </p:cNvPr>
          <p:cNvSpPr txBox="1"/>
          <p:nvPr/>
        </p:nvSpPr>
        <p:spPr>
          <a:xfrm>
            <a:off x="5820719" y="2456608"/>
            <a:ext cx="109168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Collision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8DFAE3-588C-4340-A72C-ECEFD80E514B}"/>
              </a:ext>
            </a:extLst>
          </p:cNvPr>
          <p:cNvCxnSpPr>
            <a:cxnSpLocks/>
          </p:cNvCxnSpPr>
          <p:nvPr/>
        </p:nvCxnSpPr>
        <p:spPr>
          <a:xfrm flipH="1">
            <a:off x="5164494" y="2679746"/>
            <a:ext cx="909735" cy="719130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1C39D25-2FC3-44B6-8687-BE9B2B934680}"/>
              </a:ext>
            </a:extLst>
          </p:cNvPr>
          <p:cNvSpPr/>
          <p:nvPr/>
        </p:nvSpPr>
        <p:spPr>
          <a:xfrm>
            <a:off x="734786" y="3403066"/>
            <a:ext cx="6177614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F77302-8933-4B9D-B666-D4F1E9F176FE}"/>
              </a:ext>
            </a:extLst>
          </p:cNvPr>
          <p:cNvSpPr/>
          <p:nvPr/>
        </p:nvSpPr>
        <p:spPr>
          <a:xfrm>
            <a:off x="734786" y="3872996"/>
            <a:ext cx="6177614" cy="259675"/>
          </a:xfrm>
          <a:prstGeom prst="ellipse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DFA6C-284D-49E6-8508-740F84908116}"/>
              </a:ext>
            </a:extLst>
          </p:cNvPr>
          <p:cNvCxnSpPr>
            <a:cxnSpLocks/>
          </p:cNvCxnSpPr>
          <p:nvPr/>
        </p:nvCxnSpPr>
        <p:spPr>
          <a:xfrm flipH="1">
            <a:off x="5062725" y="2716334"/>
            <a:ext cx="1474252" cy="120738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55349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134</TotalTime>
  <Words>733</Words>
  <Application>Microsoft Office PowerPoint</Application>
  <PresentationFormat>On-screen Show (4:3)</PresentationFormat>
  <Paragraphs>124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Collision Lab</vt:lpstr>
      <vt:lpstr>Objectives Covered</vt:lpstr>
      <vt:lpstr>What is Collision?</vt:lpstr>
      <vt:lpstr>The Collision Lab</vt:lpstr>
      <vt:lpstr>Setup Environment</vt:lpstr>
      <vt:lpstr>Get Collision Lab Files</vt:lpstr>
      <vt:lpstr>Collision Example</vt:lpstr>
      <vt:lpstr>Collision Example</vt:lpstr>
      <vt:lpstr>Why Collision should not happen</vt:lpstr>
      <vt:lpstr>Why Collision should not happen</vt:lpstr>
      <vt:lpstr>Why Collision should not happen</vt:lpstr>
      <vt:lpstr>Why Collision should not happen</vt:lpstr>
      <vt:lpstr>Why is Collision Bad?</vt:lpstr>
      <vt:lpstr>Why is Collision Bad?</vt:lpstr>
      <vt:lpstr>Why is Collision Bad?</vt:lpstr>
      <vt:lpstr>How to Avoid Collision?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56</cp:revision>
  <dcterms:modified xsi:type="dcterms:W3CDTF">2021-05-18T17:58:18Z</dcterms:modified>
</cp:coreProperties>
</file>