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16"/>
  </p:notesMasterIdLst>
  <p:handoutMasterIdLst>
    <p:handoutMasterId r:id="rId17"/>
  </p:handoutMasterIdLst>
  <p:sldIdLst>
    <p:sldId id="256" r:id="rId2"/>
    <p:sldId id="588" r:id="rId3"/>
    <p:sldId id="592" r:id="rId4"/>
    <p:sldId id="593" r:id="rId5"/>
    <p:sldId id="617" r:id="rId6"/>
    <p:sldId id="616" r:id="rId7"/>
    <p:sldId id="609" r:id="rId8"/>
    <p:sldId id="600" r:id="rId9"/>
    <p:sldId id="594" r:id="rId10"/>
    <p:sldId id="608" r:id="rId11"/>
    <p:sldId id="606" r:id="rId12"/>
    <p:sldId id="595" r:id="rId13"/>
    <p:sldId id="596" r:id="rId14"/>
    <p:sldId id="59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5D5D5"/>
    <a:srgbClr val="F0C64E"/>
    <a:srgbClr val="CF59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6E963-C056-4726-8C8E-AE691238A7F3}" v="3" dt="2020-05-29T17:54:53.80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04" y="6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CC0369-5EB2-4A74-B757-22D4DBDAF4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41A9F40-A739-4262-B7E4-77D8A11579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C7948F-D0B8-4C0B-942E-7C815663835F}" type="datetimeFigureOut">
              <a:rPr lang="en-US" smtClean="0"/>
              <a:t>2021-05-18</a:t>
            </a:fld>
            <a:endParaRPr lang="en-US"/>
          </a:p>
        </p:txBody>
      </p:sp>
      <p:sp>
        <p:nvSpPr>
          <p:cNvPr id="4" name="Footer Placeholder 3">
            <a:extLst>
              <a:ext uri="{FF2B5EF4-FFF2-40B4-BE49-F238E27FC236}">
                <a16:creationId xmlns:a16="http://schemas.microsoft.com/office/drawing/2014/main" id="{D1BF556B-939A-4E44-B191-A26485520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E0DC8C-7EA1-4231-877B-A5C14CCA06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970180-5D79-4430-8F42-C2E71B988785}" type="slidenum">
              <a:rPr lang="en-US" smtClean="0"/>
              <a:t>‹#›</a:t>
            </a:fld>
            <a:endParaRPr lang="en-US"/>
          </a:p>
        </p:txBody>
      </p:sp>
    </p:spTree>
    <p:extLst>
      <p:ext uri="{BB962C8B-B14F-4D97-AF65-F5344CB8AC3E}">
        <p14:creationId xmlns:p14="http://schemas.microsoft.com/office/powerpoint/2010/main" val="157610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1143000" y="685800"/>
            <a:ext cx="4572000" cy="3429000"/>
          </a:xfrm>
          <a:prstGeom prst="rect">
            <a:avLst/>
          </a:prstGeom>
        </p:spPr>
        <p:txBody>
          <a:bodyPr/>
          <a:lstStyle/>
          <a:p>
            <a:endParaRPr/>
          </a:p>
        </p:txBody>
      </p:sp>
      <p:sp>
        <p:nvSpPr>
          <p:cNvPr id="128" name="Shape 12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66937766"/>
      </p:ext>
    </p:extLst>
  </p:cSld>
  <p:clrMap bg1="lt1" tx1="dk1" bg2="lt2" tx2="dk2" accent1="accent1" accent2="accent2" accent3="accent3" accent4="accent4" accent5="accent5" accent6="accent6" hlink="hlink" folHlink="folHlink"/>
  <p:notesStyle>
    <a:lvl1pPr defTabSz="192024" latinLnBrk="0">
      <a:lnSpc>
        <a:spcPct val="117999"/>
      </a:lnSpc>
      <a:defRPr sz="924">
        <a:latin typeface="Helvetica Neue"/>
        <a:ea typeface="Helvetica Neue"/>
        <a:cs typeface="Helvetica Neue"/>
        <a:sym typeface="Helvetica Neue"/>
      </a:defRPr>
    </a:lvl1pPr>
    <a:lvl2pPr indent="96012" defTabSz="192024" latinLnBrk="0">
      <a:lnSpc>
        <a:spcPct val="117999"/>
      </a:lnSpc>
      <a:defRPr sz="924">
        <a:latin typeface="Helvetica Neue"/>
        <a:ea typeface="Helvetica Neue"/>
        <a:cs typeface="Helvetica Neue"/>
        <a:sym typeface="Helvetica Neue"/>
      </a:defRPr>
    </a:lvl2pPr>
    <a:lvl3pPr indent="192024" defTabSz="192024" latinLnBrk="0">
      <a:lnSpc>
        <a:spcPct val="117999"/>
      </a:lnSpc>
      <a:defRPr sz="924">
        <a:latin typeface="Helvetica Neue"/>
        <a:ea typeface="Helvetica Neue"/>
        <a:cs typeface="Helvetica Neue"/>
        <a:sym typeface="Helvetica Neue"/>
      </a:defRPr>
    </a:lvl3pPr>
    <a:lvl4pPr indent="288036" defTabSz="192024" latinLnBrk="0">
      <a:lnSpc>
        <a:spcPct val="117999"/>
      </a:lnSpc>
      <a:defRPr sz="924">
        <a:latin typeface="Helvetica Neue"/>
        <a:ea typeface="Helvetica Neue"/>
        <a:cs typeface="Helvetica Neue"/>
        <a:sym typeface="Helvetica Neue"/>
      </a:defRPr>
    </a:lvl4pPr>
    <a:lvl5pPr indent="384048" defTabSz="192024" latinLnBrk="0">
      <a:lnSpc>
        <a:spcPct val="117999"/>
      </a:lnSpc>
      <a:defRPr sz="924">
        <a:latin typeface="Helvetica Neue"/>
        <a:ea typeface="Helvetica Neue"/>
        <a:cs typeface="Helvetica Neue"/>
        <a:sym typeface="Helvetica Neue"/>
      </a:defRPr>
    </a:lvl5pPr>
    <a:lvl6pPr indent="480060" defTabSz="192024" latinLnBrk="0">
      <a:lnSpc>
        <a:spcPct val="117999"/>
      </a:lnSpc>
      <a:defRPr sz="924">
        <a:latin typeface="Helvetica Neue"/>
        <a:ea typeface="Helvetica Neue"/>
        <a:cs typeface="Helvetica Neue"/>
        <a:sym typeface="Helvetica Neue"/>
      </a:defRPr>
    </a:lvl6pPr>
    <a:lvl7pPr indent="576072" defTabSz="192024" latinLnBrk="0">
      <a:lnSpc>
        <a:spcPct val="117999"/>
      </a:lnSpc>
      <a:defRPr sz="924">
        <a:latin typeface="Helvetica Neue"/>
        <a:ea typeface="Helvetica Neue"/>
        <a:cs typeface="Helvetica Neue"/>
        <a:sym typeface="Helvetica Neue"/>
      </a:defRPr>
    </a:lvl7pPr>
    <a:lvl8pPr indent="672084" defTabSz="192024" latinLnBrk="0">
      <a:lnSpc>
        <a:spcPct val="117999"/>
      </a:lnSpc>
      <a:defRPr sz="924">
        <a:latin typeface="Helvetica Neue"/>
        <a:ea typeface="Helvetica Neue"/>
        <a:cs typeface="Helvetica Neue"/>
        <a:sym typeface="Helvetica Neue"/>
      </a:defRPr>
    </a:lvl8pPr>
    <a:lvl9pPr indent="768096" defTabSz="192024" latinLnBrk="0">
      <a:lnSpc>
        <a:spcPct val="117999"/>
      </a:lnSpc>
      <a:defRPr sz="92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251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82622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3E144B1B-35FE-4FAE-95D4-DF5038E7E66E}" type="datetimeFigureOut">
              <a:rPr lang="en-US" smtClean="0"/>
              <a:t>2021-05-18</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A2DC5EC9-49F8-42B5-97E0-15E906603085}" type="slidenum">
              <a:rPr lang="en-US" smtClean="0"/>
              <a:t>‹#›</a:t>
            </a:fld>
            <a:endParaRPr lang="en-US"/>
          </a:p>
        </p:txBody>
      </p:sp>
    </p:spTree>
    <p:extLst>
      <p:ext uri="{BB962C8B-B14F-4D97-AF65-F5344CB8AC3E}">
        <p14:creationId xmlns:p14="http://schemas.microsoft.com/office/powerpoint/2010/main" val="281934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6CBFDB-6F2F-408A-B4B5-E14287D8A7A4}"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89690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6CBFDB-6F2F-408A-B4B5-E14287D8A7A4}"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2624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6CBFDB-6F2F-408A-B4B5-E14287D8A7A4}"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86CB4B4D-7CA3-9044-876B-883B54F8677D}" type="slidenum">
              <a:rPr lang="en-US" smtClean="0"/>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504953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6CBFDB-6F2F-408A-B4B5-E14287D8A7A4}"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06483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6CBFDB-6F2F-408A-B4B5-E14287D8A7A4}" type="datetimeFigureOut">
              <a:rPr lang="en-US" smtClean="0"/>
              <a:t>2021-05-18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79656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6CBFDB-6F2F-408A-B4B5-E14287D8A7A4}" type="datetimeFigureOut">
              <a:rPr lang="en-US" smtClean="0"/>
              <a:t>2021-05-18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3980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44B1B-35FE-4FAE-95D4-DF5038E7E66E}" type="datetimeFigureOut">
              <a:rPr lang="en-US" smtClean="0"/>
              <a:t>2021-05-18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C5EC9-49F8-42B5-97E0-15E906603085}" type="slidenum">
              <a:rPr lang="en-US" smtClean="0"/>
              <a:t>‹#›</a:t>
            </a:fld>
            <a:endParaRPr lang="en-US"/>
          </a:p>
        </p:txBody>
      </p:sp>
    </p:spTree>
    <p:extLst>
      <p:ext uri="{BB962C8B-B14F-4D97-AF65-F5344CB8AC3E}">
        <p14:creationId xmlns:p14="http://schemas.microsoft.com/office/powerpoint/2010/main" val="2114862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3E144B1B-35FE-4FAE-95D4-DF5038E7E66E}" type="datetimeFigureOut">
              <a:rPr lang="en-US" smtClean="0"/>
              <a:t>2021-05-18</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A2DC5EC9-49F8-42B5-97E0-15E906603085}" type="slidenum">
              <a:rPr lang="en-US" smtClean="0"/>
              <a:t>‹#›</a:t>
            </a:fld>
            <a:endParaRPr lang="en-US"/>
          </a:p>
        </p:txBody>
      </p:sp>
    </p:spTree>
    <p:extLst>
      <p:ext uri="{BB962C8B-B14F-4D97-AF65-F5344CB8AC3E}">
        <p14:creationId xmlns:p14="http://schemas.microsoft.com/office/powerpoint/2010/main" val="3006436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727762" y="4397876"/>
            <a:ext cx="3230218" cy="2048446"/>
          </a:xfrm>
        </p:spPr>
        <p:txBody>
          <a:bodyPr/>
          <a:lstStyle>
            <a:lvl1pPr marL="0" indent="0" algn="r">
              <a:buNone/>
              <a:defRPr sz="2400" b="0" baseline="0">
                <a:solidFill>
                  <a:srgbClr val="333333"/>
                </a:solidFill>
                <a:latin typeface="Arial" panose="020B0604020202020204" pitchFamily="34" charset="0"/>
                <a:cs typeface="Arial" panose="020B0604020202020204" pitchFamily="34" charset="0"/>
              </a:defRPr>
            </a:lvl1pPr>
            <a:lvl2pPr marL="457172" indent="0" algn="ctr">
              <a:buNone/>
              <a:defRPr sz="2000"/>
            </a:lvl2pPr>
            <a:lvl3pPr marL="914343" indent="0" algn="ctr">
              <a:buNone/>
              <a:defRPr sz="1800"/>
            </a:lvl3pPr>
            <a:lvl4pPr marL="1371514" indent="0" algn="ctr">
              <a:buNone/>
              <a:defRPr sz="1600"/>
            </a:lvl4pPr>
            <a:lvl5pPr marL="1828686" indent="0" algn="ctr">
              <a:buNone/>
              <a:defRPr sz="1600"/>
            </a:lvl5pPr>
            <a:lvl6pPr marL="2285858" indent="0" algn="ctr">
              <a:buNone/>
              <a:defRPr sz="1600"/>
            </a:lvl6pPr>
            <a:lvl7pPr marL="2743029" indent="0" algn="ctr">
              <a:buNone/>
              <a:defRPr sz="1600"/>
            </a:lvl7pPr>
            <a:lvl8pPr marL="3200200" indent="0" algn="ctr">
              <a:buNone/>
              <a:defRPr sz="1600"/>
            </a:lvl8pPr>
            <a:lvl9pPr marL="3657372" indent="0" algn="ctr">
              <a:buNone/>
              <a:defRPr sz="1600"/>
            </a:lvl9pPr>
          </a:lstStyle>
          <a:p>
            <a:r>
              <a:rPr lang="en-US" dirty="0"/>
              <a:t>Presenter name,</a:t>
            </a:r>
          </a:p>
          <a:p>
            <a:r>
              <a:rPr lang="en-US" dirty="0"/>
              <a:t>Job Title</a:t>
            </a:r>
          </a:p>
          <a:p>
            <a:r>
              <a:rPr lang="en-US" dirty="0"/>
              <a:t>Email</a:t>
            </a:r>
          </a:p>
          <a:p>
            <a:r>
              <a:rPr lang="en-US" dirty="0"/>
              <a:t>Date</a:t>
            </a:r>
          </a:p>
        </p:txBody>
      </p:sp>
    </p:spTree>
    <p:extLst>
      <p:ext uri="{BB962C8B-B14F-4D97-AF65-F5344CB8AC3E}">
        <p14:creationId xmlns:p14="http://schemas.microsoft.com/office/powerpoint/2010/main" val="2904928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5558" y="4737655"/>
            <a:ext cx="4617541" cy="1547191"/>
          </a:xfrm>
        </p:spPr>
        <p:txBody>
          <a:bodyPr>
            <a:noAutofit/>
          </a:bodyPr>
          <a:lstStyle>
            <a:lvl1pPr marL="0" indent="0" algn="l">
              <a:buNone/>
              <a:defRPr sz="1800" baseline="0">
                <a:solidFill>
                  <a:schemeClr val="bg1"/>
                </a:solidFill>
                <a:latin typeface="Tw Cen MT" panose="020B0602020104020603"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Presenter name, email</a:t>
            </a:r>
          </a:p>
          <a:p>
            <a:r>
              <a:rPr lang="en-US"/>
              <a:t>Date</a:t>
            </a:r>
          </a:p>
        </p:txBody>
      </p:sp>
    </p:spTree>
    <p:extLst>
      <p:ext uri="{BB962C8B-B14F-4D97-AF65-F5344CB8AC3E}">
        <p14:creationId xmlns:p14="http://schemas.microsoft.com/office/powerpoint/2010/main" val="200032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44B1B-35FE-4FAE-95D4-DF5038E7E66E}" type="datetimeFigureOut">
              <a:rPr lang="en-US" smtClean="0"/>
              <a:t>2021-05-18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C5EC9-49F8-42B5-97E0-15E906603085}" type="slidenum">
              <a:rPr lang="en-US" smtClean="0"/>
              <a:t>‹#›</a:t>
            </a:fld>
            <a:endParaRPr lang="en-US"/>
          </a:p>
        </p:txBody>
      </p:sp>
    </p:spTree>
    <p:extLst>
      <p:ext uri="{BB962C8B-B14F-4D97-AF65-F5344CB8AC3E}">
        <p14:creationId xmlns:p14="http://schemas.microsoft.com/office/powerpoint/2010/main" val="405142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3E144B1B-35FE-4FAE-95D4-DF5038E7E66E}" type="datetimeFigureOut">
              <a:rPr lang="en-US" smtClean="0"/>
              <a:t>2021-05-18</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A2DC5EC9-49F8-42B5-97E0-15E906603085}" type="slidenum">
              <a:rPr lang="en-US" smtClean="0"/>
              <a:t>‹#›</a:t>
            </a:fld>
            <a:endParaRPr lang="en-US"/>
          </a:p>
        </p:txBody>
      </p:sp>
    </p:spTree>
    <p:extLst>
      <p:ext uri="{BB962C8B-B14F-4D97-AF65-F5344CB8AC3E}">
        <p14:creationId xmlns:p14="http://schemas.microsoft.com/office/powerpoint/2010/main" val="48992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144B1B-35FE-4FAE-95D4-DF5038E7E66E}"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C5EC9-49F8-42B5-97E0-15E906603085}" type="slidenum">
              <a:rPr lang="en-US" smtClean="0"/>
              <a:t>‹#›</a:t>
            </a:fld>
            <a:endParaRPr lang="en-US"/>
          </a:p>
        </p:txBody>
      </p:sp>
    </p:spTree>
    <p:extLst>
      <p:ext uri="{BB962C8B-B14F-4D97-AF65-F5344CB8AC3E}">
        <p14:creationId xmlns:p14="http://schemas.microsoft.com/office/powerpoint/2010/main" val="355844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144B1B-35FE-4FAE-95D4-DF5038E7E66E}" type="datetimeFigureOut">
              <a:rPr lang="en-US" smtClean="0"/>
              <a:t>2021-05-18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C5EC9-49F8-42B5-97E0-15E906603085}" type="slidenum">
              <a:rPr lang="en-US" smtClean="0"/>
              <a:t>‹#›</a:t>
            </a:fld>
            <a:endParaRPr lang="en-US"/>
          </a:p>
        </p:txBody>
      </p:sp>
    </p:spTree>
    <p:extLst>
      <p:ext uri="{BB962C8B-B14F-4D97-AF65-F5344CB8AC3E}">
        <p14:creationId xmlns:p14="http://schemas.microsoft.com/office/powerpoint/2010/main" val="388210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144B1B-35FE-4FAE-95D4-DF5038E7E66E}" type="datetimeFigureOut">
              <a:rPr lang="en-US" smtClean="0"/>
              <a:t>2021-05-18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C5EC9-49F8-42B5-97E0-15E906603085}" type="slidenum">
              <a:rPr lang="en-US" smtClean="0"/>
              <a:t>‹#›</a:t>
            </a:fld>
            <a:endParaRPr lang="en-US"/>
          </a:p>
        </p:txBody>
      </p:sp>
    </p:spTree>
    <p:extLst>
      <p:ext uri="{BB962C8B-B14F-4D97-AF65-F5344CB8AC3E}">
        <p14:creationId xmlns:p14="http://schemas.microsoft.com/office/powerpoint/2010/main" val="228621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E144B1B-35FE-4FAE-95D4-DF5038E7E66E}" type="datetimeFigureOut">
              <a:rPr lang="en-US" smtClean="0"/>
              <a:t>2021-05-18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C5EC9-49F8-42B5-97E0-15E906603085}" type="slidenum">
              <a:rPr lang="en-US" smtClean="0"/>
              <a:t>‹#›</a:t>
            </a:fld>
            <a:endParaRPr lang="en-US"/>
          </a:p>
        </p:txBody>
      </p:sp>
    </p:spTree>
    <p:extLst>
      <p:ext uri="{BB962C8B-B14F-4D97-AF65-F5344CB8AC3E}">
        <p14:creationId xmlns:p14="http://schemas.microsoft.com/office/powerpoint/2010/main" val="281895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44B1B-35FE-4FAE-95D4-DF5038E7E66E}"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C5EC9-49F8-42B5-97E0-15E906603085}" type="slidenum">
              <a:rPr lang="en-US" smtClean="0"/>
              <a:t>‹#›</a:t>
            </a:fld>
            <a:endParaRPr lang="en-US"/>
          </a:p>
        </p:txBody>
      </p:sp>
    </p:spTree>
    <p:extLst>
      <p:ext uri="{BB962C8B-B14F-4D97-AF65-F5344CB8AC3E}">
        <p14:creationId xmlns:p14="http://schemas.microsoft.com/office/powerpoint/2010/main" val="155514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44B1B-35FE-4FAE-95D4-DF5038E7E66E}" type="datetimeFigureOut">
              <a:rPr lang="en-US" smtClean="0"/>
              <a:t>2021-05-18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C5EC9-49F8-42B5-97E0-15E906603085}" type="slidenum">
              <a:rPr lang="en-US" smtClean="0"/>
              <a:t>‹#›</a:t>
            </a:fld>
            <a:endParaRPr lang="en-US"/>
          </a:p>
        </p:txBody>
      </p:sp>
    </p:spTree>
    <p:extLst>
      <p:ext uri="{BB962C8B-B14F-4D97-AF65-F5344CB8AC3E}">
        <p14:creationId xmlns:p14="http://schemas.microsoft.com/office/powerpoint/2010/main" val="2922898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21">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6CBFDB-6F2F-408A-B4B5-E14287D8A7A4}" type="datetimeFigureOut">
              <a:rPr lang="en-US" smtClean="0"/>
              <a:t>2021-05-18</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668196886"/>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676" r:id="rId19"/>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vwa.co.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40E4B5-97E3-4288-B261-BC29AB2F6003}"/>
              </a:ext>
            </a:extLst>
          </p:cNvPr>
          <p:cNvSpPr/>
          <p:nvPr/>
        </p:nvSpPr>
        <p:spPr>
          <a:xfrm>
            <a:off x="532661" y="2443420"/>
            <a:ext cx="6999889" cy="646331"/>
          </a:xfrm>
          <a:prstGeom prst="rect">
            <a:avLst/>
          </a:prstGeom>
        </p:spPr>
        <p:txBody>
          <a:bodyPr wrap="square">
            <a:spAutoFit/>
          </a:bodyPr>
          <a:lstStyle/>
          <a:p>
            <a:pPr lvl="0" algn="l"/>
            <a:r>
              <a:rPr lang="en-US" sz="3600" dirty="0">
                <a:solidFill>
                  <a:schemeClr val="bg1"/>
                </a:solidFill>
                <a:latin typeface="Circe Light" panose="020B0402020203020203" pitchFamily="34" charset="0"/>
              </a:rPr>
              <a:t>Command Injection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5CF9-DA0B-4561-B4FE-831DD8A68197}"/>
              </a:ext>
            </a:extLst>
          </p:cNvPr>
          <p:cNvSpPr>
            <a:spLocks noGrp="1"/>
          </p:cNvSpPr>
          <p:nvPr>
            <p:ph type="title"/>
          </p:nvPr>
        </p:nvSpPr>
        <p:spPr/>
        <p:txBody>
          <a:bodyPr>
            <a:normAutofit/>
          </a:bodyPr>
          <a:lstStyle/>
          <a:p>
            <a:r>
              <a:rPr lang="en-US" dirty="0"/>
              <a:t>Checking system information</a:t>
            </a:r>
          </a:p>
        </p:txBody>
      </p:sp>
      <p:sp>
        <p:nvSpPr>
          <p:cNvPr id="3" name="Content Placeholder 2">
            <a:extLst>
              <a:ext uri="{FF2B5EF4-FFF2-40B4-BE49-F238E27FC236}">
                <a16:creationId xmlns:a16="http://schemas.microsoft.com/office/drawing/2014/main" id="{5E2D4D37-B430-4CF2-B9E8-21045B8A2442}"/>
              </a:ext>
            </a:extLst>
          </p:cNvPr>
          <p:cNvSpPr>
            <a:spLocks noGrp="1"/>
          </p:cNvSpPr>
          <p:nvPr>
            <p:ph idx="1"/>
          </p:nvPr>
        </p:nvSpPr>
        <p:spPr>
          <a:xfrm>
            <a:off x="628650" y="1844536"/>
            <a:ext cx="8281988" cy="3667538"/>
          </a:xfrm>
        </p:spPr>
        <p:txBody>
          <a:bodyPr>
            <a:normAutofit lnSpcReduction="10000"/>
          </a:bodyPr>
          <a:lstStyle/>
          <a:p>
            <a:r>
              <a:rPr lang="en-US" dirty="0"/>
              <a:t>While testing out different commands, it can help to know more information about the system you are working on.</a:t>
            </a:r>
          </a:p>
          <a:p>
            <a:r>
              <a:rPr lang="en-US" dirty="0"/>
              <a:t>Enter the commands:</a:t>
            </a:r>
          </a:p>
          <a:p>
            <a:pPr lvl="1"/>
            <a:r>
              <a:rPr lang="en-US" i="1" dirty="0"/>
              <a:t> </a:t>
            </a:r>
            <a:r>
              <a:rPr lang="en-US" sz="1650" b="1" dirty="0">
                <a:solidFill>
                  <a:schemeClr val="accent3">
                    <a:lumMod val="75000"/>
                  </a:schemeClr>
                </a:solidFill>
                <a:latin typeface="Courier"/>
              </a:rPr>
              <a:t>#.#.#.# </a:t>
            </a:r>
            <a:r>
              <a:rPr lang="en-US" sz="1650" b="1" dirty="0">
                <a:solidFill>
                  <a:schemeClr val="tx1"/>
                </a:solidFill>
                <a:latin typeface="Courier"/>
              </a:rPr>
              <a:t>;</a:t>
            </a:r>
            <a:r>
              <a:rPr lang="en-US" sz="1650" b="1" dirty="0">
                <a:solidFill>
                  <a:schemeClr val="accent3">
                    <a:lumMod val="75000"/>
                  </a:schemeClr>
                </a:solidFill>
                <a:latin typeface="Courier"/>
              </a:rPr>
              <a:t> </a:t>
            </a:r>
            <a:r>
              <a:rPr lang="en-US" sz="1650" b="1" dirty="0">
                <a:solidFill>
                  <a:schemeClr val="tx1"/>
                </a:solidFill>
                <a:latin typeface="Courier"/>
              </a:rPr>
              <a:t>hostname</a:t>
            </a:r>
            <a:endParaRPr lang="en-US" dirty="0">
              <a:solidFill>
                <a:schemeClr val="tx1"/>
              </a:solidFill>
              <a:latin typeface="Courier"/>
            </a:endParaRPr>
          </a:p>
          <a:p>
            <a:pPr lvl="1"/>
            <a:r>
              <a:rPr lang="en-US" dirty="0">
                <a:latin typeface="Courier"/>
              </a:rPr>
              <a:t> </a:t>
            </a:r>
            <a:r>
              <a:rPr lang="en-US" sz="1650" b="1" dirty="0">
                <a:solidFill>
                  <a:schemeClr val="accent3">
                    <a:lumMod val="75000"/>
                  </a:schemeClr>
                </a:solidFill>
                <a:latin typeface="Courier"/>
              </a:rPr>
              <a:t>#.#.#.# </a:t>
            </a:r>
            <a:r>
              <a:rPr lang="en-US" sz="1650" b="1" dirty="0">
                <a:solidFill>
                  <a:schemeClr val="tx1"/>
                </a:solidFill>
                <a:latin typeface="Courier"/>
              </a:rPr>
              <a:t>;</a:t>
            </a:r>
            <a:r>
              <a:rPr lang="en-US" sz="1650" b="1" dirty="0">
                <a:solidFill>
                  <a:schemeClr val="accent3">
                    <a:lumMod val="75000"/>
                  </a:schemeClr>
                </a:solidFill>
                <a:latin typeface="Courier"/>
              </a:rPr>
              <a:t> </a:t>
            </a:r>
            <a:r>
              <a:rPr lang="en-US" sz="1650" b="1" dirty="0" err="1">
                <a:solidFill>
                  <a:schemeClr val="tx1"/>
                </a:solidFill>
                <a:latin typeface="Courier"/>
              </a:rPr>
              <a:t>whoami</a:t>
            </a:r>
            <a:endParaRPr lang="en-US" sz="1650" b="1" dirty="0">
              <a:solidFill>
                <a:schemeClr val="tx1"/>
              </a:solidFill>
              <a:latin typeface="Courier"/>
            </a:endParaRPr>
          </a:p>
          <a:p>
            <a:r>
              <a:rPr lang="en-US" dirty="0">
                <a:solidFill>
                  <a:schemeClr val="tx1"/>
                </a:solidFill>
              </a:rPr>
              <a:t>These commands will display the OS of the device and user that you are logged in as</a:t>
            </a:r>
          </a:p>
          <a:p>
            <a:pPr marL="0" indent="0">
              <a:buNone/>
            </a:pPr>
            <a:r>
              <a:rPr lang="en-US" sz="1650" i="1" dirty="0">
                <a:solidFill>
                  <a:schemeClr val="tx1"/>
                </a:solidFill>
              </a:rPr>
              <a:t>	*using the | key can replace typing out the IP every command such as:</a:t>
            </a:r>
          </a:p>
          <a:p>
            <a:pPr marL="0" indent="0">
              <a:buNone/>
            </a:pPr>
            <a:r>
              <a:rPr lang="en-US" sz="1650" i="1" dirty="0">
                <a:solidFill>
                  <a:schemeClr val="tx1"/>
                </a:solidFill>
              </a:rPr>
              <a:t>	</a:t>
            </a:r>
            <a:r>
              <a:rPr lang="en-US" sz="1650" i="1" dirty="0">
                <a:solidFill>
                  <a:schemeClr val="tx1"/>
                </a:solidFill>
                <a:latin typeface="Courier"/>
              </a:rPr>
              <a:t>| </a:t>
            </a:r>
            <a:r>
              <a:rPr lang="en-US" sz="1650" i="1" dirty="0" err="1">
                <a:solidFill>
                  <a:schemeClr val="tx1"/>
                </a:solidFill>
                <a:latin typeface="Courier"/>
              </a:rPr>
              <a:t>pwd</a:t>
            </a:r>
            <a:endParaRPr lang="en-US" sz="1650" i="1" dirty="0">
              <a:solidFill>
                <a:schemeClr val="tx1"/>
              </a:solidFill>
              <a:latin typeface="Courier"/>
            </a:endParaRPr>
          </a:p>
        </p:txBody>
      </p:sp>
    </p:spTree>
    <p:extLst>
      <p:ext uri="{BB962C8B-B14F-4D97-AF65-F5344CB8AC3E}">
        <p14:creationId xmlns:p14="http://schemas.microsoft.com/office/powerpoint/2010/main" val="342539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5CF9-DA0B-4561-B4FE-831DD8A68197}"/>
              </a:ext>
            </a:extLst>
          </p:cNvPr>
          <p:cNvSpPr>
            <a:spLocks noGrp="1"/>
          </p:cNvSpPr>
          <p:nvPr>
            <p:ph type="title"/>
          </p:nvPr>
        </p:nvSpPr>
        <p:spPr/>
        <p:txBody>
          <a:bodyPr>
            <a:normAutofit/>
          </a:bodyPr>
          <a:lstStyle/>
          <a:p>
            <a:r>
              <a:rPr lang="en-US" dirty="0"/>
              <a:t>Testing out commands</a:t>
            </a:r>
          </a:p>
        </p:txBody>
      </p:sp>
      <p:sp>
        <p:nvSpPr>
          <p:cNvPr id="3" name="Content Placeholder 2">
            <a:extLst>
              <a:ext uri="{FF2B5EF4-FFF2-40B4-BE49-F238E27FC236}">
                <a16:creationId xmlns:a16="http://schemas.microsoft.com/office/drawing/2014/main" id="{5E2D4D37-B430-4CF2-B9E8-21045B8A2442}"/>
              </a:ext>
            </a:extLst>
          </p:cNvPr>
          <p:cNvSpPr>
            <a:spLocks noGrp="1"/>
          </p:cNvSpPr>
          <p:nvPr>
            <p:ph idx="1"/>
          </p:nvPr>
        </p:nvSpPr>
        <p:spPr>
          <a:xfrm>
            <a:off x="628650" y="1844536"/>
            <a:ext cx="8281988" cy="3667538"/>
          </a:xfrm>
        </p:spPr>
        <p:txBody>
          <a:bodyPr>
            <a:normAutofit/>
          </a:bodyPr>
          <a:lstStyle/>
          <a:p>
            <a:r>
              <a:rPr lang="en-US" dirty="0"/>
              <a:t>Through command injection you can test different </a:t>
            </a:r>
            <a:r>
              <a:rPr lang="en-US" dirty="0" err="1"/>
              <a:t>linux</a:t>
            </a:r>
            <a:r>
              <a:rPr lang="en-US" dirty="0"/>
              <a:t> commands to view and manipulate information.</a:t>
            </a:r>
          </a:p>
          <a:p>
            <a:r>
              <a:rPr lang="en-US" dirty="0"/>
              <a:t>Type in the following command </a:t>
            </a:r>
          </a:p>
          <a:p>
            <a:pPr marL="0" indent="0">
              <a:buNone/>
            </a:pPr>
            <a:r>
              <a:rPr lang="en-US" sz="2025" b="1" dirty="0">
                <a:solidFill>
                  <a:schemeClr val="accent3">
                    <a:lumMod val="75000"/>
                  </a:schemeClr>
                </a:solidFill>
                <a:latin typeface="Courier"/>
              </a:rPr>
              <a:t>	#.#.#.# </a:t>
            </a:r>
            <a:r>
              <a:rPr lang="en-US" sz="2025" b="1" dirty="0">
                <a:solidFill>
                  <a:schemeClr val="tx1"/>
                </a:solidFill>
                <a:latin typeface="Courier"/>
              </a:rPr>
              <a:t>;</a:t>
            </a:r>
            <a:r>
              <a:rPr lang="en-US" sz="2025" b="1" dirty="0">
                <a:solidFill>
                  <a:schemeClr val="accent3">
                    <a:lumMod val="75000"/>
                  </a:schemeClr>
                </a:solidFill>
                <a:latin typeface="Courier"/>
              </a:rPr>
              <a:t> </a:t>
            </a:r>
            <a:r>
              <a:rPr lang="en-US" sz="2025" b="1" dirty="0">
                <a:solidFill>
                  <a:schemeClr val="tx1"/>
                </a:solidFill>
                <a:latin typeface="Courier"/>
              </a:rPr>
              <a:t>cat /</a:t>
            </a:r>
            <a:r>
              <a:rPr lang="en-US" sz="2025" b="1" dirty="0" err="1">
                <a:solidFill>
                  <a:schemeClr val="tx1"/>
                </a:solidFill>
                <a:latin typeface="Courier"/>
              </a:rPr>
              <a:t>etc</a:t>
            </a:r>
            <a:r>
              <a:rPr lang="en-US" sz="2025" b="1" dirty="0">
                <a:solidFill>
                  <a:schemeClr val="tx1"/>
                </a:solidFill>
                <a:latin typeface="Courier"/>
              </a:rPr>
              <a:t>/</a:t>
            </a:r>
            <a:r>
              <a:rPr lang="en-US" sz="2025" b="1" dirty="0" err="1">
                <a:solidFill>
                  <a:schemeClr val="tx1"/>
                </a:solidFill>
                <a:latin typeface="Courier"/>
              </a:rPr>
              <a:t>passwd</a:t>
            </a:r>
            <a:endParaRPr lang="en-US" sz="2025" dirty="0">
              <a:latin typeface="Courier"/>
            </a:endParaRPr>
          </a:p>
          <a:p>
            <a:pPr lvl="1"/>
            <a:r>
              <a:rPr lang="en-US" dirty="0"/>
              <a:t>Reading the information shown under the input line, what is being displayed?</a:t>
            </a:r>
          </a:p>
          <a:p>
            <a:pPr lvl="1"/>
            <a:r>
              <a:rPr lang="en-US" dirty="0"/>
              <a:t>Are you able to display other files?</a:t>
            </a:r>
          </a:p>
          <a:p>
            <a:pPr lvl="1"/>
            <a:r>
              <a:rPr lang="en-US" dirty="0"/>
              <a:t>Are there any files you are unable to access?</a:t>
            </a:r>
          </a:p>
          <a:p>
            <a:endParaRPr lang="en-US" dirty="0"/>
          </a:p>
          <a:p>
            <a:pPr marL="0" indent="0">
              <a:buNone/>
            </a:pPr>
            <a:endParaRPr lang="en-US" sz="2025" b="1" dirty="0">
              <a:solidFill>
                <a:schemeClr val="tx1"/>
              </a:solidFill>
            </a:endParaRPr>
          </a:p>
        </p:txBody>
      </p:sp>
    </p:spTree>
    <p:extLst>
      <p:ext uri="{BB962C8B-B14F-4D97-AF65-F5344CB8AC3E}">
        <p14:creationId xmlns:p14="http://schemas.microsoft.com/office/powerpoint/2010/main" val="378606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7048-E4C4-49C7-B74E-E36F8E429293}"/>
              </a:ext>
            </a:extLst>
          </p:cNvPr>
          <p:cNvSpPr>
            <a:spLocks noGrp="1"/>
          </p:cNvSpPr>
          <p:nvPr>
            <p:ph type="title"/>
          </p:nvPr>
        </p:nvSpPr>
        <p:spPr/>
        <p:txBody>
          <a:bodyPr/>
          <a:lstStyle/>
          <a:p>
            <a:r>
              <a:rPr lang="en-US"/>
              <a:t>Recreating file</a:t>
            </a:r>
          </a:p>
        </p:txBody>
      </p:sp>
      <p:sp>
        <p:nvSpPr>
          <p:cNvPr id="3" name="Content Placeholder 2">
            <a:extLst>
              <a:ext uri="{FF2B5EF4-FFF2-40B4-BE49-F238E27FC236}">
                <a16:creationId xmlns:a16="http://schemas.microsoft.com/office/drawing/2014/main" id="{E4DD9BDA-76BD-42BF-8240-DFE65A9F6B08}"/>
              </a:ext>
            </a:extLst>
          </p:cNvPr>
          <p:cNvSpPr>
            <a:spLocks noGrp="1"/>
          </p:cNvSpPr>
          <p:nvPr>
            <p:ph idx="1"/>
          </p:nvPr>
        </p:nvSpPr>
        <p:spPr>
          <a:xfrm>
            <a:off x="628650" y="1866266"/>
            <a:ext cx="7886700" cy="4351338"/>
          </a:xfrm>
        </p:spPr>
        <p:txBody>
          <a:bodyPr>
            <a:normAutofit lnSpcReduction="10000"/>
          </a:bodyPr>
          <a:lstStyle/>
          <a:p>
            <a:r>
              <a:rPr lang="en-US" sz="2400" dirty="0"/>
              <a:t>In the input line type the following command to view the files in the </a:t>
            </a:r>
            <a:r>
              <a:rPr lang="en-US" sz="2400" dirty="0" err="1"/>
              <a:t>tmp</a:t>
            </a:r>
            <a:r>
              <a:rPr lang="en-US" sz="2400" dirty="0"/>
              <a:t> directory:</a:t>
            </a:r>
          </a:p>
          <a:p>
            <a:pPr lvl="1"/>
            <a:r>
              <a:rPr lang="en-US" sz="1800" b="1" dirty="0">
                <a:latin typeface="Courier"/>
              </a:rPr>
              <a:t> ; ls –a /</a:t>
            </a:r>
            <a:r>
              <a:rPr lang="en-US" sz="1800" b="1" dirty="0" err="1">
                <a:latin typeface="Courier"/>
              </a:rPr>
              <a:t>tmp</a:t>
            </a:r>
            <a:endParaRPr lang="en-US" sz="1800" b="1" dirty="0">
              <a:latin typeface="Courier"/>
            </a:endParaRPr>
          </a:p>
          <a:p>
            <a:pPr lvl="1"/>
            <a:r>
              <a:rPr lang="en-US" sz="1800" dirty="0"/>
              <a:t> Keep note of which files are currently visible</a:t>
            </a:r>
          </a:p>
          <a:p>
            <a:r>
              <a:rPr lang="en-US" sz="2400" dirty="0"/>
              <a:t>You viewed the </a:t>
            </a:r>
            <a:r>
              <a:rPr lang="en-US" sz="2400" dirty="0" err="1">
                <a:latin typeface="Courier"/>
              </a:rPr>
              <a:t>passwd</a:t>
            </a:r>
            <a:r>
              <a:rPr lang="en-US" sz="2400" dirty="0"/>
              <a:t> file earlier, now it’s time to copy it</a:t>
            </a:r>
          </a:p>
          <a:p>
            <a:r>
              <a:rPr lang="en-US" sz="2400" dirty="0"/>
              <a:t>Type in the following command:</a:t>
            </a:r>
          </a:p>
          <a:p>
            <a:pPr lvl="1"/>
            <a:r>
              <a:rPr lang="en-US" sz="2000" dirty="0">
                <a:latin typeface="Courier"/>
              </a:rPr>
              <a:t> </a:t>
            </a:r>
            <a:r>
              <a:rPr lang="en-US" sz="1800" b="1" dirty="0">
                <a:latin typeface="Courier"/>
              </a:rPr>
              <a:t>; cat /</a:t>
            </a:r>
            <a:r>
              <a:rPr lang="en-US" sz="1800" b="1" dirty="0" err="1">
                <a:latin typeface="Courier"/>
              </a:rPr>
              <a:t>etc</a:t>
            </a:r>
            <a:r>
              <a:rPr lang="en-US" sz="1800" b="1" dirty="0">
                <a:latin typeface="Courier"/>
              </a:rPr>
              <a:t>/</a:t>
            </a:r>
            <a:r>
              <a:rPr lang="en-US" sz="1800" b="1" dirty="0" err="1">
                <a:latin typeface="Courier"/>
              </a:rPr>
              <a:t>passwd</a:t>
            </a:r>
            <a:r>
              <a:rPr lang="en-US" sz="1800" b="1" dirty="0">
                <a:latin typeface="Courier"/>
              </a:rPr>
              <a:t> &gt; /</a:t>
            </a:r>
            <a:r>
              <a:rPr lang="en-US" sz="1800" b="1" dirty="0" err="1">
                <a:latin typeface="Courier"/>
              </a:rPr>
              <a:t>tmp</a:t>
            </a:r>
            <a:r>
              <a:rPr lang="en-US" sz="1800" b="1" dirty="0">
                <a:latin typeface="Courier"/>
              </a:rPr>
              <a:t>/current</a:t>
            </a:r>
          </a:p>
          <a:p>
            <a:r>
              <a:rPr lang="en-US" sz="2400" dirty="0"/>
              <a:t>You can now reenter the first command:</a:t>
            </a:r>
          </a:p>
          <a:p>
            <a:pPr lvl="1"/>
            <a:r>
              <a:rPr lang="en-US" sz="1800" b="1" dirty="0">
                <a:latin typeface="Courier"/>
              </a:rPr>
              <a:t> ; ls –a /</a:t>
            </a:r>
            <a:r>
              <a:rPr lang="en-US" sz="1800" b="1" dirty="0" err="1">
                <a:latin typeface="Courier"/>
              </a:rPr>
              <a:t>tmp</a:t>
            </a:r>
            <a:endParaRPr lang="en-US" sz="1800" b="1" dirty="0">
              <a:latin typeface="Courier"/>
            </a:endParaRPr>
          </a:p>
          <a:p>
            <a:pPr lvl="1"/>
            <a:r>
              <a:rPr lang="en-US" sz="1800" dirty="0"/>
              <a:t> You should notice a change in the files available in this directory</a:t>
            </a:r>
          </a:p>
          <a:p>
            <a:pPr lvl="1"/>
            <a:r>
              <a:rPr lang="en-US" sz="1800" dirty="0"/>
              <a:t> Typing the command </a:t>
            </a:r>
            <a:r>
              <a:rPr lang="en-US" sz="1800" b="1" dirty="0">
                <a:latin typeface="Courier"/>
              </a:rPr>
              <a:t>; cat /</a:t>
            </a:r>
            <a:r>
              <a:rPr lang="en-US" sz="1800" b="1" dirty="0" err="1">
                <a:latin typeface="Courier"/>
              </a:rPr>
              <a:t>tmp</a:t>
            </a:r>
            <a:r>
              <a:rPr lang="en-US" sz="1800" b="1" dirty="0">
                <a:latin typeface="Courier"/>
              </a:rPr>
              <a:t>/current </a:t>
            </a:r>
            <a:r>
              <a:rPr lang="en-US" sz="1800" dirty="0"/>
              <a:t>should give you the same results from earlier showing that they are the same files.</a:t>
            </a:r>
          </a:p>
        </p:txBody>
      </p:sp>
    </p:spTree>
    <p:extLst>
      <p:ext uri="{BB962C8B-B14F-4D97-AF65-F5344CB8AC3E}">
        <p14:creationId xmlns:p14="http://schemas.microsoft.com/office/powerpoint/2010/main" val="218450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00FE-3C69-4040-A489-E7805FCE6007}"/>
              </a:ext>
            </a:extLst>
          </p:cNvPr>
          <p:cNvSpPr>
            <a:spLocks noGrp="1"/>
          </p:cNvSpPr>
          <p:nvPr>
            <p:ph type="title"/>
          </p:nvPr>
        </p:nvSpPr>
        <p:spPr/>
        <p:txBody>
          <a:bodyPr/>
          <a:lstStyle/>
          <a:p>
            <a:r>
              <a:rPr lang="en-US"/>
              <a:t>Adding to a file</a:t>
            </a:r>
          </a:p>
        </p:txBody>
      </p:sp>
      <p:sp>
        <p:nvSpPr>
          <p:cNvPr id="3" name="Content Placeholder 2">
            <a:extLst>
              <a:ext uri="{FF2B5EF4-FFF2-40B4-BE49-F238E27FC236}">
                <a16:creationId xmlns:a16="http://schemas.microsoft.com/office/drawing/2014/main" id="{0D1F7CAF-BE37-4BB6-80FC-BE4FE2BCBF8F}"/>
              </a:ext>
            </a:extLst>
          </p:cNvPr>
          <p:cNvSpPr>
            <a:spLocks noGrp="1"/>
          </p:cNvSpPr>
          <p:nvPr>
            <p:ph idx="1"/>
          </p:nvPr>
        </p:nvSpPr>
        <p:spPr>
          <a:xfrm>
            <a:off x="628650" y="1825626"/>
            <a:ext cx="7886700" cy="3996054"/>
          </a:xfrm>
        </p:spPr>
        <p:txBody>
          <a:bodyPr>
            <a:normAutofit/>
          </a:bodyPr>
          <a:lstStyle/>
          <a:p>
            <a:r>
              <a:rPr lang="en-US" dirty="0"/>
              <a:t>The file just created is in a folder that can be manipulated.</a:t>
            </a:r>
          </a:p>
          <a:p>
            <a:r>
              <a:rPr lang="en-US" dirty="0"/>
              <a:t>Type the following command and then view the file:</a:t>
            </a:r>
          </a:p>
          <a:p>
            <a:pPr lvl="1"/>
            <a:r>
              <a:rPr lang="en-US" dirty="0">
                <a:latin typeface="Tw Cen MT"/>
                <a:cs typeface="Arial"/>
              </a:rPr>
              <a:t> </a:t>
            </a:r>
            <a:r>
              <a:rPr lang="en-US" sz="1800" b="1" dirty="0">
                <a:latin typeface="Courier" panose="02060409020205020404"/>
                <a:cs typeface="Arial"/>
              </a:rPr>
              <a:t>; date &gt;&gt; /</a:t>
            </a:r>
            <a:r>
              <a:rPr lang="en-US" sz="1800" b="1" dirty="0" err="1">
                <a:latin typeface="Courier" panose="02060409020205020404"/>
                <a:cs typeface="Arial"/>
              </a:rPr>
              <a:t>tmp</a:t>
            </a:r>
            <a:r>
              <a:rPr lang="en-US" sz="1800" b="1" dirty="0">
                <a:latin typeface="Courier" panose="02060409020205020404"/>
                <a:cs typeface="Arial"/>
              </a:rPr>
              <a:t>/current</a:t>
            </a:r>
          </a:p>
          <a:p>
            <a:pPr lvl="1"/>
            <a:r>
              <a:rPr lang="en-US" dirty="0">
                <a:latin typeface="Tw Cen MT"/>
                <a:cs typeface="Arial"/>
              </a:rPr>
              <a:t> </a:t>
            </a:r>
            <a:r>
              <a:rPr lang="en-US" dirty="0"/>
              <a:t>You can also enter multiple commands on the same line using ‘&amp;’</a:t>
            </a:r>
          </a:p>
          <a:p>
            <a:pPr lvl="1"/>
            <a:r>
              <a:rPr lang="en-US" dirty="0">
                <a:latin typeface="Tw Cen MT"/>
                <a:cs typeface="Arial"/>
              </a:rPr>
              <a:t> </a:t>
            </a:r>
            <a:r>
              <a:rPr lang="en-US" dirty="0" err="1"/>
              <a:t>ie</a:t>
            </a:r>
            <a:r>
              <a:rPr lang="en-US" dirty="0"/>
              <a:t>. </a:t>
            </a:r>
            <a:r>
              <a:rPr lang="en-US" sz="2025" b="1" dirty="0"/>
              <a:t>;</a:t>
            </a:r>
            <a:r>
              <a:rPr lang="en-US" sz="2025" b="1" dirty="0">
                <a:latin typeface="Tw Cen MT"/>
                <a:cs typeface="Arial"/>
              </a:rPr>
              <a:t> </a:t>
            </a:r>
            <a:r>
              <a:rPr lang="en-US" sz="2025" b="1" dirty="0">
                <a:solidFill>
                  <a:schemeClr val="accent3">
                    <a:lumMod val="75000"/>
                  </a:schemeClr>
                </a:solidFill>
                <a:latin typeface="Courier"/>
                <a:cs typeface="Arial"/>
              </a:rPr>
              <a:t>command </a:t>
            </a:r>
            <a:r>
              <a:rPr lang="en-US" sz="2025" b="1" dirty="0">
                <a:solidFill>
                  <a:schemeClr val="tx1"/>
                </a:solidFill>
              </a:rPr>
              <a:t>&amp;</a:t>
            </a:r>
            <a:r>
              <a:rPr lang="en-US" sz="2025" b="1" dirty="0">
                <a:solidFill>
                  <a:schemeClr val="accent3">
                    <a:lumMod val="75000"/>
                  </a:schemeClr>
                </a:solidFill>
                <a:latin typeface="Courier"/>
                <a:cs typeface="Arial"/>
              </a:rPr>
              <a:t> command</a:t>
            </a:r>
            <a:r>
              <a:rPr lang="en-US" sz="2025" b="1" dirty="0">
                <a:latin typeface="Courier"/>
                <a:cs typeface="Arial"/>
              </a:rPr>
              <a:t> </a:t>
            </a:r>
          </a:p>
          <a:p>
            <a:r>
              <a:rPr lang="en-US" dirty="0">
                <a:cs typeface="Arial"/>
              </a:rPr>
              <a:t>After running these commands you will should see the date appear at the bottom of the file.</a:t>
            </a:r>
          </a:p>
        </p:txBody>
      </p:sp>
    </p:spTree>
    <p:extLst>
      <p:ext uri="{BB962C8B-B14F-4D97-AF65-F5344CB8AC3E}">
        <p14:creationId xmlns:p14="http://schemas.microsoft.com/office/powerpoint/2010/main" val="2712760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665C-EA5C-49D5-AE32-DB26EF67535C}"/>
              </a:ext>
            </a:extLst>
          </p:cNvPr>
          <p:cNvSpPr>
            <a:spLocks noGrp="1"/>
          </p:cNvSpPr>
          <p:nvPr>
            <p:ph type="title"/>
          </p:nvPr>
        </p:nvSpPr>
        <p:spPr>
          <a:xfrm>
            <a:off x="633412" y="695190"/>
            <a:ext cx="7877175" cy="701536"/>
          </a:xfrm>
        </p:spPr>
        <p:txBody>
          <a:bodyPr>
            <a:normAutofit/>
          </a:bodyPr>
          <a:lstStyle/>
          <a:p>
            <a:r>
              <a:rPr lang="en-US" dirty="0"/>
              <a:t>Continuing with DVWA</a:t>
            </a:r>
          </a:p>
        </p:txBody>
      </p:sp>
      <p:sp>
        <p:nvSpPr>
          <p:cNvPr id="3" name="Content Placeholder 2">
            <a:extLst>
              <a:ext uri="{FF2B5EF4-FFF2-40B4-BE49-F238E27FC236}">
                <a16:creationId xmlns:a16="http://schemas.microsoft.com/office/drawing/2014/main" id="{F142AB73-C0AA-4B70-9D9C-FA1D850C2834}"/>
              </a:ext>
            </a:extLst>
          </p:cNvPr>
          <p:cNvSpPr>
            <a:spLocks noGrp="1"/>
          </p:cNvSpPr>
          <p:nvPr>
            <p:ph idx="1"/>
          </p:nvPr>
        </p:nvSpPr>
        <p:spPr>
          <a:xfrm>
            <a:off x="633412" y="1793736"/>
            <a:ext cx="8337868" cy="3667538"/>
          </a:xfrm>
        </p:spPr>
        <p:txBody>
          <a:bodyPr>
            <a:normAutofit/>
          </a:bodyPr>
          <a:lstStyle/>
          <a:p>
            <a:r>
              <a:rPr lang="en-US" dirty="0"/>
              <a:t>You can continue to test out different commands on the DVWA site. There will be limitations due to the way the files are set up and the logged in user’s admin level.</a:t>
            </a:r>
          </a:p>
          <a:p>
            <a:r>
              <a:rPr lang="en-US" dirty="0"/>
              <a:t>Test out different combinations of commands such as:</a:t>
            </a:r>
          </a:p>
          <a:p>
            <a:pPr lvl="1"/>
            <a:r>
              <a:rPr lang="en-US" dirty="0"/>
              <a:t>Reading different types of files</a:t>
            </a:r>
          </a:p>
          <a:p>
            <a:pPr lvl="1"/>
            <a:r>
              <a:rPr lang="en-US" dirty="0"/>
              <a:t>Using </a:t>
            </a:r>
            <a:r>
              <a:rPr lang="en-US" b="1" dirty="0">
                <a:latin typeface="Courier"/>
              </a:rPr>
              <a:t>cd </a:t>
            </a:r>
            <a:r>
              <a:rPr lang="en-US" dirty="0"/>
              <a:t>to move through files and display how each command reacts when using multiple commands together.</a:t>
            </a:r>
            <a:endParaRPr lang="en-US" dirty="0">
              <a:latin typeface="Courier"/>
            </a:endParaRPr>
          </a:p>
        </p:txBody>
      </p:sp>
    </p:spTree>
    <p:extLst>
      <p:ext uri="{BB962C8B-B14F-4D97-AF65-F5344CB8AC3E}">
        <p14:creationId xmlns:p14="http://schemas.microsoft.com/office/powerpoint/2010/main" val="360524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EC5D-874C-4E49-A174-F0DBE89B4A78}"/>
              </a:ext>
            </a:extLst>
          </p:cNvPr>
          <p:cNvSpPr>
            <a:spLocks noGrp="1"/>
          </p:cNvSpPr>
          <p:nvPr>
            <p:ph type="title"/>
          </p:nvPr>
        </p:nvSpPr>
        <p:spPr/>
        <p:txBody>
          <a:bodyPr/>
          <a:lstStyle/>
          <a:p>
            <a:r>
              <a:rPr lang="en-US"/>
              <a:t>Command Injection</a:t>
            </a:r>
          </a:p>
        </p:txBody>
      </p:sp>
      <p:sp>
        <p:nvSpPr>
          <p:cNvPr id="3" name="Content Placeholder 2">
            <a:extLst>
              <a:ext uri="{FF2B5EF4-FFF2-40B4-BE49-F238E27FC236}">
                <a16:creationId xmlns:a16="http://schemas.microsoft.com/office/drawing/2014/main" id="{79395898-58A1-4A8D-B78E-01227EFE5306}"/>
              </a:ext>
            </a:extLst>
          </p:cNvPr>
          <p:cNvSpPr>
            <a:spLocks noGrp="1"/>
          </p:cNvSpPr>
          <p:nvPr>
            <p:ph idx="1"/>
          </p:nvPr>
        </p:nvSpPr>
        <p:spPr/>
        <p:txBody>
          <a:bodyPr/>
          <a:lstStyle/>
          <a:p>
            <a:r>
              <a:rPr lang="en-US" dirty="0"/>
              <a:t>In this lab, DVWA will be used to test out command injections and explore available files on the operating system.</a:t>
            </a:r>
          </a:p>
          <a:p>
            <a:r>
              <a:rPr lang="en-US" dirty="0"/>
              <a:t>Materials needed</a:t>
            </a:r>
          </a:p>
          <a:p>
            <a:pPr lvl="1"/>
            <a:r>
              <a:rPr lang="en-US" dirty="0"/>
              <a:t>Kali Linux Virtual Machine</a:t>
            </a:r>
          </a:p>
          <a:p>
            <a:pPr lvl="1"/>
            <a:r>
              <a:rPr lang="en-US" dirty="0"/>
              <a:t>Windows 7 Virtual Machine</a:t>
            </a:r>
          </a:p>
          <a:p>
            <a:r>
              <a:rPr lang="en-US" dirty="0"/>
              <a:t>Software Tools used</a:t>
            </a:r>
          </a:p>
          <a:p>
            <a:pPr lvl="1"/>
            <a:r>
              <a:rPr lang="en-US" dirty="0"/>
              <a:t>XAMPP</a:t>
            </a:r>
          </a:p>
        </p:txBody>
      </p:sp>
    </p:spTree>
    <p:extLst>
      <p:ext uri="{BB962C8B-B14F-4D97-AF65-F5344CB8AC3E}">
        <p14:creationId xmlns:p14="http://schemas.microsoft.com/office/powerpoint/2010/main" val="3449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B2D6-DDCF-4D4B-B61A-2ED3C126E530}"/>
              </a:ext>
            </a:extLst>
          </p:cNvPr>
          <p:cNvSpPr>
            <a:spLocks noGrp="1"/>
          </p:cNvSpPr>
          <p:nvPr>
            <p:ph type="title"/>
          </p:nvPr>
        </p:nvSpPr>
        <p:spPr/>
        <p:txBody>
          <a:bodyPr/>
          <a:lstStyle/>
          <a:p>
            <a:r>
              <a:rPr lang="en-US"/>
              <a:t>What is Command Injection</a:t>
            </a:r>
          </a:p>
        </p:txBody>
      </p:sp>
      <p:sp>
        <p:nvSpPr>
          <p:cNvPr id="3" name="Content Placeholder 2">
            <a:extLst>
              <a:ext uri="{FF2B5EF4-FFF2-40B4-BE49-F238E27FC236}">
                <a16:creationId xmlns:a16="http://schemas.microsoft.com/office/drawing/2014/main" id="{FF20D8FE-5958-4695-9408-98B27A546595}"/>
              </a:ext>
            </a:extLst>
          </p:cNvPr>
          <p:cNvSpPr>
            <a:spLocks noGrp="1"/>
          </p:cNvSpPr>
          <p:nvPr>
            <p:ph idx="1"/>
          </p:nvPr>
        </p:nvSpPr>
        <p:spPr>
          <a:xfrm>
            <a:off x="628650" y="1798872"/>
            <a:ext cx="4030436" cy="3667538"/>
          </a:xfrm>
        </p:spPr>
        <p:txBody>
          <a:bodyPr/>
          <a:lstStyle/>
          <a:p>
            <a:r>
              <a:rPr lang="en-US" dirty="0"/>
              <a:t>Command Injection is the process to testing either different strings of code or commands on the server a website is hosted on.</a:t>
            </a:r>
          </a:p>
          <a:p>
            <a:r>
              <a:rPr lang="en-US" sz="2250" dirty="0"/>
              <a:t>For this lab, we will be using the command injection app on the DVWA website.</a:t>
            </a:r>
            <a:endParaRPr lang="en-US" sz="2250" dirty="0">
              <a:hlinkClick r:id="rId3"/>
            </a:endParaRPr>
          </a:p>
          <a:p>
            <a:pPr lvl="1"/>
            <a:endParaRPr lang="en-US" dirty="0"/>
          </a:p>
        </p:txBody>
      </p:sp>
      <p:pic>
        <p:nvPicPr>
          <p:cNvPr id="5" name="Picture 4">
            <a:extLst>
              <a:ext uri="{FF2B5EF4-FFF2-40B4-BE49-F238E27FC236}">
                <a16:creationId xmlns:a16="http://schemas.microsoft.com/office/drawing/2014/main" id="{22AAB225-8651-4938-98A0-A9EF5C237F01}"/>
              </a:ext>
            </a:extLst>
          </p:cNvPr>
          <p:cNvPicPr>
            <a:picLocks noChangeAspect="1"/>
          </p:cNvPicPr>
          <p:nvPr/>
        </p:nvPicPr>
        <p:blipFill>
          <a:blip r:embed="rId4"/>
          <a:stretch>
            <a:fillRect/>
          </a:stretch>
        </p:blipFill>
        <p:spPr>
          <a:xfrm>
            <a:off x="4572000" y="1798872"/>
            <a:ext cx="4237964" cy="2697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211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EE3E-6FA8-4670-BC5C-02EF915A352D}"/>
              </a:ext>
            </a:extLst>
          </p:cNvPr>
          <p:cNvSpPr>
            <a:spLocks noGrp="1"/>
          </p:cNvSpPr>
          <p:nvPr>
            <p:ph type="title"/>
          </p:nvPr>
        </p:nvSpPr>
        <p:spPr/>
        <p:txBody>
          <a:bodyPr/>
          <a:lstStyle/>
          <a:p>
            <a:r>
              <a:rPr lang="en-US"/>
              <a:t>The Command Injection Lab</a:t>
            </a:r>
          </a:p>
        </p:txBody>
      </p:sp>
      <p:sp>
        <p:nvSpPr>
          <p:cNvPr id="3" name="Content Placeholder 2">
            <a:extLst>
              <a:ext uri="{FF2B5EF4-FFF2-40B4-BE49-F238E27FC236}">
                <a16:creationId xmlns:a16="http://schemas.microsoft.com/office/drawing/2014/main" id="{21C25B94-29D5-48B2-A6F8-F9E7433E2123}"/>
              </a:ext>
            </a:extLst>
          </p:cNvPr>
          <p:cNvSpPr>
            <a:spLocks noGrp="1"/>
          </p:cNvSpPr>
          <p:nvPr>
            <p:ph idx="1"/>
          </p:nvPr>
        </p:nvSpPr>
        <p:spPr/>
        <p:txBody>
          <a:bodyPr/>
          <a:lstStyle/>
          <a:p>
            <a:r>
              <a:rPr lang="en-US" dirty="0"/>
              <a:t>Setup Environments</a:t>
            </a:r>
          </a:p>
          <a:p>
            <a:r>
              <a:rPr lang="en-US" dirty="0"/>
              <a:t>Access DVWA</a:t>
            </a:r>
          </a:p>
          <a:p>
            <a:r>
              <a:rPr lang="en-US" dirty="0"/>
              <a:t>Ping the Linux VM</a:t>
            </a:r>
          </a:p>
          <a:p>
            <a:r>
              <a:rPr lang="en-US" dirty="0"/>
              <a:t>Read files located on the Linux VM</a:t>
            </a:r>
          </a:p>
          <a:p>
            <a:r>
              <a:rPr lang="en-US" dirty="0"/>
              <a:t>Test limitations of DVWA’s command injection</a:t>
            </a:r>
          </a:p>
        </p:txBody>
      </p:sp>
    </p:spTree>
    <p:extLst>
      <p:ext uri="{BB962C8B-B14F-4D97-AF65-F5344CB8AC3E}">
        <p14:creationId xmlns:p14="http://schemas.microsoft.com/office/powerpoint/2010/main" val="18635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5CF9-DA0B-4561-B4FE-831DD8A68197}"/>
              </a:ext>
            </a:extLst>
          </p:cNvPr>
          <p:cNvSpPr>
            <a:spLocks noGrp="1"/>
          </p:cNvSpPr>
          <p:nvPr>
            <p:ph type="title"/>
          </p:nvPr>
        </p:nvSpPr>
        <p:spPr/>
        <p:txBody>
          <a:bodyPr>
            <a:normAutofit/>
          </a:bodyPr>
          <a:lstStyle/>
          <a:p>
            <a:r>
              <a:rPr lang="en-US" dirty="0"/>
              <a:t>Setup Environments</a:t>
            </a:r>
          </a:p>
        </p:txBody>
      </p:sp>
      <p:sp>
        <p:nvSpPr>
          <p:cNvPr id="3" name="Content Placeholder 2">
            <a:extLst>
              <a:ext uri="{FF2B5EF4-FFF2-40B4-BE49-F238E27FC236}">
                <a16:creationId xmlns:a16="http://schemas.microsoft.com/office/drawing/2014/main" id="{5E2D4D37-B430-4CF2-B9E8-21045B8A2442}"/>
              </a:ext>
            </a:extLst>
          </p:cNvPr>
          <p:cNvSpPr>
            <a:spLocks noGrp="1"/>
          </p:cNvSpPr>
          <p:nvPr>
            <p:ph idx="1"/>
          </p:nvPr>
        </p:nvSpPr>
        <p:spPr>
          <a:xfrm>
            <a:off x="623888" y="1692136"/>
            <a:ext cx="7886700" cy="3667538"/>
          </a:xfrm>
        </p:spPr>
        <p:txBody>
          <a:bodyPr>
            <a:normAutofit/>
          </a:bodyPr>
          <a:lstStyle/>
          <a:p>
            <a:r>
              <a:rPr lang="en-US" dirty="0"/>
              <a:t>Log into your range</a:t>
            </a:r>
          </a:p>
          <a:p>
            <a:r>
              <a:rPr lang="en-US" dirty="0"/>
              <a:t>Open the Kali Linux and Windows 7 Environments</a:t>
            </a:r>
          </a:p>
          <a:p>
            <a:pPr lvl="1"/>
            <a:r>
              <a:rPr lang="en-US" dirty="0">
                <a:latin typeface="Tw Cen MT"/>
                <a:cs typeface="Arial"/>
              </a:rPr>
              <a:t>You should be on your Kali Linux Desktop</a:t>
            </a:r>
          </a:p>
          <a:p>
            <a:pPr lvl="1"/>
            <a:r>
              <a:rPr lang="en-US" dirty="0">
                <a:latin typeface="Tw Cen MT"/>
                <a:cs typeface="Arial"/>
              </a:rPr>
              <a:t>You should also be on your Windows 7 Desktop</a:t>
            </a:r>
            <a:endParaRPr lang="en-US" dirty="0">
              <a:latin typeface="Courier"/>
            </a:endParaRPr>
          </a:p>
        </p:txBody>
      </p:sp>
    </p:spTree>
    <p:extLst>
      <p:ext uri="{BB962C8B-B14F-4D97-AF65-F5344CB8AC3E}">
        <p14:creationId xmlns:p14="http://schemas.microsoft.com/office/powerpoint/2010/main" val="340426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FBA7CDE-8F5A-4E7D-AA41-0BB9D18FD3D2}"/>
              </a:ext>
            </a:extLst>
          </p:cNvPr>
          <p:cNvSpPr>
            <a:spLocks noGrp="1"/>
          </p:cNvSpPr>
          <p:nvPr>
            <p:ph type="title"/>
          </p:nvPr>
        </p:nvSpPr>
        <p:spPr>
          <a:xfrm>
            <a:off x="628650" y="365126"/>
            <a:ext cx="8413750" cy="1325563"/>
          </a:xfrm>
        </p:spPr>
        <p:txBody>
          <a:bodyPr>
            <a:normAutofit/>
          </a:bodyPr>
          <a:lstStyle/>
          <a:p>
            <a:r>
              <a:rPr lang="en-US" sz="4130" dirty="0"/>
              <a:t>Find the IP Address (Kali Machine)</a:t>
            </a:r>
          </a:p>
        </p:txBody>
      </p:sp>
      <p:sp>
        <p:nvSpPr>
          <p:cNvPr id="12" name="Content Placeholder 2">
            <a:extLst>
              <a:ext uri="{FF2B5EF4-FFF2-40B4-BE49-F238E27FC236}">
                <a16:creationId xmlns:a16="http://schemas.microsoft.com/office/drawing/2014/main" id="{4D1CB140-95D1-404C-814F-B73E6B0196D2}"/>
              </a:ext>
            </a:extLst>
          </p:cNvPr>
          <p:cNvSpPr>
            <a:spLocks noGrp="1"/>
          </p:cNvSpPr>
          <p:nvPr>
            <p:ph idx="1"/>
          </p:nvPr>
        </p:nvSpPr>
        <p:spPr>
          <a:xfrm>
            <a:off x="628649" y="1886278"/>
            <a:ext cx="8180071" cy="3762682"/>
          </a:xfrm>
        </p:spPr>
        <p:txBody>
          <a:bodyPr>
            <a:normAutofit/>
          </a:bodyPr>
          <a:lstStyle/>
          <a:p>
            <a:r>
              <a:rPr lang="en-US" sz="2400" dirty="0"/>
              <a:t>You will need the IP address of the Kali machine</a:t>
            </a:r>
          </a:p>
          <a:p>
            <a:r>
              <a:rPr lang="en-US" sz="2400" dirty="0"/>
              <a:t>Open the Terminal</a:t>
            </a:r>
          </a:p>
          <a:p>
            <a:r>
              <a:rPr lang="en-US" sz="2400" dirty="0"/>
              <a:t>In the Linux VM, open the Terminal and type the following command:</a:t>
            </a:r>
          </a:p>
          <a:p>
            <a:pPr lvl="1">
              <a:buNone/>
            </a:pPr>
            <a:r>
              <a:rPr lang="en-US" sz="2000" b="1" dirty="0"/>
              <a:t>hostname -I</a:t>
            </a:r>
          </a:p>
          <a:p>
            <a:r>
              <a:rPr lang="en-US" sz="2400" dirty="0"/>
              <a:t>This will display the IP Address</a:t>
            </a:r>
          </a:p>
          <a:p>
            <a:pPr lvl="1"/>
            <a:r>
              <a:rPr lang="en-US" sz="1800" dirty="0"/>
              <a:t>Write down the Kali VM IP address</a:t>
            </a:r>
          </a:p>
          <a:p>
            <a:endParaRPr lang="en-US" sz="3200" dirty="0"/>
          </a:p>
        </p:txBody>
      </p:sp>
      <p:pic>
        <p:nvPicPr>
          <p:cNvPr id="13" name="Picture 12">
            <a:extLst>
              <a:ext uri="{FF2B5EF4-FFF2-40B4-BE49-F238E27FC236}">
                <a16:creationId xmlns:a16="http://schemas.microsoft.com/office/drawing/2014/main" id="{C64AA6C1-9549-4BC7-97C6-B9668B2ECB2F}"/>
              </a:ext>
            </a:extLst>
          </p:cNvPr>
          <p:cNvPicPr>
            <a:picLocks noChangeAspect="1"/>
          </p:cNvPicPr>
          <p:nvPr/>
        </p:nvPicPr>
        <p:blipFill>
          <a:blip r:embed="rId2"/>
          <a:stretch>
            <a:fillRect/>
          </a:stretch>
        </p:blipFill>
        <p:spPr>
          <a:xfrm>
            <a:off x="4745981" y="3179893"/>
            <a:ext cx="4062739" cy="773855"/>
          </a:xfrm>
          <a:prstGeom prst="rect">
            <a:avLst/>
          </a:prstGeom>
          <a:ln w="19050">
            <a:solidFill>
              <a:schemeClr val="bg1"/>
            </a:solidFill>
          </a:ln>
          <a:effectLst>
            <a:outerShdw blurRad="50800" dist="38100" dir="5400000" sx="102000" sy="102000" algn="t" rotWithShape="0">
              <a:prstClr val="black">
                <a:alpha val="40000"/>
              </a:prstClr>
            </a:outerShdw>
          </a:effectLst>
        </p:spPr>
      </p:pic>
      <p:sp>
        <p:nvSpPr>
          <p:cNvPr id="14" name="TextBox 13">
            <a:extLst>
              <a:ext uri="{FF2B5EF4-FFF2-40B4-BE49-F238E27FC236}">
                <a16:creationId xmlns:a16="http://schemas.microsoft.com/office/drawing/2014/main" id="{12726B76-1341-4315-9C53-9DA51693D917}"/>
              </a:ext>
            </a:extLst>
          </p:cNvPr>
          <p:cNvSpPr txBox="1"/>
          <p:nvPr/>
        </p:nvSpPr>
        <p:spPr>
          <a:xfrm>
            <a:off x="6276669" y="4416621"/>
            <a:ext cx="1742492" cy="2115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defRPr/>
            </a:pPr>
            <a:r>
              <a:rPr lang="en-US" sz="1125" dirty="0">
                <a:solidFill>
                  <a:srgbClr val="FF0000"/>
                </a:solidFill>
              </a:rPr>
              <a:t>The IP Address</a:t>
            </a:r>
          </a:p>
        </p:txBody>
      </p:sp>
      <p:cxnSp>
        <p:nvCxnSpPr>
          <p:cNvPr id="15" name="Straight Arrow Connector 14">
            <a:extLst>
              <a:ext uri="{FF2B5EF4-FFF2-40B4-BE49-F238E27FC236}">
                <a16:creationId xmlns:a16="http://schemas.microsoft.com/office/drawing/2014/main" id="{20109A9B-B236-46DA-B74B-C4E6918711FC}"/>
              </a:ext>
            </a:extLst>
          </p:cNvPr>
          <p:cNvCxnSpPr>
            <a:cxnSpLocks/>
            <a:stCxn id="14" idx="0"/>
          </p:cNvCxnSpPr>
          <p:nvPr/>
        </p:nvCxnSpPr>
        <p:spPr>
          <a:xfrm flipH="1" flipV="1">
            <a:off x="5764607" y="3623455"/>
            <a:ext cx="1383308" cy="793166"/>
          </a:xfrm>
          <a:prstGeom prst="straightConnector1">
            <a:avLst/>
          </a:prstGeom>
          <a:noFill/>
          <a:ln w="635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7430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9979-6998-42B3-B29E-686B84C61960}"/>
              </a:ext>
            </a:extLst>
          </p:cNvPr>
          <p:cNvSpPr>
            <a:spLocks noGrp="1"/>
          </p:cNvSpPr>
          <p:nvPr>
            <p:ph type="title"/>
          </p:nvPr>
        </p:nvSpPr>
        <p:spPr/>
        <p:txBody>
          <a:bodyPr/>
          <a:lstStyle/>
          <a:p>
            <a:r>
              <a:rPr lang="en-US"/>
              <a:t>Log into DVWA</a:t>
            </a:r>
          </a:p>
        </p:txBody>
      </p:sp>
      <p:sp>
        <p:nvSpPr>
          <p:cNvPr id="3" name="Content Placeholder 2">
            <a:extLst>
              <a:ext uri="{FF2B5EF4-FFF2-40B4-BE49-F238E27FC236}">
                <a16:creationId xmlns:a16="http://schemas.microsoft.com/office/drawing/2014/main" id="{2F362B0B-B1AD-4208-9429-4F79D3A077A6}"/>
              </a:ext>
            </a:extLst>
          </p:cNvPr>
          <p:cNvSpPr>
            <a:spLocks noGrp="1"/>
          </p:cNvSpPr>
          <p:nvPr>
            <p:ph idx="1"/>
          </p:nvPr>
        </p:nvSpPr>
        <p:spPr>
          <a:xfrm>
            <a:off x="628650" y="1825626"/>
            <a:ext cx="7886700" cy="4148454"/>
          </a:xfrm>
        </p:spPr>
        <p:txBody>
          <a:bodyPr>
            <a:normAutofit/>
          </a:bodyPr>
          <a:lstStyle/>
          <a:p>
            <a:r>
              <a:rPr lang="en-US" dirty="0"/>
              <a:t>Start up the web servers (on the Kali machine)</a:t>
            </a:r>
          </a:p>
          <a:p>
            <a:pPr lvl="1"/>
            <a:r>
              <a:rPr lang="en-US" dirty="0"/>
              <a:t>If you used the DVWA Setup Lab, use the following command to start XAMPP (then start/restart all the servers):</a:t>
            </a:r>
          </a:p>
          <a:p>
            <a:pPr lvl="2">
              <a:buNone/>
            </a:pPr>
            <a:r>
              <a:rPr lang="en-US" b="1" dirty="0" err="1">
                <a:latin typeface="Courier"/>
                <a:cs typeface="Arial"/>
              </a:rPr>
              <a:t>sudo</a:t>
            </a:r>
            <a:r>
              <a:rPr lang="en-US" b="1" dirty="0">
                <a:latin typeface="Courier"/>
                <a:cs typeface="Arial"/>
              </a:rPr>
              <a:t> /opt/</a:t>
            </a:r>
            <a:r>
              <a:rPr lang="en-US" b="1" dirty="0" err="1">
                <a:latin typeface="Courier"/>
                <a:cs typeface="Arial"/>
              </a:rPr>
              <a:t>lampp</a:t>
            </a:r>
            <a:r>
              <a:rPr lang="en-US" b="1" dirty="0">
                <a:latin typeface="Courier"/>
                <a:cs typeface="Arial"/>
              </a:rPr>
              <a:t>/./manager-linux-x64.run</a:t>
            </a:r>
          </a:p>
          <a:p>
            <a:endParaRPr lang="en-US" dirty="0"/>
          </a:p>
          <a:p>
            <a:r>
              <a:rPr lang="en-US" dirty="0"/>
              <a:t>On the Windows Machine, go to the DVWA webpage</a:t>
            </a:r>
          </a:p>
          <a:p>
            <a:pPr lvl="1">
              <a:buNone/>
            </a:pPr>
            <a:r>
              <a:rPr lang="en-US" sz="1650" b="1" dirty="0">
                <a:latin typeface="Courier"/>
                <a:cs typeface="Arial"/>
              </a:rPr>
              <a:t>http://</a:t>
            </a:r>
            <a:r>
              <a:rPr lang="en-US" sz="1650" b="1" dirty="0">
                <a:solidFill>
                  <a:schemeClr val="accent6">
                    <a:lumMod val="75000"/>
                  </a:schemeClr>
                </a:solidFill>
                <a:latin typeface="Courier"/>
                <a:cs typeface="Arial"/>
              </a:rPr>
              <a:t>&lt;Kali-IP-Address&gt;</a:t>
            </a:r>
            <a:r>
              <a:rPr lang="en-US" sz="1650" b="1" dirty="0">
                <a:latin typeface="Courier"/>
                <a:cs typeface="Arial"/>
              </a:rPr>
              <a:t>/dvwa</a:t>
            </a:r>
          </a:p>
          <a:p>
            <a:pPr lvl="1"/>
            <a:endParaRPr lang="en-US" sz="1650" b="1" dirty="0">
              <a:latin typeface="Courier"/>
              <a:cs typeface="Arial"/>
            </a:endParaRPr>
          </a:p>
          <a:p>
            <a:r>
              <a:rPr lang="en-US" sz="1950" dirty="0">
                <a:cs typeface="Arial"/>
              </a:rPr>
              <a:t>Login credentials are </a:t>
            </a:r>
            <a:r>
              <a:rPr lang="en-US" sz="1950" b="1" dirty="0">
                <a:cs typeface="Arial"/>
              </a:rPr>
              <a:t>admin/password</a:t>
            </a:r>
          </a:p>
          <a:p>
            <a:endParaRPr lang="en-US" sz="1950" b="1" dirty="0">
              <a:latin typeface="Courier"/>
              <a:cs typeface="Arial"/>
            </a:endParaRPr>
          </a:p>
          <a:p>
            <a:pPr marL="0" indent="0">
              <a:buNone/>
            </a:pPr>
            <a:endParaRPr lang="en-US" dirty="0"/>
          </a:p>
        </p:txBody>
      </p:sp>
      <p:pic>
        <p:nvPicPr>
          <p:cNvPr id="4" name="Picture 3">
            <a:extLst>
              <a:ext uri="{FF2B5EF4-FFF2-40B4-BE49-F238E27FC236}">
                <a16:creationId xmlns:a16="http://schemas.microsoft.com/office/drawing/2014/main" id="{EE56FD30-03D7-46A6-8C6D-116506C3AEE1}"/>
              </a:ext>
            </a:extLst>
          </p:cNvPr>
          <p:cNvPicPr>
            <a:picLocks noChangeAspect="1"/>
          </p:cNvPicPr>
          <p:nvPr/>
        </p:nvPicPr>
        <p:blipFill>
          <a:blip r:embed="rId2"/>
          <a:stretch>
            <a:fillRect/>
          </a:stretch>
        </p:blipFill>
        <p:spPr>
          <a:xfrm>
            <a:off x="6382435" y="599641"/>
            <a:ext cx="2526116" cy="1006024"/>
          </a:xfrm>
          <a:prstGeom prst="rect">
            <a:avLst/>
          </a:prstGeom>
          <a:ln w="19050">
            <a:solidFill>
              <a:schemeClr val="tx1"/>
            </a:solidFill>
          </a:ln>
          <a:effectLst>
            <a:outerShdw blurRad="50800" dist="38100" dir="5400000" sx="102000" sy="102000" algn="t" rotWithShape="0">
              <a:prstClr val="black">
                <a:alpha val="40000"/>
              </a:prstClr>
            </a:outerShdw>
          </a:effectLst>
        </p:spPr>
      </p:pic>
      <p:pic>
        <p:nvPicPr>
          <p:cNvPr id="5" name="Picture 4">
            <a:extLst>
              <a:ext uri="{FF2B5EF4-FFF2-40B4-BE49-F238E27FC236}">
                <a16:creationId xmlns:a16="http://schemas.microsoft.com/office/drawing/2014/main" id="{2C2F7956-0434-4CDA-8DE9-D1580C14759F}"/>
              </a:ext>
            </a:extLst>
          </p:cNvPr>
          <p:cNvPicPr>
            <a:picLocks noChangeAspect="1"/>
          </p:cNvPicPr>
          <p:nvPr/>
        </p:nvPicPr>
        <p:blipFill>
          <a:blip r:embed="rId3"/>
          <a:stretch>
            <a:fillRect/>
          </a:stretch>
        </p:blipFill>
        <p:spPr>
          <a:xfrm>
            <a:off x="5446537" y="4396891"/>
            <a:ext cx="2066214" cy="1712125"/>
          </a:xfrm>
          <a:prstGeom prst="rect">
            <a:avLst/>
          </a:prstGeom>
          <a:ln w="19050">
            <a:solidFill>
              <a:schemeClr val="tx1"/>
            </a:solidFill>
          </a:ln>
          <a:effectLst>
            <a:outerShdw blurRad="50800" dist="38100" dir="5400000" sx="102000" sy="102000" algn="t" rotWithShape="0">
              <a:prstClr val="black">
                <a:alpha val="40000"/>
              </a:prstClr>
            </a:outerShdw>
          </a:effectLst>
        </p:spPr>
      </p:pic>
    </p:spTree>
    <p:extLst>
      <p:ext uri="{BB962C8B-B14F-4D97-AF65-F5344CB8AC3E}">
        <p14:creationId xmlns:p14="http://schemas.microsoft.com/office/powerpoint/2010/main" val="296909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FEF6-94E1-450A-8AB9-964B61E32859}"/>
              </a:ext>
            </a:extLst>
          </p:cNvPr>
          <p:cNvSpPr>
            <a:spLocks noGrp="1"/>
          </p:cNvSpPr>
          <p:nvPr>
            <p:ph type="title"/>
          </p:nvPr>
        </p:nvSpPr>
        <p:spPr/>
        <p:txBody>
          <a:bodyPr/>
          <a:lstStyle/>
          <a:p>
            <a:r>
              <a:rPr lang="en-US"/>
              <a:t>Log into DVWA</a:t>
            </a:r>
          </a:p>
        </p:txBody>
      </p:sp>
      <p:sp>
        <p:nvSpPr>
          <p:cNvPr id="3" name="Content Placeholder 2">
            <a:extLst>
              <a:ext uri="{FF2B5EF4-FFF2-40B4-BE49-F238E27FC236}">
                <a16:creationId xmlns:a16="http://schemas.microsoft.com/office/drawing/2014/main" id="{AE12F0AF-CC46-4AF2-94A6-999A92CD0BAD}"/>
              </a:ext>
            </a:extLst>
          </p:cNvPr>
          <p:cNvSpPr>
            <a:spLocks noGrp="1"/>
          </p:cNvSpPr>
          <p:nvPr>
            <p:ph idx="1"/>
          </p:nvPr>
        </p:nvSpPr>
        <p:spPr/>
        <p:txBody>
          <a:bodyPr/>
          <a:lstStyle/>
          <a:p>
            <a:r>
              <a:rPr lang="en-US" dirty="0"/>
              <a:t>Login using the following credentials</a:t>
            </a:r>
          </a:p>
          <a:p>
            <a:pPr lvl="1"/>
            <a:r>
              <a:rPr lang="en-US" dirty="0"/>
              <a:t>Username: “admin”</a:t>
            </a:r>
          </a:p>
          <a:p>
            <a:pPr lvl="1"/>
            <a:r>
              <a:rPr lang="en-US" dirty="0"/>
              <a:t>Password: “password”</a:t>
            </a:r>
          </a:p>
          <a:p>
            <a:r>
              <a:rPr lang="en-US" dirty="0"/>
              <a:t>Click on the “DVWA Security” option</a:t>
            </a:r>
          </a:p>
          <a:p>
            <a:r>
              <a:rPr lang="en-US" dirty="0"/>
              <a:t>Change the Security Level to Low</a:t>
            </a:r>
          </a:p>
          <a:p>
            <a:r>
              <a:rPr lang="en-US" dirty="0"/>
              <a:t>Select Submit</a:t>
            </a:r>
          </a:p>
          <a:p>
            <a:pPr lvl="1"/>
            <a:r>
              <a:rPr lang="en-US" dirty="0"/>
              <a:t>This lowers the DVWA security to the lowest setting</a:t>
            </a:r>
          </a:p>
        </p:txBody>
      </p:sp>
      <p:pic>
        <p:nvPicPr>
          <p:cNvPr id="4" name="Picture 3">
            <a:extLst>
              <a:ext uri="{FF2B5EF4-FFF2-40B4-BE49-F238E27FC236}">
                <a16:creationId xmlns:a16="http://schemas.microsoft.com/office/drawing/2014/main" id="{446ED337-71C5-4D1B-AC05-7E636CF90003}"/>
              </a:ext>
            </a:extLst>
          </p:cNvPr>
          <p:cNvPicPr>
            <a:picLocks noChangeAspect="1"/>
          </p:cNvPicPr>
          <p:nvPr/>
        </p:nvPicPr>
        <p:blipFill>
          <a:blip r:embed="rId2"/>
          <a:stretch>
            <a:fillRect/>
          </a:stretch>
        </p:blipFill>
        <p:spPr>
          <a:xfrm>
            <a:off x="6802193" y="111152"/>
            <a:ext cx="2234246" cy="1910535"/>
          </a:xfrm>
          <a:prstGeom prst="rect">
            <a:avLst/>
          </a:prstGeom>
          <a:ln w="19050">
            <a:solidFill>
              <a:schemeClr val="tx1"/>
            </a:solidFill>
          </a:ln>
          <a:effectLst>
            <a:outerShdw blurRad="50800" dist="38100" dir="5400000" sx="102000" sy="102000" algn="t" rotWithShape="0">
              <a:prstClr val="black">
                <a:alpha val="40000"/>
              </a:prstClr>
            </a:outerShdw>
          </a:effectLst>
        </p:spPr>
      </p:pic>
      <p:sp>
        <p:nvSpPr>
          <p:cNvPr id="5" name="TextBox 4">
            <a:extLst>
              <a:ext uri="{FF2B5EF4-FFF2-40B4-BE49-F238E27FC236}">
                <a16:creationId xmlns:a16="http://schemas.microsoft.com/office/drawing/2014/main" id="{7EAE668B-B286-4BA8-A90F-03C03019ADA2}"/>
              </a:ext>
            </a:extLst>
          </p:cNvPr>
          <p:cNvSpPr txBox="1"/>
          <p:nvPr/>
        </p:nvSpPr>
        <p:spPr>
          <a:xfrm>
            <a:off x="5118963" y="656093"/>
            <a:ext cx="1560545" cy="200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defRPr/>
            </a:pPr>
            <a:r>
              <a:rPr lang="en-US" sz="1050" dirty="0">
                <a:solidFill>
                  <a:srgbClr val="FF0000"/>
                </a:solidFill>
              </a:rPr>
              <a:t>DVWA Security option</a:t>
            </a:r>
          </a:p>
        </p:txBody>
      </p:sp>
      <p:cxnSp>
        <p:nvCxnSpPr>
          <p:cNvPr id="7" name="Straight Arrow Connector 6">
            <a:extLst>
              <a:ext uri="{FF2B5EF4-FFF2-40B4-BE49-F238E27FC236}">
                <a16:creationId xmlns:a16="http://schemas.microsoft.com/office/drawing/2014/main" id="{CF846658-08C3-440C-918A-B1C3892F29A3}"/>
              </a:ext>
            </a:extLst>
          </p:cNvPr>
          <p:cNvCxnSpPr>
            <a:cxnSpLocks/>
          </p:cNvCxnSpPr>
          <p:nvPr/>
        </p:nvCxnSpPr>
        <p:spPr>
          <a:xfrm>
            <a:off x="5921853" y="856148"/>
            <a:ext cx="1223296" cy="367022"/>
          </a:xfrm>
          <a:prstGeom prst="straightConnector1">
            <a:avLst/>
          </a:prstGeom>
          <a:noFill/>
          <a:ln w="635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7078DFE2-855E-4F9E-BFA6-D828CF8B2DB2}"/>
              </a:ext>
            </a:extLst>
          </p:cNvPr>
          <p:cNvSpPr txBox="1"/>
          <p:nvPr/>
        </p:nvSpPr>
        <p:spPr>
          <a:xfrm>
            <a:off x="6383875" y="4066125"/>
            <a:ext cx="1560545" cy="200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defRPr/>
            </a:pPr>
            <a:r>
              <a:rPr lang="en-US" sz="1050" dirty="0">
                <a:solidFill>
                  <a:srgbClr val="FF0000"/>
                </a:solidFill>
              </a:rPr>
              <a:t>Set to Low</a:t>
            </a:r>
          </a:p>
        </p:txBody>
      </p:sp>
      <p:pic>
        <p:nvPicPr>
          <p:cNvPr id="11" name="Picture 10">
            <a:extLst>
              <a:ext uri="{FF2B5EF4-FFF2-40B4-BE49-F238E27FC236}">
                <a16:creationId xmlns:a16="http://schemas.microsoft.com/office/drawing/2014/main" id="{5BB4637A-A99E-4E8E-99E1-A65ABBD2BE7E}"/>
              </a:ext>
            </a:extLst>
          </p:cNvPr>
          <p:cNvPicPr>
            <a:picLocks noChangeAspect="1"/>
          </p:cNvPicPr>
          <p:nvPr/>
        </p:nvPicPr>
        <p:blipFill>
          <a:blip r:embed="rId3"/>
          <a:stretch>
            <a:fillRect/>
          </a:stretch>
        </p:blipFill>
        <p:spPr>
          <a:xfrm>
            <a:off x="7005393" y="2512708"/>
            <a:ext cx="1878054" cy="1263575"/>
          </a:xfrm>
          <a:prstGeom prst="rect">
            <a:avLst/>
          </a:prstGeom>
          <a:ln w="19050">
            <a:solidFill>
              <a:schemeClr val="tx1"/>
            </a:solidFill>
          </a:ln>
          <a:effectLst>
            <a:outerShdw blurRad="50800" dist="38100" dir="5400000" sx="102000" sy="102000" algn="t" rotWithShape="0">
              <a:prstClr val="black">
                <a:alpha val="40000"/>
              </a:prstClr>
            </a:outerShdw>
          </a:effectLst>
        </p:spPr>
      </p:pic>
      <p:cxnSp>
        <p:nvCxnSpPr>
          <p:cNvPr id="10" name="Straight Arrow Connector 9">
            <a:extLst>
              <a:ext uri="{FF2B5EF4-FFF2-40B4-BE49-F238E27FC236}">
                <a16:creationId xmlns:a16="http://schemas.microsoft.com/office/drawing/2014/main" id="{83B262DA-1C2C-4DE8-A34E-6666E1EC2AD5}"/>
              </a:ext>
            </a:extLst>
          </p:cNvPr>
          <p:cNvCxnSpPr>
            <a:cxnSpLocks/>
          </p:cNvCxnSpPr>
          <p:nvPr/>
        </p:nvCxnSpPr>
        <p:spPr>
          <a:xfrm flipV="1">
            <a:off x="7198244" y="3462671"/>
            <a:ext cx="156870" cy="590873"/>
          </a:xfrm>
          <a:prstGeom prst="straightConnector1">
            <a:avLst/>
          </a:prstGeom>
          <a:noFill/>
          <a:ln w="635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2615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5CF9-DA0B-4561-B4FE-831DD8A68197}"/>
              </a:ext>
            </a:extLst>
          </p:cNvPr>
          <p:cNvSpPr>
            <a:spLocks noGrp="1"/>
          </p:cNvSpPr>
          <p:nvPr>
            <p:ph type="title"/>
          </p:nvPr>
        </p:nvSpPr>
        <p:spPr/>
        <p:txBody>
          <a:bodyPr>
            <a:normAutofit/>
          </a:bodyPr>
          <a:lstStyle/>
          <a:p>
            <a:r>
              <a:rPr lang="en-US" dirty="0"/>
              <a:t>Ping the device</a:t>
            </a:r>
          </a:p>
        </p:txBody>
      </p:sp>
      <p:sp>
        <p:nvSpPr>
          <p:cNvPr id="3" name="Content Placeholder 2">
            <a:extLst>
              <a:ext uri="{FF2B5EF4-FFF2-40B4-BE49-F238E27FC236}">
                <a16:creationId xmlns:a16="http://schemas.microsoft.com/office/drawing/2014/main" id="{5E2D4D37-B430-4CF2-B9E8-21045B8A2442}"/>
              </a:ext>
            </a:extLst>
          </p:cNvPr>
          <p:cNvSpPr>
            <a:spLocks noGrp="1"/>
          </p:cNvSpPr>
          <p:nvPr>
            <p:ph idx="1"/>
          </p:nvPr>
        </p:nvSpPr>
        <p:spPr>
          <a:xfrm>
            <a:off x="628650" y="1812995"/>
            <a:ext cx="8281988" cy="3667538"/>
          </a:xfrm>
        </p:spPr>
        <p:txBody>
          <a:bodyPr>
            <a:normAutofit/>
          </a:bodyPr>
          <a:lstStyle/>
          <a:p>
            <a:r>
              <a:rPr lang="en-US" dirty="0"/>
              <a:t>Click on the Command Injection tab</a:t>
            </a:r>
          </a:p>
          <a:p>
            <a:r>
              <a:rPr lang="en-US" dirty="0"/>
              <a:t>On the app’s input line, type in the IP Address of the host device</a:t>
            </a:r>
          </a:p>
          <a:p>
            <a:pPr lvl="1"/>
            <a:r>
              <a:rPr lang="en-US" dirty="0"/>
              <a:t>This will send a ping to the server hosting DVWA and return the following information.</a:t>
            </a:r>
          </a:p>
        </p:txBody>
      </p:sp>
      <p:pic>
        <p:nvPicPr>
          <p:cNvPr id="5" name="Picture 4">
            <a:extLst>
              <a:ext uri="{FF2B5EF4-FFF2-40B4-BE49-F238E27FC236}">
                <a16:creationId xmlns:a16="http://schemas.microsoft.com/office/drawing/2014/main" id="{94C2220D-BF80-4953-A095-4EE5D6470C61}"/>
              </a:ext>
            </a:extLst>
          </p:cNvPr>
          <p:cNvPicPr>
            <a:picLocks noChangeAspect="1"/>
          </p:cNvPicPr>
          <p:nvPr/>
        </p:nvPicPr>
        <p:blipFill>
          <a:blip r:embed="rId2"/>
          <a:stretch>
            <a:fillRect/>
          </a:stretch>
        </p:blipFill>
        <p:spPr>
          <a:xfrm>
            <a:off x="1617711" y="3997960"/>
            <a:ext cx="5605365" cy="2108363"/>
          </a:xfrm>
          <a:prstGeom prst="rect">
            <a:avLst/>
          </a:prstGeom>
        </p:spPr>
      </p:pic>
    </p:spTree>
    <p:extLst>
      <p:ext uri="{BB962C8B-B14F-4D97-AF65-F5344CB8AC3E}">
        <p14:creationId xmlns:p14="http://schemas.microsoft.com/office/powerpoint/2010/main" val="357657901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22</TotalTime>
  <Words>749</Words>
  <Application>Microsoft Office PowerPoint</Application>
  <PresentationFormat>On-screen Show (4:3)</PresentationFormat>
  <Paragraphs>91</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Circe Light</vt:lpstr>
      <vt:lpstr>Courier</vt:lpstr>
      <vt:lpstr>Helvetica Neue</vt:lpstr>
      <vt:lpstr>Trebuchet MS</vt:lpstr>
      <vt:lpstr>Tw Cen MT</vt:lpstr>
      <vt:lpstr>Berlin</vt:lpstr>
      <vt:lpstr>PowerPoint Presentation</vt:lpstr>
      <vt:lpstr>Command Injection</vt:lpstr>
      <vt:lpstr>What is Command Injection</vt:lpstr>
      <vt:lpstr>The Command Injection Lab</vt:lpstr>
      <vt:lpstr>Setup Environments</vt:lpstr>
      <vt:lpstr>Find the IP Address (Kali Machine)</vt:lpstr>
      <vt:lpstr>Log into DVWA</vt:lpstr>
      <vt:lpstr>Log into DVWA</vt:lpstr>
      <vt:lpstr>Ping the device</vt:lpstr>
      <vt:lpstr>Checking system information</vt:lpstr>
      <vt:lpstr>Testing out commands</vt:lpstr>
      <vt:lpstr>Recreating file</vt:lpstr>
      <vt:lpstr>Adding to a file</vt:lpstr>
      <vt:lpstr>Continuing with DVWA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 and NICERC Overview</dc:title>
  <cp:lastModifiedBy>Richard Greene</cp:lastModifiedBy>
  <cp:revision>12</cp:revision>
  <dcterms:modified xsi:type="dcterms:W3CDTF">2021-05-18T17:58:01Z</dcterms:modified>
</cp:coreProperties>
</file>