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588" r:id="rId3"/>
    <p:sldId id="590" r:id="rId4"/>
    <p:sldId id="592" r:id="rId5"/>
    <p:sldId id="593" r:id="rId6"/>
    <p:sldId id="617" r:id="rId7"/>
    <p:sldId id="616" r:id="rId8"/>
    <p:sldId id="599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5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5719F-6AC8-473E-832F-9E0DEA39DC71}" v="2" dt="2020-05-29T17:51:09.5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2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58036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8" y="4737655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969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ED8-CEB0-47B2-9802-C3EDF6BFA19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246B-FF25-4024-8A38-11EF144A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2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D7EFC-117D-4279-A42B-25293A1B9141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Cross-Site Scripting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7C51-EE29-440C-8602-FEF11E0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(Reflected)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69A1-F477-4BE7-AB56-80B87943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XSS (Reflected) Tab</a:t>
            </a:r>
          </a:p>
          <a:p>
            <a:r>
              <a:rPr lang="en-US" dirty="0"/>
              <a:t>You should see a “What’s your name?” prompt</a:t>
            </a:r>
          </a:p>
          <a:p>
            <a:pPr lvl="1"/>
            <a:r>
              <a:rPr lang="en-US" dirty="0"/>
              <a:t>Enter your name</a:t>
            </a:r>
          </a:p>
          <a:p>
            <a:pPr lvl="2"/>
            <a:r>
              <a:rPr lang="en-US" dirty="0"/>
              <a:t>You should see “Hello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Your-Name</a:t>
            </a:r>
            <a:r>
              <a:rPr lang="en-US" dirty="0"/>
              <a:t>” appear </a:t>
            </a:r>
          </a:p>
          <a:p>
            <a:pPr lvl="2"/>
            <a:r>
              <a:rPr lang="en-US" dirty="0"/>
              <a:t>This is how the prompt is supposed to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36C9F-3AC9-427C-9EA0-EF205859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71" y="4240455"/>
            <a:ext cx="3813674" cy="89787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EB215-2C5A-4F71-A22A-71624779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71" y="4689395"/>
            <a:ext cx="3080656" cy="89787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31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E35C-C358-49B1-A2E9-241DD15A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(Reflected)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A3C3-7D6D-4D23-8447-4043F80D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30" y="1825626"/>
            <a:ext cx="8688070" cy="4351338"/>
          </a:xfrm>
        </p:spPr>
        <p:txBody>
          <a:bodyPr>
            <a:normAutofit/>
          </a:bodyPr>
          <a:lstStyle/>
          <a:p>
            <a:r>
              <a:rPr lang="en-US" dirty="0"/>
              <a:t>Now, mess with the HTML, make the font bold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Search for </a:t>
            </a:r>
            <a:r>
              <a:rPr lang="en-US" b="1" dirty="0">
                <a:latin typeface="Courier"/>
                <a:cs typeface="Arial"/>
              </a:rPr>
              <a:t>&lt;b&gt;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Your-Name</a:t>
            </a:r>
            <a:r>
              <a:rPr lang="en-US" b="1" dirty="0">
                <a:latin typeface="Courier"/>
                <a:cs typeface="Arial"/>
              </a:rPr>
              <a:t> &lt;/b&gt;</a:t>
            </a:r>
          </a:p>
          <a:p>
            <a:pPr lvl="2"/>
            <a:r>
              <a:rPr lang="en-US" dirty="0">
                <a:latin typeface="Tw Cen MT"/>
                <a:cs typeface="Arial"/>
              </a:rPr>
              <a:t>You should see your name in bold font now</a:t>
            </a:r>
          </a:p>
          <a:p>
            <a:r>
              <a:rPr lang="en-US" dirty="0"/>
              <a:t>What if we want to change the color of the font (keep bold too)?</a:t>
            </a:r>
          </a:p>
          <a:p>
            <a:pPr lvl="1"/>
            <a:r>
              <a:rPr lang="en-US" dirty="0"/>
              <a:t>Search for </a:t>
            </a:r>
            <a:r>
              <a:rPr lang="fr-FR" sz="1800" b="1" dirty="0">
                <a:latin typeface="Courier" panose="02060409020205020404" pitchFamily="49" charset="0"/>
              </a:rPr>
              <a:t>&lt;font </a:t>
            </a:r>
            <a:r>
              <a:rPr lang="fr-FR" sz="1800" b="1" dirty="0" err="1">
                <a:latin typeface="Courier" panose="02060409020205020404" pitchFamily="49" charset="0"/>
              </a:rPr>
              <a:t>color</a:t>
            </a:r>
            <a:r>
              <a:rPr lang="fr-FR" sz="1800" b="1" dirty="0">
                <a:latin typeface="Courier" panose="02060409020205020404" pitchFamily="49" charset="0"/>
              </a:rPr>
              <a:t>="</a:t>
            </a:r>
            <a:r>
              <a:rPr lang="fr-FR" sz="1800" b="1" dirty="0" err="1">
                <a:latin typeface="Courier" panose="02060409020205020404" pitchFamily="49" charset="0"/>
              </a:rPr>
              <a:t>purple</a:t>
            </a:r>
            <a:r>
              <a:rPr lang="fr-FR" sz="1800" b="1" dirty="0">
                <a:latin typeface="Courier" panose="02060409020205020404" pitchFamily="49" charset="0"/>
              </a:rPr>
              <a:t>"&gt;&lt;b&gt; </a:t>
            </a:r>
            <a:r>
              <a:rPr lang="fr-FR" sz="1800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Your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-Name</a:t>
            </a:r>
            <a:r>
              <a:rPr lang="fr-FR" sz="1800" b="1" dirty="0">
                <a:latin typeface="Courier" panose="02060409020205020404" pitchFamily="49" charset="0"/>
              </a:rPr>
              <a:t> &lt;/b&gt;&lt;/font&gt;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5761F-56BD-492F-82D2-A90A7FB2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2244156"/>
            <a:ext cx="2009959" cy="82180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56A95-A22E-459F-8BA2-61A0B78C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41" y="4782122"/>
            <a:ext cx="4821272" cy="9758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9AF3A-DD79-4766-86B8-560F95AA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353" y="5062040"/>
            <a:ext cx="2677976" cy="9758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38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261-C0DF-4CB0-B7FA-83941C29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(Reflected)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55F2-B390-46DC-95BE-2043DEFB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9023350" cy="4351338"/>
          </a:xfrm>
        </p:spPr>
        <p:txBody>
          <a:bodyPr/>
          <a:lstStyle/>
          <a:p>
            <a:r>
              <a:rPr lang="en-US" dirty="0"/>
              <a:t>Now, display a website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Search for </a:t>
            </a:r>
            <a:r>
              <a:rPr lang="en-US" sz="2200" b="1" dirty="0">
                <a:latin typeface="Courier"/>
                <a:cs typeface="Arial"/>
              </a:rPr>
              <a:t>&lt;iframe </a:t>
            </a:r>
            <a:r>
              <a:rPr lang="en-US" sz="2200" b="1" dirty="0" err="1">
                <a:latin typeface="Courier"/>
                <a:cs typeface="Arial"/>
              </a:rPr>
              <a:t>src</a:t>
            </a:r>
            <a:r>
              <a:rPr lang="en-US" sz="2200" b="1" dirty="0">
                <a:latin typeface="Courier"/>
                <a:cs typeface="Arial"/>
              </a:rPr>
              <a:t>="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website-URL</a:t>
            </a:r>
            <a:r>
              <a:rPr lang="en-US" sz="2200" b="1" dirty="0">
                <a:latin typeface="Courier"/>
                <a:cs typeface="Arial"/>
              </a:rPr>
              <a:t>"&gt;&lt;/iframe&gt;</a:t>
            </a:r>
          </a:p>
          <a:p>
            <a:pPr lvl="1"/>
            <a:r>
              <a:rPr lang="en-US" dirty="0"/>
              <a:t>You should see a website load in the frame</a:t>
            </a:r>
          </a:p>
          <a:p>
            <a:pPr lvl="2"/>
            <a:r>
              <a:rPr lang="en-US" dirty="0"/>
              <a:t>Note it may take a moment for the website to load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A9490-1420-41F6-9732-D6F3091F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4" y="4379459"/>
            <a:ext cx="5566185" cy="6446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2FDB96-F6C6-4B85-A669-11C904FF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39" y="3966580"/>
            <a:ext cx="3230906" cy="19099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7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02D-3DB7-4DB1-A3C9-7543DC9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(Reflected)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542D-4995-41A9-9E57-E3F3FC2D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51190" cy="3667538"/>
          </a:xfrm>
        </p:spPr>
        <p:txBody>
          <a:bodyPr/>
          <a:lstStyle/>
          <a:p>
            <a:r>
              <a:rPr lang="en-US" dirty="0"/>
              <a:t>What if we want to display a page alert?</a:t>
            </a:r>
          </a:p>
          <a:p>
            <a:pPr lvl="1"/>
            <a:r>
              <a:rPr lang="en-US" dirty="0"/>
              <a:t>Search for </a:t>
            </a:r>
            <a:r>
              <a:rPr lang="en-US" sz="2000" b="1" dirty="0">
                <a:latin typeface="Courier"/>
              </a:rPr>
              <a:t>&lt;script&gt;alert("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Your-Message</a:t>
            </a:r>
            <a:r>
              <a:rPr lang="en-US" sz="2000" b="1" dirty="0">
                <a:latin typeface="Courier"/>
              </a:rPr>
              <a:t>")&lt;/script&gt;</a:t>
            </a:r>
          </a:p>
          <a:p>
            <a:pPr lvl="2"/>
            <a:r>
              <a:rPr lang="en-US" dirty="0"/>
              <a:t>You should see an alert appear with your message in the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C4628-6150-4528-9D89-C10A263E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4" y="3364676"/>
            <a:ext cx="4256646" cy="76894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F3000-0A34-41CA-9E7F-09539F9C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67" y="3260368"/>
            <a:ext cx="3489006" cy="97755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37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1110-F4D7-479F-B322-B7F30A73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(Reflected)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BB29-DAB8-4552-9A0A-063E7D76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088630" cy="2674108"/>
          </a:xfrm>
        </p:spPr>
        <p:txBody>
          <a:bodyPr>
            <a:normAutofit/>
          </a:bodyPr>
          <a:lstStyle/>
          <a:p>
            <a:r>
              <a:rPr lang="en-US" dirty="0"/>
              <a:t>What is a vulnerability here?</a:t>
            </a:r>
          </a:p>
          <a:p>
            <a:pPr lvl="1"/>
            <a:r>
              <a:rPr lang="en-US" dirty="0"/>
              <a:t>At attacker can grab the Session ID</a:t>
            </a:r>
          </a:p>
          <a:p>
            <a:r>
              <a:rPr lang="en-US" dirty="0"/>
              <a:t>Obtain the Session ID</a:t>
            </a:r>
          </a:p>
          <a:p>
            <a:pPr lvl="1"/>
            <a:r>
              <a:rPr lang="en-US" dirty="0"/>
              <a:t>Search for 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&lt;script&gt;alert(</a:t>
            </a:r>
            <a:r>
              <a:rPr lang="en-US" b="1" dirty="0" err="1">
                <a:solidFill>
                  <a:schemeClr val="tx1"/>
                </a:solidFill>
                <a:latin typeface="Courier" panose="02060409020205020404" pitchFamily="49" charset="0"/>
              </a:rPr>
              <a:t>document.cookie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)&lt;/script&gt;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displays </a:t>
            </a:r>
            <a:r>
              <a:rPr lang="en-US" dirty="0"/>
              <a:t>the cookies for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D2D7F-6299-4399-B6B5-F3E1829F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56" y="4621654"/>
            <a:ext cx="4285047" cy="94188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A5E07-DA05-4FC4-8DF1-104ACED4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4" y="4345628"/>
            <a:ext cx="3959839" cy="109392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00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8EF8-5638-44F8-A53D-9C367CB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(Reflected)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9B3E-2C50-4D8B-AA5E-3207A938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6091"/>
            <a:ext cx="8149590" cy="3650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is obtaining the session ID bad?</a:t>
            </a:r>
          </a:p>
          <a:p>
            <a:pPr lvl="1"/>
            <a:r>
              <a:rPr lang="en-US" dirty="0"/>
              <a:t>What can a hacker do with this information?</a:t>
            </a:r>
          </a:p>
          <a:p>
            <a:r>
              <a:rPr lang="en-US" dirty="0"/>
              <a:t>The session ID is created when a user logs into the website.</a:t>
            </a:r>
          </a:p>
          <a:p>
            <a:pPr lvl="1" indent="-257175"/>
            <a:r>
              <a:rPr lang="en-US" dirty="0"/>
              <a:t>Server says: "The user is authenticated. Here's a cookie so they don't have to login again and again. I'll use the session ID to remember who they are."</a:t>
            </a:r>
          </a:p>
          <a:p>
            <a:r>
              <a:rPr lang="en-US" dirty="0"/>
              <a:t>The session ID can be used to bypass the log-in!</a:t>
            </a:r>
          </a:p>
          <a:p>
            <a:pPr lvl="1"/>
            <a:r>
              <a:rPr lang="en-US" dirty="0"/>
              <a:t>What happens if a hacker obtains a session ID for someone logged into a bank’s website or some other security-sensitive organization?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89E34-EEEB-44B1-B9A5-88C51D35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7" y="5320174"/>
            <a:ext cx="3874905" cy="107046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2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684093"/>
            <a:ext cx="8114348" cy="701536"/>
          </a:xfrm>
        </p:spPr>
        <p:txBody>
          <a:bodyPr>
            <a:noAutofit/>
          </a:bodyPr>
          <a:lstStyle/>
          <a:p>
            <a:r>
              <a:rPr lang="en-US" dirty="0"/>
              <a:t>Defending Against a Cross-Site Scripting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726061"/>
            <a:ext cx="8276908" cy="3892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Sanitize the inputs!</a:t>
            </a:r>
          </a:p>
          <a:p>
            <a:pPr lvl="1" indent="-257175"/>
            <a:r>
              <a:rPr lang="en-US" dirty="0"/>
              <a:t>Reject inputs that are not what the search was meant for</a:t>
            </a:r>
          </a:p>
          <a:p>
            <a:pPr lvl="1" indent="-257175"/>
            <a:r>
              <a:rPr lang="en-US" dirty="0"/>
              <a:t>NEVER trust user input – check it</a:t>
            </a:r>
          </a:p>
          <a:p>
            <a:pPr lvl="1" indent="-257175"/>
            <a:r>
              <a:rPr lang="en-US" dirty="0"/>
              <a:t>“Escape” the user’s input</a:t>
            </a:r>
          </a:p>
          <a:p>
            <a:pPr lvl="2"/>
            <a:r>
              <a:rPr lang="en-US" dirty="0"/>
              <a:t>Escaping the user’s input will not run the data as HTML</a:t>
            </a:r>
          </a:p>
          <a:p>
            <a:pPr lvl="2"/>
            <a:r>
              <a:rPr lang="en-US" dirty="0"/>
              <a:t>Will not interpret the HTML</a:t>
            </a:r>
          </a:p>
          <a:p>
            <a:pPr lvl="2"/>
            <a:r>
              <a:rPr lang="en-US" dirty="0"/>
              <a:t>This will just display whatever was typed as is</a:t>
            </a:r>
          </a:p>
          <a:p>
            <a:pPr lvl="2"/>
            <a:r>
              <a:rPr lang="en-US" dirty="0"/>
              <a:t>Will actually display characters as they are</a:t>
            </a:r>
          </a:p>
          <a:p>
            <a:pPr lvl="3"/>
            <a:r>
              <a:rPr lang="en-US" dirty="0"/>
              <a:t>What is the importance of these characters: “&lt;“ and “&gt;” in a XSS attack?</a:t>
            </a:r>
          </a:p>
          <a:p>
            <a:r>
              <a:rPr lang="en-US" dirty="0"/>
              <a:t>What are some other ways of defending against a Cross-Site Scripting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Virtual Machine (with DVWA)</a:t>
            </a:r>
          </a:p>
          <a:p>
            <a:pPr lvl="1"/>
            <a:r>
              <a:rPr lang="en-US" dirty="0"/>
              <a:t>Windows Virtual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DVWA (Damn Vulnerable Web Application)</a:t>
            </a:r>
          </a:p>
          <a:p>
            <a:pPr lvl="2"/>
            <a:r>
              <a:rPr lang="en-US" dirty="0"/>
              <a:t>Follow the DVWA Setup Lab if not previously installed/available on your VM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1.2 – Compare and contrast types of attacks </a:t>
            </a:r>
          </a:p>
          <a:p>
            <a:pPr marL="821531" lvl="2" indent="-107156"/>
            <a:r>
              <a:rPr lang="en-US" dirty="0"/>
              <a:t>Application/Service Attacks</a:t>
            </a:r>
          </a:p>
          <a:p>
            <a:pPr marL="1059656" lvl="3"/>
            <a:r>
              <a:rPr lang="en-US" dirty="0"/>
              <a:t>Cross-Site Scripting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6295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Cross-Site Scripting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990"/>
            <a:ext cx="4775046" cy="3648290"/>
          </a:xfrm>
        </p:spPr>
        <p:txBody>
          <a:bodyPr>
            <a:normAutofit/>
          </a:bodyPr>
          <a:lstStyle/>
          <a:p>
            <a:r>
              <a:rPr lang="en-US" sz="2400" dirty="0"/>
              <a:t>Inserting scripts (usually JavaScript) into a pages' HTML to bypass server access controls</a:t>
            </a:r>
          </a:p>
          <a:p>
            <a:r>
              <a:rPr lang="en-US" sz="2400" dirty="0"/>
              <a:t>Can be used to access data that should be hidden on a webpage</a:t>
            </a:r>
          </a:p>
          <a:p>
            <a:pPr lvl="1"/>
            <a:r>
              <a:rPr lang="en-US" sz="2000" dirty="0"/>
              <a:t>Why is this dangerous if the user is privileged? 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D1E2B-CC86-4F5C-AD40-CB40E5BD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96" y="2318777"/>
            <a:ext cx="3195552" cy="88278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Cross-Site Scripting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5905"/>
            <a:ext cx="5137669" cy="2981155"/>
          </a:xfrm>
        </p:spPr>
        <p:txBody>
          <a:bodyPr>
            <a:normAutofit/>
          </a:bodyPr>
          <a:lstStyle/>
          <a:p>
            <a:r>
              <a:rPr lang="en-US"/>
              <a:t>Setup environments</a:t>
            </a:r>
            <a:endParaRPr lang="en-US" dirty="0"/>
          </a:p>
          <a:p>
            <a:r>
              <a:rPr lang="en-US" dirty="0"/>
              <a:t>Access DVWA website</a:t>
            </a:r>
          </a:p>
          <a:p>
            <a:r>
              <a:rPr lang="en-US" dirty="0"/>
              <a:t>Lower DVWA security</a:t>
            </a:r>
          </a:p>
          <a:p>
            <a:r>
              <a:rPr lang="en-US" dirty="0"/>
              <a:t>XSS (Reflected)</a:t>
            </a:r>
          </a:p>
          <a:p>
            <a:r>
              <a:rPr lang="en-US" dirty="0"/>
              <a:t>XSS (Reflected) with HTML</a:t>
            </a:r>
          </a:p>
          <a:p>
            <a:r>
              <a:rPr lang="en-US" dirty="0"/>
              <a:t>XSS (Reflected)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042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BA7CDE-8F5A-4E7D-AA41-0BB9D18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rmAutofit/>
          </a:bodyPr>
          <a:lstStyle/>
          <a:p>
            <a:r>
              <a:rPr lang="en-US" sz="4130" dirty="0"/>
              <a:t>Find the IP Address (Kali Machine)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1CB140-95D1-404C-814F-B73E6B01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/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4AA6C1-9549-4BC7-97C6-B9668B2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1" y="31798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726B76-1341-4315-9C53-9DA51693D917}"/>
              </a:ext>
            </a:extLst>
          </p:cNvPr>
          <p:cNvSpPr txBox="1"/>
          <p:nvPr/>
        </p:nvSpPr>
        <p:spPr>
          <a:xfrm>
            <a:off x="6276669" y="441662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109A9B-B236-46DA-B74B-C4E6918711F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764607" y="3623455"/>
            <a:ext cx="1383308" cy="7931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4666"/>
            <a:ext cx="8362950" cy="4351338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lvl="1"/>
            <a:r>
              <a:rPr lang="en-US" dirty="0"/>
              <a:t>If you used the DVWA Setup Lab, use the following command to start XAMPP (then start/restart all the servers):</a:t>
            </a:r>
          </a:p>
          <a:p>
            <a:pPr lvl="2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/./manager-linux-x64.run</a:t>
            </a:r>
          </a:p>
          <a:p>
            <a:r>
              <a:rPr lang="en-US" dirty="0"/>
              <a:t>On the Windows Machine, go to the DVWA webpage</a:t>
            </a:r>
          </a:p>
          <a:p>
            <a:pPr lvl="1"/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r>
              <a:rPr lang="en-US" sz="1950" dirty="0">
                <a:cs typeface="Arial"/>
              </a:rPr>
              <a:t>Login credentials are </a:t>
            </a:r>
            <a:r>
              <a:rPr lang="en-US" sz="1950" b="1" dirty="0"/>
              <a:t>admin/passwo</a:t>
            </a:r>
            <a:r>
              <a:rPr lang="en-US" sz="1950" b="1" dirty="0">
                <a:cs typeface="Arial"/>
              </a:rPr>
              <a:t>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FD30-03D7-46A6-8C6D-116506C3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97" y="582747"/>
            <a:ext cx="2526116" cy="10060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42" y="4176120"/>
            <a:ext cx="2114625" cy="17522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8D41-C2A8-4E8A-B668-09BC353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DVWA’s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FC43-A4B1-4E42-8E0C-A80703E5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691469" cy="3906024"/>
          </a:xfrm>
        </p:spPr>
        <p:txBody>
          <a:bodyPr>
            <a:normAutofit/>
          </a:bodyPr>
          <a:lstStyle/>
          <a:p>
            <a:r>
              <a:rPr lang="en-US" sz="2250" dirty="0"/>
              <a:t>Click on the </a:t>
            </a:r>
            <a:r>
              <a:rPr lang="en-US" sz="2250" i="1" dirty="0"/>
              <a:t>DVWA Security</a:t>
            </a:r>
            <a:r>
              <a:rPr lang="en-US" sz="2250" dirty="0"/>
              <a:t> button</a:t>
            </a:r>
          </a:p>
          <a:p>
            <a:r>
              <a:rPr lang="en-US" sz="2250" dirty="0"/>
              <a:t>Change the security drop down option to </a:t>
            </a:r>
            <a:r>
              <a:rPr lang="en-US" sz="2250" i="1" dirty="0"/>
              <a:t>Low</a:t>
            </a:r>
          </a:p>
          <a:p>
            <a:r>
              <a:rPr lang="en-US" sz="2250" dirty="0"/>
              <a:t>Select </a:t>
            </a:r>
            <a:r>
              <a:rPr lang="en-US" sz="2250" i="1" dirty="0"/>
              <a:t>Submit</a:t>
            </a:r>
            <a:r>
              <a:rPr lang="en-US" sz="2250" dirty="0"/>
              <a:t> button to set the website vulnerability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C9E6E-EB81-4E81-B119-681A4308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3" y="1898407"/>
            <a:ext cx="3379097" cy="21900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BB78-433C-4764-8EEC-1A3905B5DD06}"/>
              </a:ext>
            </a:extLst>
          </p:cNvPr>
          <p:cNvSpPr txBox="1"/>
          <p:nvPr/>
        </p:nvSpPr>
        <p:spPr>
          <a:xfrm>
            <a:off x="3974896" y="3693305"/>
            <a:ext cx="1345223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900">
                <a:solidFill>
                  <a:srgbClr val="FF0000"/>
                </a:solidFill>
              </a:rPr>
              <a:t>DVWA Security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8253AD-BD80-4839-9AD8-4D46AEE7F48F}"/>
              </a:ext>
            </a:extLst>
          </p:cNvPr>
          <p:cNvCxnSpPr/>
          <p:nvPr/>
        </p:nvCxnSpPr>
        <p:spPr>
          <a:xfrm flipV="1">
            <a:off x="4826977" y="3343275"/>
            <a:ext cx="1015512" cy="35003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3EA408-4203-4C44-A10B-05E72778CEC6}"/>
              </a:ext>
            </a:extLst>
          </p:cNvPr>
          <p:cNvSpPr txBox="1"/>
          <p:nvPr/>
        </p:nvSpPr>
        <p:spPr>
          <a:xfrm>
            <a:off x="7165365" y="1603650"/>
            <a:ext cx="1345223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900">
                <a:solidFill>
                  <a:srgbClr val="FF0000"/>
                </a:solidFill>
              </a:rPr>
              <a:t>Set to 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8C77-3407-46AB-AE17-987B06A1FF71}"/>
              </a:ext>
            </a:extLst>
          </p:cNvPr>
          <p:cNvCxnSpPr>
            <a:cxnSpLocks/>
          </p:cNvCxnSpPr>
          <p:nvPr/>
        </p:nvCxnSpPr>
        <p:spPr>
          <a:xfrm flipH="1">
            <a:off x="7225851" y="1839515"/>
            <a:ext cx="554202" cy="77839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79046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762</Words>
  <Application>Microsoft Office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Cross-Site Scripting Lab</vt:lpstr>
      <vt:lpstr>Objectives Covered</vt:lpstr>
      <vt:lpstr>What is an Cross-Site Scripting Attack?</vt:lpstr>
      <vt:lpstr>The Cross-Site Scripting Lab</vt:lpstr>
      <vt:lpstr>Setup Environments</vt:lpstr>
      <vt:lpstr>Find the IP Address (Kali Machine)</vt:lpstr>
      <vt:lpstr>Log into DVWA</vt:lpstr>
      <vt:lpstr>Lower DVWA’s Security</vt:lpstr>
      <vt:lpstr>XSS (Reflected)</vt:lpstr>
      <vt:lpstr>XSS (Reflected) with HTML</vt:lpstr>
      <vt:lpstr>XSS (Reflected) with HTML</vt:lpstr>
      <vt:lpstr>XSS (Reflected) with HTML</vt:lpstr>
      <vt:lpstr>XSS (Reflected) Vulnerability</vt:lpstr>
      <vt:lpstr>XSS (Reflected) Vulnerability</vt:lpstr>
      <vt:lpstr>Defending Against a Cross-Site Scripting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314</cp:revision>
  <dcterms:modified xsi:type="dcterms:W3CDTF">2021-05-18T17:59:59Z</dcterms:modified>
</cp:coreProperties>
</file>