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8"/>
  </p:notesMasterIdLst>
  <p:handoutMasterIdLst>
    <p:handoutMasterId r:id="rId19"/>
  </p:handoutMasterIdLst>
  <p:sldIdLst>
    <p:sldId id="256" r:id="rId2"/>
    <p:sldId id="588" r:id="rId3"/>
    <p:sldId id="592" r:id="rId4"/>
    <p:sldId id="593" r:id="rId5"/>
    <p:sldId id="606" r:id="rId6"/>
    <p:sldId id="595" r:id="rId7"/>
    <p:sldId id="596" r:id="rId8"/>
    <p:sldId id="597" r:id="rId9"/>
    <p:sldId id="599" r:id="rId10"/>
    <p:sldId id="600" r:id="rId11"/>
    <p:sldId id="601" r:id="rId12"/>
    <p:sldId id="602" r:id="rId13"/>
    <p:sldId id="607" r:id="rId14"/>
    <p:sldId id="603" r:id="rId15"/>
    <p:sldId id="604" r:id="rId16"/>
    <p:sldId id="60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Bank: Chase</a:t>
            </a:r>
          </a:p>
          <a:p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64E538EB-CDD3-46CD-9867-4AEFE670F93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73C0CE08-486E-4DAD-9ABB-7E336F55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2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825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2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03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09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38EB-CDD3-46CD-9867-4AEFE670F93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CE08-486E-4DAD-9ABB-7E336F55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7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4E538EB-CDD3-46CD-9867-4AEFE670F93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73C0CE08-486E-4DAD-9ABB-7E336F55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29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232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38EB-CDD3-46CD-9867-4AEFE670F93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CE08-486E-4DAD-9ABB-7E336F55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64E538EB-CDD3-46CD-9867-4AEFE670F93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3C0CE08-486E-4DAD-9ABB-7E336F55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1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38EB-CDD3-46CD-9867-4AEFE670F93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CE08-486E-4DAD-9ABB-7E336F55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9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38EB-CDD3-46CD-9867-4AEFE670F93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CE08-486E-4DAD-9ABB-7E336F55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38EB-CDD3-46CD-9867-4AEFE670F93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CE08-486E-4DAD-9ABB-7E336F55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38EB-CDD3-46CD-9867-4AEFE670F93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CE08-486E-4DAD-9ABB-7E336F55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8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38EB-CDD3-46CD-9867-4AEFE670F93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CE08-486E-4DAD-9ABB-7E336F55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38EB-CDD3-46CD-9867-4AEFE670F93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CE08-486E-4DAD-9ABB-7E336F55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45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27.0.0.1/dvw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vwa.co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pachefriends.org/downloa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vwa.co.uk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E3857-A061-4168-B7AE-1606DF7FF614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DVWA Setup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ABFA-ECE2-42D8-B94E-42CD60A7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5EDD-A531-479D-B93C-EFF7E4CF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Unzip the DVWA-master.zip file:</a:t>
            </a:r>
          </a:p>
          <a:p>
            <a:pPr lvl="1">
              <a:buNone/>
            </a:pPr>
            <a:r>
              <a:rPr lang="en-US" b="1">
                <a:latin typeface="Courier" panose="02060409020205020404" pitchFamily="49" charset="0"/>
              </a:rPr>
              <a:t>unzip DVWA-master.zip</a:t>
            </a:r>
          </a:p>
          <a:p>
            <a:r>
              <a:rPr lang="en-US">
                <a:latin typeface="Tw Cen MT"/>
                <a:cs typeface="Arial"/>
              </a:rPr>
              <a:t>Rename the folder:</a:t>
            </a:r>
          </a:p>
          <a:p>
            <a:pPr lvl="1">
              <a:buNone/>
            </a:pPr>
            <a:r>
              <a:rPr lang="en-US" b="1">
                <a:latin typeface="Courier" panose="02060409020205020404" pitchFamily="49" charset="0"/>
              </a:rPr>
              <a:t>mv DVWA-master </a:t>
            </a:r>
            <a:r>
              <a:rPr lang="en-US" b="1" err="1">
                <a:latin typeface="Courier" panose="02060409020205020404" pitchFamily="49" charset="0"/>
              </a:rPr>
              <a:t>dvwa</a:t>
            </a:r>
            <a:endParaRPr lang="en-US" b="1">
              <a:latin typeface="Courier" panose="02060409020205020404" pitchFamily="49" charset="0"/>
            </a:endParaRPr>
          </a:p>
          <a:p>
            <a:r>
              <a:rPr lang="en-US"/>
              <a:t>Verify the name change:</a:t>
            </a:r>
          </a:p>
          <a:p>
            <a:pPr lvl="1">
              <a:buNone/>
            </a:pPr>
            <a:r>
              <a:rPr lang="en-US" b="1">
                <a:latin typeface="Courier" panose="02060409020205020404" pitchFamily="49" charset="0"/>
              </a:rPr>
              <a:t>ls -a</a:t>
            </a:r>
          </a:p>
          <a:p>
            <a:r>
              <a:rPr lang="en-US">
                <a:latin typeface="Tw Cen MT"/>
                <a:cs typeface="Arial"/>
              </a:rPr>
              <a:t>The folder should show as </a:t>
            </a:r>
            <a:r>
              <a:rPr lang="en-US" sz="2100" b="1" err="1">
                <a:latin typeface="Courier"/>
                <a:cs typeface="Arial"/>
              </a:rPr>
              <a:t>dvwa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6A0E7-BBCC-48F2-8F4C-7F83B8DE9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578" y="2634826"/>
            <a:ext cx="4238223" cy="936414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48552-3343-4A9D-AF56-A8D911FC2198}"/>
              </a:ext>
            </a:extLst>
          </p:cNvPr>
          <p:cNvSpPr txBox="1"/>
          <p:nvPr/>
        </p:nvSpPr>
        <p:spPr>
          <a:xfrm>
            <a:off x="4496576" y="3923271"/>
            <a:ext cx="1826467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Folder named ‘</a:t>
            </a:r>
            <a:r>
              <a:rPr lang="en-US" sz="1200" dirty="0" err="1">
                <a:solidFill>
                  <a:srgbClr val="FF0000"/>
                </a:solidFill>
              </a:rPr>
              <a:t>dvwa</a:t>
            </a:r>
            <a:r>
              <a:rPr lang="en-US" sz="1200" dirty="0">
                <a:solidFill>
                  <a:srgbClr val="FF0000"/>
                </a:solidFill>
              </a:rPr>
              <a:t>’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8AA523-52EB-459F-A996-6A5A15BD398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014156" y="3522333"/>
            <a:ext cx="395654" cy="40093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9907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6E04-08C1-4465-9849-5D1F91CF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55EA-C6A0-41EE-8EFC-340560DC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5298"/>
            <a:ext cx="6747510" cy="3667538"/>
          </a:xfrm>
        </p:spPr>
        <p:txBody>
          <a:bodyPr>
            <a:normAutofit/>
          </a:bodyPr>
          <a:lstStyle/>
          <a:p>
            <a:r>
              <a:rPr lang="en-US" dirty="0"/>
              <a:t>Move the file to the XAMPP HTML folder: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/>
              </a:rPr>
              <a:t>sudo</a:t>
            </a:r>
            <a:r>
              <a:rPr lang="en-US" b="1" dirty="0">
                <a:latin typeface="Courier" panose="02060409020205020404"/>
              </a:rPr>
              <a:t> mv </a:t>
            </a:r>
            <a:r>
              <a:rPr lang="en-US" b="1" dirty="0" err="1">
                <a:latin typeface="Courier" panose="02060409020205020404"/>
              </a:rPr>
              <a:t>dvwa</a:t>
            </a:r>
            <a:r>
              <a:rPr lang="en-US" b="1" dirty="0">
                <a:latin typeface="Courier" panose="02060409020205020404"/>
              </a:rPr>
              <a:t> /opt/</a:t>
            </a:r>
            <a:r>
              <a:rPr lang="en-US" b="1" dirty="0" err="1">
                <a:latin typeface="Courier" panose="02060409020205020404"/>
              </a:rPr>
              <a:t>lampp</a:t>
            </a:r>
            <a:r>
              <a:rPr lang="en-US" b="1" dirty="0">
                <a:latin typeface="Courier" panose="02060409020205020404"/>
              </a:rPr>
              <a:t>/</a:t>
            </a:r>
            <a:r>
              <a:rPr lang="en-US" b="1" dirty="0" err="1">
                <a:latin typeface="Courier" panose="02060409020205020404"/>
              </a:rPr>
              <a:t>htdocs</a:t>
            </a:r>
            <a:endParaRPr lang="en-US" b="1" dirty="0">
              <a:latin typeface="Courier" panose="02060409020205020404"/>
            </a:endParaRPr>
          </a:p>
          <a:p>
            <a:r>
              <a:rPr lang="en-US" dirty="0"/>
              <a:t>Navigate to this folder:</a:t>
            </a:r>
          </a:p>
          <a:p>
            <a:pPr lvl="1">
              <a:buNone/>
            </a:pPr>
            <a:r>
              <a:rPr lang="en-US" b="1" dirty="0">
                <a:latin typeface="Courier" panose="02060409020205020404"/>
              </a:rPr>
              <a:t>cd /opt/</a:t>
            </a:r>
            <a:r>
              <a:rPr lang="en-US" b="1" dirty="0" err="1">
                <a:latin typeface="Courier" panose="02060409020205020404"/>
              </a:rPr>
              <a:t>lampp</a:t>
            </a:r>
            <a:r>
              <a:rPr lang="en-US" b="1" dirty="0">
                <a:latin typeface="Courier" panose="02060409020205020404"/>
              </a:rPr>
              <a:t>/</a:t>
            </a:r>
            <a:r>
              <a:rPr lang="en-US" b="1" dirty="0" err="1">
                <a:latin typeface="Courier" panose="02060409020205020404"/>
              </a:rPr>
              <a:t>htdocs</a:t>
            </a:r>
            <a:endParaRPr lang="en-US" b="1" dirty="0">
              <a:latin typeface="Courier" panose="02060409020205020404"/>
            </a:endParaRPr>
          </a:p>
          <a:p>
            <a:r>
              <a:rPr lang="en-US" dirty="0"/>
              <a:t>Verify the file was moved:</a:t>
            </a:r>
          </a:p>
          <a:p>
            <a:pPr lvl="1">
              <a:buNone/>
            </a:pPr>
            <a:r>
              <a:rPr lang="en-US" b="1" dirty="0">
                <a:latin typeface="Courier" panose="02060409020205020404"/>
              </a:rPr>
              <a:t>ls -a</a:t>
            </a:r>
          </a:p>
          <a:p>
            <a:r>
              <a:rPr lang="en-US" dirty="0"/>
              <a:t>Navigate into the config folder:</a:t>
            </a:r>
          </a:p>
          <a:p>
            <a:pPr lvl="1">
              <a:buNone/>
            </a:pPr>
            <a:r>
              <a:rPr lang="en-US" b="1" dirty="0">
                <a:latin typeface="Courier" panose="02060409020205020404"/>
              </a:rPr>
              <a:t>cd </a:t>
            </a:r>
            <a:r>
              <a:rPr lang="en-US" b="1" dirty="0" err="1">
                <a:latin typeface="Courier" panose="02060409020205020404"/>
              </a:rPr>
              <a:t>dvwa</a:t>
            </a:r>
            <a:r>
              <a:rPr lang="en-US" b="1" dirty="0">
                <a:latin typeface="Courier" panose="02060409020205020404"/>
              </a:rPr>
              <a:t>/config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41D4C-6E21-4D8E-92AB-7F839314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04" y="2573992"/>
            <a:ext cx="4308376" cy="753408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588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AFCF-2251-445E-A145-2E6D0F5F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3260-EF1F-4D26-8943-1232F6BE8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57" y="1429814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List all the files: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ls -a  </a:t>
            </a:r>
            <a:r>
              <a:rPr lang="en-US" dirty="0"/>
              <a:t>(Notice the </a:t>
            </a:r>
            <a:r>
              <a:rPr lang="en-US" dirty="0" err="1"/>
              <a:t>config.inc.php.dist</a:t>
            </a:r>
            <a:r>
              <a:rPr lang="en-US" dirty="0"/>
              <a:t> file)</a:t>
            </a:r>
          </a:p>
          <a:p>
            <a:r>
              <a:rPr lang="en-US" dirty="0"/>
              <a:t>Open the config file in a text editor: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nano </a:t>
            </a:r>
            <a:r>
              <a:rPr lang="en-US" b="1" dirty="0" err="1">
                <a:latin typeface="Courier" panose="02060409020205020404" pitchFamily="49" charset="0"/>
              </a:rPr>
              <a:t>config.inc.php.dist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Make sure the ‘</a:t>
            </a:r>
            <a:r>
              <a:rPr lang="en-US" dirty="0" err="1"/>
              <a:t>db_user</a:t>
            </a:r>
            <a:r>
              <a:rPr lang="en-US" dirty="0"/>
              <a:t>’ is set as </a:t>
            </a:r>
            <a:r>
              <a:rPr lang="en-US" b="1" dirty="0">
                <a:latin typeface="Courier" panose="02060409020205020404" pitchFamily="49" charset="0"/>
              </a:rPr>
              <a:t>root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" panose="02060409020205020404" pitchFamily="49" charset="0"/>
              </a:rPr>
              <a:t>$_DVWA[ '</a:t>
            </a:r>
            <a:r>
              <a:rPr lang="en-US" b="1" dirty="0" err="1">
                <a:latin typeface="Courier" panose="02060409020205020404" pitchFamily="49" charset="0"/>
              </a:rPr>
              <a:t>db_user</a:t>
            </a:r>
            <a:r>
              <a:rPr lang="en-US" b="1" dirty="0">
                <a:latin typeface="Courier" panose="02060409020205020404" pitchFamily="49" charset="0"/>
              </a:rPr>
              <a:t>' ] = 'root’;</a:t>
            </a:r>
          </a:p>
          <a:p>
            <a:r>
              <a:rPr lang="en-US" dirty="0"/>
              <a:t>Remove the database password:</a:t>
            </a:r>
          </a:p>
          <a:p>
            <a:pPr lvl="1"/>
            <a:r>
              <a:rPr lang="en-US" dirty="0"/>
              <a:t>Change</a:t>
            </a:r>
            <a:r>
              <a:rPr lang="en-US" dirty="0">
                <a:latin typeface="Tw Cen MT"/>
                <a:cs typeface="Arial"/>
              </a:rPr>
              <a:t> '</a:t>
            </a:r>
            <a:r>
              <a:rPr lang="en-US" b="1" dirty="0">
                <a:latin typeface="Courier"/>
                <a:cs typeface="Arial"/>
              </a:rPr>
              <a:t>p@ssw0rd'</a:t>
            </a:r>
            <a:r>
              <a:rPr lang="en-US" dirty="0">
                <a:latin typeface="Tw Cen MT"/>
                <a:cs typeface="Arial"/>
              </a:rPr>
              <a:t> </a:t>
            </a:r>
            <a:r>
              <a:rPr lang="en-US" dirty="0"/>
              <a:t>to</a:t>
            </a:r>
            <a:r>
              <a:rPr lang="en-US" dirty="0">
                <a:latin typeface="Tw Cen MT"/>
                <a:cs typeface="Arial"/>
              </a:rPr>
              <a:t> ' ' </a:t>
            </a:r>
            <a:r>
              <a:rPr lang="en-US" sz="1800" dirty="0"/>
              <a:t>(no space in between)</a:t>
            </a:r>
          </a:p>
          <a:p>
            <a:r>
              <a:rPr lang="en-US" dirty="0"/>
              <a:t>Save the changes and exit the text editor</a:t>
            </a:r>
          </a:p>
          <a:p>
            <a:pPr marL="219075" lvl="1">
              <a:buNone/>
            </a:pPr>
            <a:r>
              <a:rPr lang="en-US" dirty="0"/>
              <a:t>(CTRL+X in nano, Y to save changes and exit.)</a:t>
            </a:r>
          </a:p>
        </p:txBody>
      </p:sp>
    </p:spTree>
    <p:extLst>
      <p:ext uri="{BB962C8B-B14F-4D97-AF65-F5344CB8AC3E}">
        <p14:creationId xmlns:p14="http://schemas.microsoft.com/office/powerpoint/2010/main" val="412409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0033-B7EF-49CF-A912-CB2AD07A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8639"/>
          </a:xfrm>
        </p:spPr>
        <p:txBody>
          <a:bodyPr/>
          <a:lstStyle/>
          <a:p>
            <a:r>
              <a:rPr lang="en-US" dirty="0"/>
              <a:t>Setup DVWA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38593-426E-4E68-9773-489FF94F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25" y="2094730"/>
            <a:ext cx="5470066" cy="2590392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4E9624-2CD9-41FE-B2F5-E537ED9A7AA9}"/>
              </a:ext>
            </a:extLst>
          </p:cNvPr>
          <p:cNvSpPr txBox="1"/>
          <p:nvPr/>
        </p:nvSpPr>
        <p:spPr>
          <a:xfrm>
            <a:off x="6714712" y="4711315"/>
            <a:ext cx="1800638" cy="530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600" dirty="0">
                <a:solidFill>
                  <a:srgbClr val="FF0000"/>
                </a:solidFill>
              </a:rPr>
              <a:t>Password is removed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7BEDF8-B076-40BC-B072-550A94D365A0}"/>
              </a:ext>
            </a:extLst>
          </p:cNvPr>
          <p:cNvCxnSpPr>
            <a:cxnSpLocks/>
          </p:cNvCxnSpPr>
          <p:nvPr/>
        </p:nvCxnSpPr>
        <p:spPr>
          <a:xfrm flipH="1" flipV="1">
            <a:off x="4053527" y="3733014"/>
            <a:ext cx="2573516" cy="95210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BBAE50-9F94-4C5B-8427-D31D91E021CA}"/>
              </a:ext>
            </a:extLst>
          </p:cNvPr>
          <p:cNvSpPr txBox="1"/>
          <p:nvPr/>
        </p:nvSpPr>
        <p:spPr>
          <a:xfrm>
            <a:off x="6930391" y="2341930"/>
            <a:ext cx="1516025" cy="530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600" dirty="0" err="1">
                <a:solidFill>
                  <a:srgbClr val="FF0000"/>
                </a:solidFill>
              </a:rPr>
              <a:t>db_user</a:t>
            </a:r>
            <a:r>
              <a:rPr lang="en-US" sz="1600" dirty="0">
                <a:solidFill>
                  <a:srgbClr val="FF0000"/>
                </a:solidFill>
              </a:rPr>
              <a:t> is set as ‘root’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23267-930C-4922-B6F5-CD1F76897401}"/>
              </a:ext>
            </a:extLst>
          </p:cNvPr>
          <p:cNvCxnSpPr>
            <a:cxnSpLocks/>
          </p:cNvCxnSpPr>
          <p:nvPr/>
        </p:nvCxnSpPr>
        <p:spPr>
          <a:xfrm flipH="1">
            <a:off x="4477733" y="2724347"/>
            <a:ext cx="2573517" cy="70465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593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924-B6BB-4DD0-8623-FD687CD6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705D-DDC3-4FDE-84E5-E99E71AC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new config file and remove the .</a:t>
            </a:r>
            <a:r>
              <a:rPr lang="en-US" dirty="0" err="1"/>
              <a:t>dist</a:t>
            </a:r>
            <a:r>
              <a:rPr lang="en-US" dirty="0"/>
              <a:t> from the name: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cp </a:t>
            </a:r>
            <a:r>
              <a:rPr lang="en-US" b="1" dirty="0" err="1">
                <a:latin typeface="Courier" panose="02060409020205020404" pitchFamily="49" charset="0"/>
              </a:rPr>
              <a:t>config.inc.php.dist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config.inc.php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Verify the file was copied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ls -a</a:t>
            </a:r>
          </a:p>
          <a:p>
            <a:r>
              <a:rPr lang="en-US" dirty="0"/>
              <a:t>Exit Terminal</a:t>
            </a: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exit</a:t>
            </a:r>
            <a:r>
              <a:rPr lang="en-US" dirty="0">
                <a:latin typeface="TW Cen MT"/>
                <a:cs typeface="Arial"/>
              </a:rPr>
              <a:t> or </a:t>
            </a:r>
            <a:r>
              <a:rPr lang="en-US" b="1" dirty="0">
                <a:latin typeface="Courier"/>
                <a:cs typeface="Arial"/>
              </a:rPr>
              <a:t>CTRL+D</a:t>
            </a:r>
            <a:endParaRPr lang="en-US" b="1" dirty="0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01EA-7C63-449D-83A6-30925666E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05" y="3617473"/>
            <a:ext cx="5119640" cy="449864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08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7884-941C-4CF4-A689-E4B28C8A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DVWA (In Kali)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F0EC-D4FB-42D1-B5D0-E732B4E8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web browser</a:t>
            </a:r>
          </a:p>
          <a:p>
            <a:r>
              <a:rPr lang="en-US" dirty="0"/>
              <a:t>Navigate to the following URL:</a:t>
            </a:r>
          </a:p>
          <a:p>
            <a:pPr lvl="1"/>
            <a:r>
              <a:rPr lang="en-US" dirty="0">
                <a:hlinkClick r:id="rId2"/>
              </a:rPr>
              <a:t>http://127.0.0.1/dvwa</a:t>
            </a:r>
            <a:endParaRPr lang="en-US" dirty="0"/>
          </a:p>
          <a:p>
            <a:r>
              <a:rPr lang="en-US" dirty="0"/>
              <a:t>Scroll to the bottom of the page</a:t>
            </a:r>
          </a:p>
          <a:p>
            <a:r>
              <a:rPr lang="en-US" dirty="0"/>
              <a:t>Select the “Create/Reset Database” (this may take a few seconds)</a:t>
            </a:r>
          </a:p>
          <a:p>
            <a:r>
              <a:rPr lang="en-US" dirty="0"/>
              <a:t>Once the login screen appears, login</a:t>
            </a:r>
          </a:p>
          <a:p>
            <a:pPr lvl="1"/>
            <a:r>
              <a:rPr lang="en-US" dirty="0"/>
              <a:t>Username:</a:t>
            </a:r>
            <a:r>
              <a:rPr lang="en-US" dirty="0">
                <a:latin typeface="Tw Cen MT"/>
                <a:cs typeface="Arial"/>
              </a:rPr>
              <a:t> </a:t>
            </a:r>
            <a:r>
              <a:rPr lang="en-US" b="1" dirty="0">
                <a:latin typeface="Courier"/>
                <a:cs typeface="Arial"/>
              </a:rPr>
              <a:t>admin</a:t>
            </a:r>
          </a:p>
          <a:p>
            <a:pPr lvl="1"/>
            <a:r>
              <a:rPr lang="en-US" dirty="0"/>
              <a:t>Password:</a:t>
            </a:r>
            <a:r>
              <a:rPr lang="en-US" dirty="0">
                <a:latin typeface="Tw Cen MT"/>
                <a:cs typeface="Arial"/>
              </a:rPr>
              <a:t> </a:t>
            </a:r>
            <a:r>
              <a:rPr lang="en-US" b="1" dirty="0">
                <a:latin typeface="Courier"/>
                <a:cs typeface="Arial"/>
              </a:rPr>
              <a:t>password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077EE-2FDB-4815-BA6F-DF21FDECE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16" y="1690689"/>
            <a:ext cx="3043318" cy="170556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66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B195-D216-4CB3-B1F6-79F0F41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DVWA (In 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E1B3-36A4-4AAE-AA31-49EA3CFB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the Windows VM, open Chrome</a:t>
            </a:r>
          </a:p>
          <a:p>
            <a:r>
              <a:rPr lang="en-US" sz="3200" dirty="0"/>
              <a:t>Navigate to the following URL:</a:t>
            </a:r>
          </a:p>
          <a:p>
            <a:pPr lvl="1"/>
            <a:r>
              <a:rPr lang="en-US" sz="2800" dirty="0"/>
              <a:t>http://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Kali_IP_address</a:t>
            </a:r>
            <a:r>
              <a:rPr lang="en-US" sz="2800" dirty="0"/>
              <a:t>/dvwa</a:t>
            </a:r>
          </a:p>
          <a:p>
            <a:pPr lvl="2">
              <a:buNone/>
            </a:pPr>
            <a:r>
              <a:rPr lang="en-US" sz="2400" dirty="0"/>
              <a:t>(Using the Kali VM’s IP Address)</a:t>
            </a:r>
          </a:p>
          <a:p>
            <a:pPr lvl="1"/>
            <a:r>
              <a:rPr lang="en-US" sz="2800" dirty="0"/>
              <a:t>Login credentials are </a:t>
            </a:r>
            <a:r>
              <a:rPr lang="en-US" sz="2800" b="1" dirty="0">
                <a:latin typeface="Courier"/>
                <a:cs typeface="Arial"/>
              </a:rPr>
              <a:t>admin</a:t>
            </a:r>
            <a:r>
              <a:rPr lang="en-US" sz="2800" dirty="0">
                <a:latin typeface="Tw Cen MT"/>
                <a:cs typeface="Arial"/>
              </a:rPr>
              <a:t>/</a:t>
            </a:r>
            <a:r>
              <a:rPr lang="en-US" sz="2800" b="1" dirty="0">
                <a:latin typeface="Courier"/>
                <a:cs typeface="Arial"/>
              </a:rPr>
              <a:t>password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2EB6F-D2C4-465A-B8D7-8955A9257134}"/>
              </a:ext>
            </a:extLst>
          </p:cNvPr>
          <p:cNvSpPr txBox="1"/>
          <p:nvPr/>
        </p:nvSpPr>
        <p:spPr>
          <a:xfrm>
            <a:off x="4220845" y="4397023"/>
            <a:ext cx="4675415" cy="106695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en-US" sz="2025" b="0" dirty="0">
                <a:latin typeface="Arial" panose="020B0604020202020204" pitchFamily="34" charset="0"/>
                <a:cs typeface="Arial" panose="020B0604020202020204" pitchFamily="34" charset="0"/>
              </a:rPr>
              <a:t>If you need Kali’s IP Address,</a:t>
            </a:r>
            <a:br>
              <a:rPr lang="en-US" sz="2025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25" b="0" dirty="0">
                <a:latin typeface="Arial" panose="020B0604020202020204" pitchFamily="34" charset="0"/>
                <a:cs typeface="Arial" panose="020B0604020202020204" pitchFamily="34" charset="0"/>
              </a:rPr>
              <a:t>enter the following into Kali’s Terminal:</a:t>
            </a:r>
            <a:endParaRPr lang="en-US" sz="20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6250" lvl="1">
              <a:spcBef>
                <a:spcPts val="450"/>
              </a:spcBef>
            </a:pPr>
            <a:r>
              <a:rPr lang="en-US" sz="1800" dirty="0">
                <a:latin typeface="Courier"/>
              </a:rPr>
              <a:t>host kali.example.com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76016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DVWA Setup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this lab, you are going to setup the DVWA so you can run attacks on the website</a:t>
            </a:r>
          </a:p>
          <a:p>
            <a:r>
              <a:rPr lang="en-US"/>
              <a:t>Materials needed</a:t>
            </a:r>
          </a:p>
          <a:p>
            <a:pPr lvl="1"/>
            <a:r>
              <a:rPr lang="en-US"/>
              <a:t>Kali Linux Virtual Machine</a:t>
            </a:r>
          </a:p>
          <a:p>
            <a:pPr lvl="1"/>
            <a:r>
              <a:rPr lang="en-US"/>
              <a:t>Windows 7 Virtual Machine</a:t>
            </a:r>
          </a:p>
          <a:p>
            <a:r>
              <a:rPr lang="en-US"/>
              <a:t>Software Tools used</a:t>
            </a:r>
          </a:p>
          <a:p>
            <a:pPr lvl="1"/>
            <a:r>
              <a:rPr lang="en-US"/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DVWA?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4451350" cy="3667538"/>
          </a:xfrm>
        </p:spPr>
        <p:txBody>
          <a:bodyPr/>
          <a:lstStyle/>
          <a:p>
            <a:r>
              <a:rPr lang="en-US" dirty="0"/>
              <a:t>The DVWA (Damn Vulnerable Web Application) is a website used for testing vulnerabilities on a website</a:t>
            </a:r>
          </a:p>
          <a:p>
            <a:r>
              <a:rPr lang="en-US" sz="2250" dirty="0"/>
              <a:t>It is freely available at </a:t>
            </a:r>
            <a:r>
              <a:rPr lang="en-US" sz="2250" dirty="0">
                <a:hlinkClick r:id="rId3"/>
              </a:rPr>
              <a:t>http://www.dvwa.co.uk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6FC7F-75BC-4DCB-B83B-3BB508771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0" y="1690689"/>
            <a:ext cx="3705563" cy="269731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DVWA Setup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the VM Environments</a:t>
            </a:r>
          </a:p>
          <a:p>
            <a:r>
              <a:rPr lang="en-US" dirty="0"/>
              <a:t>Download XAMPP</a:t>
            </a:r>
          </a:p>
          <a:p>
            <a:r>
              <a:rPr lang="en-US" dirty="0"/>
              <a:t>Install XAMPP</a:t>
            </a:r>
          </a:p>
          <a:p>
            <a:r>
              <a:rPr lang="en-US" dirty="0"/>
              <a:t>Download DVWA</a:t>
            </a:r>
          </a:p>
          <a:p>
            <a:r>
              <a:rPr lang="en-US" dirty="0"/>
              <a:t>Setup DVWA</a:t>
            </a:r>
          </a:p>
          <a:p>
            <a:r>
              <a:rPr lang="en-US" dirty="0"/>
              <a:t>Access DVWA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4843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 XAMPP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9BDA-76BD-42BF-8240-DFE65A9F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In Kali, open up a web browser and navigate to the following website:</a:t>
            </a:r>
          </a:p>
          <a:p>
            <a:pPr lvl="1"/>
            <a:r>
              <a:rPr lang="en-US" sz="1800" dirty="0">
                <a:hlinkClick r:id="rId2"/>
              </a:rPr>
              <a:t>www.apachefriends.org/download.html</a:t>
            </a:r>
            <a:endParaRPr lang="en-US" sz="1800" dirty="0"/>
          </a:p>
          <a:p>
            <a:r>
              <a:rPr lang="en-US" sz="2000" dirty="0"/>
              <a:t>Download the latest version of XAMPP for Linux, then close the browser when done</a:t>
            </a:r>
          </a:p>
          <a:p>
            <a:pPr lvl="1"/>
            <a:r>
              <a:rPr lang="en-US" sz="1800" dirty="0"/>
              <a:t>When prompted, click to save the file (It should save to your Downloads folder)</a:t>
            </a:r>
          </a:p>
          <a:p>
            <a:r>
              <a:rPr lang="en-US" sz="2000" dirty="0"/>
              <a:t>Open the Terminal and navigate to the Downloads folder:</a:t>
            </a:r>
          </a:p>
          <a:p>
            <a:pPr lvl="1">
              <a:buNone/>
            </a:pPr>
            <a:r>
              <a:rPr lang="en-US" sz="1800" b="1" dirty="0">
                <a:latin typeface="Courier" panose="02060409020205020404"/>
              </a:rPr>
              <a:t>cd Downloads</a:t>
            </a:r>
          </a:p>
          <a:p>
            <a:r>
              <a:rPr lang="en-US" sz="2000" dirty="0"/>
              <a:t>Verify the file was downloaded:</a:t>
            </a:r>
          </a:p>
          <a:p>
            <a:pPr lvl="1">
              <a:buNone/>
            </a:pPr>
            <a:r>
              <a:rPr lang="en-US" sz="1800" b="1" dirty="0">
                <a:latin typeface="Courier" panose="02060409020205020404"/>
              </a:rPr>
              <a:t>ls -a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4FF74-80A0-49A4-9737-511B2032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77" y="4486633"/>
            <a:ext cx="4220373" cy="775599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0451D-C80E-4FA6-BB41-9A2ABCC316B7}"/>
              </a:ext>
            </a:extLst>
          </p:cNvPr>
          <p:cNvSpPr txBox="1"/>
          <p:nvPr/>
        </p:nvSpPr>
        <p:spPr>
          <a:xfrm>
            <a:off x="6393077" y="5508335"/>
            <a:ext cx="1826467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>
                <a:solidFill>
                  <a:srgbClr val="FF0000"/>
                </a:solidFill>
              </a:rPr>
              <a:t>XAMPP Installer!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DC7D7-A2B2-405B-ACD1-F5DBDFF13552}"/>
              </a:ext>
            </a:extLst>
          </p:cNvPr>
          <p:cNvCxnSpPr/>
          <p:nvPr/>
        </p:nvCxnSpPr>
        <p:spPr>
          <a:xfrm flipH="1" flipV="1">
            <a:off x="7337801" y="5031299"/>
            <a:ext cx="118965" cy="47703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8450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00FE-3C69-4040-A489-E7805FCE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XAMPP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7CAF-BE37-4BB6-80FC-BE4FE2BC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2390772"/>
          </a:xfrm>
        </p:spPr>
        <p:txBody>
          <a:bodyPr>
            <a:normAutofit/>
          </a:bodyPr>
          <a:lstStyle/>
          <a:p>
            <a:r>
              <a:rPr lang="en-US" dirty="0"/>
              <a:t>In the Downloads folder, set the executable permission:</a:t>
            </a:r>
          </a:p>
          <a:p>
            <a:pPr lvl="1">
              <a:buNone/>
            </a:pPr>
            <a:r>
              <a:rPr lang="en-US" sz="2025" b="1" dirty="0" err="1">
                <a:latin typeface="Courier" panose="02060409020205020404"/>
              </a:rPr>
              <a:t>chmod</a:t>
            </a:r>
            <a:r>
              <a:rPr lang="en-US" sz="2025" b="1" dirty="0">
                <a:latin typeface="Courier" panose="02060409020205020404"/>
              </a:rPr>
              <a:t> +x xampp-linux-x64-</a:t>
            </a:r>
            <a:r>
              <a:rPr lang="en-US" sz="2025" b="1" dirty="0">
                <a:solidFill>
                  <a:schemeClr val="accent3">
                    <a:lumMod val="75000"/>
                  </a:schemeClr>
                </a:solidFill>
                <a:latin typeface="Courier" panose="02060409020205020404"/>
              </a:rPr>
              <a:t>#.#.##</a:t>
            </a:r>
            <a:r>
              <a:rPr lang="en-US" sz="2025" b="1" dirty="0">
                <a:latin typeface="Courier" panose="02060409020205020404"/>
              </a:rPr>
              <a:t>-0-installer.run</a:t>
            </a:r>
          </a:p>
          <a:p>
            <a:r>
              <a:rPr lang="en-US" dirty="0"/>
              <a:t>Run the installer:</a:t>
            </a:r>
          </a:p>
          <a:p>
            <a:pPr lvl="1">
              <a:buNone/>
            </a:pPr>
            <a:r>
              <a:rPr lang="en-US" sz="2025" b="1" dirty="0" err="1">
                <a:latin typeface="Courier" panose="02060409020205020404"/>
              </a:rPr>
              <a:t>sudo</a:t>
            </a:r>
            <a:r>
              <a:rPr lang="en-US" sz="2025" b="1" dirty="0">
                <a:latin typeface="Courier" panose="02060409020205020404"/>
              </a:rPr>
              <a:t> ./xampp-linux-x64-</a:t>
            </a:r>
            <a:r>
              <a:rPr lang="en-US" sz="2025" b="1" dirty="0">
                <a:solidFill>
                  <a:schemeClr val="accent3">
                    <a:lumMod val="75000"/>
                  </a:schemeClr>
                </a:solidFill>
                <a:latin typeface="Courier" panose="02060409020205020404"/>
              </a:rPr>
              <a:t>#.#.##</a:t>
            </a:r>
            <a:r>
              <a:rPr lang="en-US" sz="2025" b="1" dirty="0">
                <a:latin typeface="Courier" panose="02060409020205020404"/>
              </a:rPr>
              <a:t>-0-installer.run</a:t>
            </a:r>
          </a:p>
          <a:p>
            <a:r>
              <a:rPr lang="en-US" dirty="0"/>
              <a:t>This opens the Setup Wizard for XAMPP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E13E2-F953-4E22-B23C-BC2AB2AA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951" y="3979490"/>
            <a:ext cx="2423499" cy="203640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76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665C-EA5C-49D5-AE32-DB26EF67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XAMPP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AB73-C0AA-4B70-9D9C-FA1D850C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003"/>
            <a:ext cx="5772045" cy="3667538"/>
          </a:xfrm>
        </p:spPr>
        <p:txBody>
          <a:bodyPr/>
          <a:lstStyle/>
          <a:p>
            <a:r>
              <a:rPr lang="en-US" sz="2250" dirty="0"/>
              <a:t>Run the installation </a:t>
            </a:r>
          </a:p>
          <a:p>
            <a:pPr lvl="1"/>
            <a:r>
              <a:rPr lang="en-US" sz="2025" dirty="0"/>
              <a:t>This will take some time (~5 minutes)</a:t>
            </a:r>
          </a:p>
          <a:p>
            <a:pPr lvl="1"/>
            <a:r>
              <a:rPr lang="en-US" sz="2025" dirty="0"/>
              <a:t>XAMPP is installed at </a:t>
            </a:r>
            <a:r>
              <a:rPr lang="en-US" sz="2025" b="1" dirty="0">
                <a:latin typeface="Courier" panose="02060409020205020404"/>
              </a:rPr>
              <a:t>/opt/</a:t>
            </a:r>
            <a:r>
              <a:rPr lang="en-US" sz="2025" b="1" dirty="0" err="1">
                <a:latin typeface="Courier" panose="02060409020205020404"/>
              </a:rPr>
              <a:t>lampp</a:t>
            </a:r>
            <a:endParaRPr lang="en-US" sz="2025" b="1" dirty="0">
              <a:latin typeface="Courier" panose="02060409020205020404"/>
            </a:endParaRPr>
          </a:p>
          <a:p>
            <a:r>
              <a:rPr lang="en-US" sz="2250" dirty="0"/>
              <a:t>When finished, XAMPP should open*</a:t>
            </a:r>
            <a:endParaRPr lang="en-US" sz="225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50" dirty="0">
                <a:solidFill>
                  <a:schemeClr val="tx1"/>
                </a:solidFill>
              </a:rPr>
              <a:t>Open the Manage Servers tab</a:t>
            </a:r>
          </a:p>
          <a:p>
            <a:pPr lvl="1"/>
            <a:r>
              <a:rPr lang="en-US" sz="2025" dirty="0">
                <a:solidFill>
                  <a:schemeClr val="tx1"/>
                </a:solidFill>
              </a:rPr>
              <a:t>Ensure all three servers are running</a:t>
            </a:r>
          </a:p>
          <a:p>
            <a:pPr lvl="2">
              <a:buNone/>
            </a:pPr>
            <a:r>
              <a:rPr lang="en-US" sz="1650" dirty="0">
                <a:solidFill>
                  <a:schemeClr val="tx1"/>
                </a:solidFill>
              </a:rPr>
              <a:t>[MySQL, </a:t>
            </a:r>
            <a:r>
              <a:rPr lang="en-US" sz="1650" dirty="0" err="1">
                <a:solidFill>
                  <a:schemeClr val="tx1"/>
                </a:solidFill>
              </a:rPr>
              <a:t>ProFTPd</a:t>
            </a:r>
            <a:r>
              <a:rPr lang="en-US" sz="1650" dirty="0">
                <a:solidFill>
                  <a:schemeClr val="tx1"/>
                </a:solidFill>
              </a:rPr>
              <a:t>, and apache]</a:t>
            </a:r>
          </a:p>
          <a:p>
            <a:pPr lvl="2"/>
            <a:r>
              <a:rPr lang="en-US" sz="1650" dirty="0">
                <a:solidFill>
                  <a:schemeClr val="tx1"/>
                </a:solidFill>
              </a:rPr>
              <a:t>You may have to manually start some servers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3C6A9-381A-4B70-A1BE-8D62437E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69" y="1132655"/>
            <a:ext cx="2107183" cy="1771109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B9335-9922-40FF-B908-A217AF83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2611684"/>
            <a:ext cx="2391935" cy="163463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C2E10-93FF-4878-B737-59D4C64135AF}"/>
              </a:ext>
            </a:extLst>
          </p:cNvPr>
          <p:cNvSpPr txBox="1"/>
          <p:nvPr/>
        </p:nvSpPr>
        <p:spPr>
          <a:xfrm>
            <a:off x="4988604" y="3367405"/>
            <a:ext cx="1826467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3 servers running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F9D7D2-3E90-46C5-B63A-7ADC05BD2E4A}"/>
              </a:ext>
            </a:extLst>
          </p:cNvPr>
          <p:cNvCxnSpPr>
            <a:cxnSpLocks/>
          </p:cNvCxnSpPr>
          <p:nvPr/>
        </p:nvCxnSpPr>
        <p:spPr>
          <a:xfrm flipV="1">
            <a:off x="6534403" y="3066317"/>
            <a:ext cx="745628" cy="36268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B3E636-E1BC-424F-911A-4167341F0E61}"/>
              </a:ext>
            </a:extLst>
          </p:cNvPr>
          <p:cNvSpPr txBox="1"/>
          <p:nvPr/>
        </p:nvSpPr>
        <p:spPr>
          <a:xfrm>
            <a:off x="8138159" y="1960713"/>
            <a:ext cx="1005841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Start Servers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26E5B2-7135-45E9-A9A8-692144A19B84}"/>
              </a:ext>
            </a:extLst>
          </p:cNvPr>
          <p:cNvCxnSpPr>
            <a:cxnSpLocks/>
          </p:cNvCxnSpPr>
          <p:nvPr/>
        </p:nvCxnSpPr>
        <p:spPr>
          <a:xfrm>
            <a:off x="8547139" y="2195287"/>
            <a:ext cx="16922" cy="63363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866A95-B9CE-49C3-96F8-9DFCE608C14D}"/>
              </a:ext>
            </a:extLst>
          </p:cNvPr>
          <p:cNvSpPr txBox="1">
            <a:spLocks/>
          </p:cNvSpPr>
          <p:nvPr/>
        </p:nvSpPr>
        <p:spPr>
          <a:xfrm>
            <a:off x="4988604" y="4750995"/>
            <a:ext cx="4039110" cy="58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 lnSpcReduction="1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1500" i="1" dirty="0">
                <a:solidFill>
                  <a:schemeClr val="tx1"/>
                </a:solidFill>
                <a:latin typeface="Arial" panose="020B0604020202020204" pitchFamily="34" charset="0"/>
              </a:rPr>
              <a:t>*The following command will start XAMPP</a:t>
            </a:r>
          </a:p>
          <a:p>
            <a:pPr marL="0" indent="0" algn="ctr">
              <a:buNone/>
            </a:pPr>
            <a:r>
              <a:rPr lang="en-US" sz="1200" i="1" dirty="0" err="1">
                <a:solidFill>
                  <a:schemeClr val="tx1"/>
                </a:solidFill>
                <a:latin typeface="Courier"/>
                <a:cs typeface="Arial"/>
              </a:rPr>
              <a:t>sudo</a:t>
            </a:r>
            <a:r>
              <a:rPr lang="en-US" sz="1200" i="1" dirty="0">
                <a:solidFill>
                  <a:schemeClr val="tx1"/>
                </a:solidFill>
                <a:latin typeface="Courier"/>
                <a:cs typeface="Arial"/>
              </a:rPr>
              <a:t> /opt/</a:t>
            </a:r>
            <a:r>
              <a:rPr lang="en-US" sz="1200" i="1" dirty="0" err="1">
                <a:solidFill>
                  <a:schemeClr val="tx1"/>
                </a:solidFill>
                <a:latin typeface="Courier"/>
                <a:cs typeface="Arial"/>
              </a:rPr>
              <a:t>lampp</a:t>
            </a:r>
            <a:r>
              <a:rPr lang="en-US" sz="1200" i="1" dirty="0">
                <a:solidFill>
                  <a:schemeClr val="tx1"/>
                </a:solidFill>
                <a:latin typeface="Courier"/>
                <a:cs typeface="Arial"/>
              </a:rPr>
              <a:t>/./manager-linux-x64.run</a:t>
            </a:r>
          </a:p>
          <a:p>
            <a:pPr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24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5826EB-F264-46B3-B075-3D1BC456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23" y="3329030"/>
            <a:ext cx="2277625" cy="144316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9BDA-76BD-42BF-8240-DFE65A9F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Open a web browser and navigate to the following website:</a:t>
            </a:r>
          </a:p>
          <a:p>
            <a:pPr lvl="1"/>
            <a:r>
              <a:rPr lang="en-US" sz="1650" dirty="0">
                <a:hlinkClick r:id="rId3"/>
              </a:rPr>
              <a:t>www.dvwa.co.uk</a:t>
            </a:r>
            <a:r>
              <a:rPr lang="en-US" sz="1650" dirty="0"/>
              <a:t> </a:t>
            </a:r>
          </a:p>
          <a:p>
            <a:r>
              <a:rPr lang="en-US" sz="1800" dirty="0"/>
              <a:t>Scroll down and select the “Download” option</a:t>
            </a:r>
          </a:p>
          <a:p>
            <a:pPr lvl="1"/>
            <a:r>
              <a:rPr lang="en-US" sz="1500" dirty="0"/>
              <a:t>When prompted, click to </a:t>
            </a:r>
            <a:r>
              <a:rPr lang="en-US" sz="1500" i="1" dirty="0"/>
              <a:t>Save File</a:t>
            </a:r>
            <a:r>
              <a:rPr lang="en-US" sz="1500" dirty="0"/>
              <a:t> (It should save to your </a:t>
            </a:r>
            <a:r>
              <a:rPr lang="en-US" sz="1500" i="1" dirty="0"/>
              <a:t>Downloads</a:t>
            </a:r>
            <a:r>
              <a:rPr lang="en-US" sz="1500" dirty="0"/>
              <a:t> folder)</a:t>
            </a:r>
          </a:p>
          <a:p>
            <a:r>
              <a:rPr lang="en-US" sz="1800" dirty="0"/>
              <a:t>Close the web browser</a:t>
            </a:r>
          </a:p>
          <a:p>
            <a:r>
              <a:rPr lang="en-US" sz="1800" dirty="0"/>
              <a:t>Open Terminal and navigate to the Downloads folder:</a:t>
            </a:r>
          </a:p>
          <a:p>
            <a:pPr lvl="1">
              <a:buNone/>
            </a:pPr>
            <a:r>
              <a:rPr lang="en-US" sz="1650" b="1" dirty="0">
                <a:latin typeface="Courier" panose="02060409020205020404"/>
              </a:rPr>
              <a:t>cd Downloads</a:t>
            </a:r>
          </a:p>
          <a:p>
            <a:r>
              <a:rPr lang="en-US" sz="1800" dirty="0"/>
              <a:t>Verify the file was downloaded:</a:t>
            </a:r>
          </a:p>
          <a:p>
            <a:pPr lvl="1">
              <a:buNone/>
            </a:pPr>
            <a:r>
              <a:rPr lang="en-US" sz="1500" b="1" dirty="0">
                <a:latin typeface="Courier" panose="02060409020205020404"/>
              </a:rPr>
              <a:t>ls -a</a:t>
            </a:r>
            <a:endParaRPr lang="en-US" sz="1500" dirty="0">
              <a:latin typeface="Courier" panose="02060409020205020404"/>
            </a:endParaRPr>
          </a:p>
          <a:p>
            <a:r>
              <a:rPr lang="en-US" sz="1800" dirty="0"/>
              <a:t>You should see a </a:t>
            </a:r>
            <a:r>
              <a:rPr lang="en-US" sz="1800" b="1" dirty="0">
                <a:latin typeface="Courier" panose="02060409020205020404"/>
              </a:rPr>
              <a:t>DVWA-master.zip</a:t>
            </a:r>
            <a:r>
              <a:rPr lang="en-US" sz="1800" dirty="0">
                <a:latin typeface="Courier" panose="02060409020205020404"/>
              </a:rPr>
              <a:t> </a:t>
            </a:r>
            <a:r>
              <a:rPr lang="en-US" sz="1800" dirty="0"/>
              <a:t>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0451D-C80E-4FA6-BB41-9A2ABCC316B7}"/>
              </a:ext>
            </a:extLst>
          </p:cNvPr>
          <p:cNvSpPr txBox="1"/>
          <p:nvPr/>
        </p:nvSpPr>
        <p:spPr>
          <a:xfrm>
            <a:off x="6139077" y="4878415"/>
            <a:ext cx="1826467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>
                <a:solidFill>
                  <a:srgbClr val="FF0000"/>
                </a:solidFill>
              </a:rPr>
              <a:t>To Download DVWA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DC7D7-A2B2-405B-ACD1-F5DBDFF1355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052311" y="4586786"/>
            <a:ext cx="150455" cy="29162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796203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</TotalTime>
  <Words>783</Words>
  <Application>Microsoft Office PowerPoint</Application>
  <PresentationFormat>On-screen Show (4:3)</PresentationFormat>
  <Paragraphs>122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TW Cen MT</vt:lpstr>
      <vt:lpstr>Wingdings</vt:lpstr>
      <vt:lpstr>Berlin</vt:lpstr>
      <vt:lpstr>PowerPoint Presentation</vt:lpstr>
      <vt:lpstr>DVWA Setup Lab</vt:lpstr>
      <vt:lpstr>What is the DVWA?</vt:lpstr>
      <vt:lpstr>The DVWA Setup Lab</vt:lpstr>
      <vt:lpstr>Setup Environments</vt:lpstr>
      <vt:lpstr>Download XAMPP</vt:lpstr>
      <vt:lpstr>Install XAMPP</vt:lpstr>
      <vt:lpstr>Install XAMPP</vt:lpstr>
      <vt:lpstr>Download DVWA</vt:lpstr>
      <vt:lpstr>Setup DVWA</vt:lpstr>
      <vt:lpstr>Setup DVWA</vt:lpstr>
      <vt:lpstr>Setup DVWA</vt:lpstr>
      <vt:lpstr>Setup DVWA</vt:lpstr>
      <vt:lpstr>Setup DVWA</vt:lpstr>
      <vt:lpstr>DVWA (In Kali)</vt:lpstr>
      <vt:lpstr>DVWA (In Windows)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43</cp:revision>
  <dcterms:modified xsi:type="dcterms:W3CDTF">2021-05-18T18:01:11Z</dcterms:modified>
</cp:coreProperties>
</file>