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88" r:id="rId3"/>
    <p:sldId id="604" r:id="rId4"/>
    <p:sldId id="592" r:id="rId5"/>
    <p:sldId id="593" r:id="rId6"/>
    <p:sldId id="613" r:id="rId7"/>
    <p:sldId id="605" r:id="rId8"/>
    <p:sldId id="594" r:id="rId9"/>
    <p:sldId id="607" r:id="rId10"/>
    <p:sldId id="595" r:id="rId11"/>
    <p:sldId id="608" r:id="rId12"/>
    <p:sldId id="609" r:id="rId13"/>
    <p:sldId id="610" r:id="rId14"/>
    <p:sldId id="611" r:id="rId15"/>
    <p:sldId id="61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8752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4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7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5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7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5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932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11C0-F07C-4312-A0B3-A4B23E2BDE19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DDA3-AAA3-4E94-B1A9-FBED78485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6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images.goog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A0326-B342-451E-8452-05ACE2851BEB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Data Sanitizing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Recover JPEG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376"/>
            <a:ext cx="8220710" cy="3667538"/>
          </a:xfrm>
        </p:spPr>
        <p:txBody>
          <a:bodyPr>
            <a:normAutofit/>
          </a:bodyPr>
          <a:lstStyle/>
          <a:p>
            <a:r>
              <a:rPr lang="en-US" sz="2800" dirty="0"/>
              <a:t>Create a folder on the Desktop</a:t>
            </a:r>
          </a:p>
          <a:p>
            <a:pPr lvl="1"/>
            <a:r>
              <a:rPr lang="en-US" sz="2800" dirty="0"/>
              <a:t>Navigate to the Desktop</a:t>
            </a:r>
          </a:p>
          <a:p>
            <a:pPr lvl="2">
              <a:buNone/>
            </a:pPr>
            <a:r>
              <a:rPr lang="en-US" sz="1800" b="1" dirty="0">
                <a:latin typeface="Courier" panose="02060409020205020404" pitchFamily="49" charset="0"/>
              </a:rPr>
              <a:t>cd Desktop</a:t>
            </a:r>
          </a:p>
          <a:p>
            <a:pPr lvl="1"/>
            <a:r>
              <a:rPr lang="en-US" sz="2400" dirty="0"/>
              <a:t>Make a new folder</a:t>
            </a:r>
          </a:p>
          <a:p>
            <a:pPr lvl="2">
              <a:buNone/>
            </a:pPr>
            <a:r>
              <a:rPr lang="en-US" sz="1800" b="1" dirty="0" err="1">
                <a:latin typeface="Courier" panose="02060409020205020404" pitchFamily="49" charset="0"/>
              </a:rPr>
              <a:t>mkdir</a:t>
            </a:r>
            <a:r>
              <a:rPr lang="en-US" sz="1800" b="1" dirty="0">
                <a:latin typeface="Courier" panose="02060409020205020404" pitchFamily="49" charset="0"/>
              </a:rPr>
              <a:t> </a:t>
            </a:r>
            <a:r>
              <a:rPr lang="en-US" sz="1800" b="1" dirty="0" err="1">
                <a:latin typeface="Courier" panose="02060409020205020404" pitchFamily="49" charset="0"/>
              </a:rPr>
              <a:t>Restored_Images</a:t>
            </a:r>
            <a:endParaRPr lang="en-US" sz="1800" b="1" dirty="0">
              <a:latin typeface="Courier" panose="02060409020205020404" pitchFamily="49" charset="0"/>
            </a:endParaRPr>
          </a:p>
          <a:p>
            <a:r>
              <a:rPr lang="en-US" sz="2800" dirty="0"/>
              <a:t>Navigate into the folder</a:t>
            </a:r>
          </a:p>
          <a:p>
            <a:pPr lvl="1">
              <a:buNone/>
            </a:pPr>
            <a:r>
              <a:rPr lang="en-US" sz="2400" b="1" dirty="0">
                <a:latin typeface="Courier" panose="02060409020205020404" pitchFamily="49" charset="0"/>
              </a:rPr>
              <a:t>cd </a:t>
            </a:r>
            <a:r>
              <a:rPr lang="en-US" sz="2400" b="1" dirty="0" err="1">
                <a:latin typeface="Courier" panose="02060409020205020404" pitchFamily="49" charset="0"/>
              </a:rPr>
              <a:t>Restored_Images</a:t>
            </a:r>
            <a:endParaRPr lang="en-US" sz="2400" b="1" dirty="0">
              <a:latin typeface="Courier" panose="020604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A69E2-158E-4C1C-A283-78F7BC83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99" y="3705877"/>
            <a:ext cx="1261707" cy="112555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1D81DE-BB45-4B3E-95BC-1DEA0A6A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101" y="2678562"/>
            <a:ext cx="4868702" cy="835829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Recover JPEG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9BDA-76BD-42BF-8240-DFE65A9F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50" dirty="0"/>
              <a:t>Make sure you are in the </a:t>
            </a:r>
            <a:r>
              <a:rPr lang="en-US" sz="2250" dirty="0" err="1"/>
              <a:t>Restored_Images</a:t>
            </a:r>
            <a:r>
              <a:rPr lang="en-US" sz="2250" dirty="0"/>
              <a:t> directory in the Terminal</a:t>
            </a:r>
          </a:p>
          <a:p>
            <a:r>
              <a:rPr lang="en-US" sz="2250" dirty="0"/>
              <a:t>Restore any deleted JPEG images from your system:</a:t>
            </a:r>
          </a:p>
          <a:p>
            <a:pPr lvl="1">
              <a:buNone/>
            </a:pPr>
            <a:r>
              <a:rPr lang="en-US" sz="1950" b="1" dirty="0" err="1">
                <a:latin typeface="Courier" panose="02060409020205020404" pitchFamily="49" charset="0"/>
              </a:rPr>
              <a:t>sudo</a:t>
            </a:r>
            <a:r>
              <a:rPr lang="en-US" sz="1950" b="1" dirty="0">
                <a:latin typeface="Courier" panose="02060409020205020404" pitchFamily="49" charset="0"/>
              </a:rPr>
              <a:t> </a:t>
            </a:r>
            <a:r>
              <a:rPr lang="en-US" sz="1950" b="1" dirty="0" err="1">
                <a:latin typeface="Courier" panose="02060409020205020404" pitchFamily="49" charset="0"/>
              </a:rPr>
              <a:t>recoverjpeg</a:t>
            </a:r>
            <a:r>
              <a:rPr lang="en-US" sz="1950" b="1" dirty="0">
                <a:latin typeface="Courier" panose="02060409020205020404" pitchFamily="49" charset="0"/>
              </a:rPr>
              <a:t> 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&lt;Your File System&gt;</a:t>
            </a:r>
            <a:endParaRPr lang="en-US" sz="22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dirty="0"/>
              <a:t>What is happening?</a:t>
            </a:r>
          </a:p>
          <a:p>
            <a:pPr lvl="1"/>
            <a:r>
              <a:rPr lang="en-US" sz="1650" dirty="0"/>
              <a:t>System is scanning the entire drive for deleted images</a:t>
            </a:r>
          </a:p>
          <a:p>
            <a:pPr lvl="2"/>
            <a:r>
              <a:rPr lang="en-US" sz="1350" dirty="0"/>
              <a:t>This does take time</a:t>
            </a:r>
          </a:p>
          <a:p>
            <a:pPr lvl="1"/>
            <a:r>
              <a:rPr lang="en-US" sz="1650" dirty="0"/>
              <a:t>There will probably be hundreds of images recovered</a:t>
            </a:r>
          </a:p>
          <a:p>
            <a:pPr lvl="1"/>
            <a:r>
              <a:rPr lang="en-US" sz="1650" dirty="0"/>
              <a:t>Where are all of these images from?</a:t>
            </a:r>
          </a:p>
          <a:p>
            <a:r>
              <a:rPr lang="en-US" sz="2250" dirty="0"/>
              <a:t>When it’s done, were you able to find the image you deleted?</a:t>
            </a:r>
          </a:p>
          <a:p>
            <a:pPr lvl="1"/>
            <a:r>
              <a:rPr lang="en-US" sz="1950" dirty="0"/>
              <a:t>Look inside the </a:t>
            </a:r>
            <a:r>
              <a:rPr lang="en-US" sz="1950" dirty="0" err="1"/>
              <a:t>Restored_Images</a:t>
            </a:r>
            <a:r>
              <a:rPr lang="en-US" sz="1950" dirty="0"/>
              <a:t> folder on the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221EB-3966-419D-9883-AA83C7E7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93" y="3693763"/>
            <a:ext cx="2433403" cy="113467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94A8B-2D96-4406-8F3D-F11148A520EF}"/>
              </a:ext>
            </a:extLst>
          </p:cNvPr>
          <p:cNvSpPr txBox="1"/>
          <p:nvPr/>
        </p:nvSpPr>
        <p:spPr>
          <a:xfrm>
            <a:off x="7923494" y="4963379"/>
            <a:ext cx="936026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Restored Images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33" y="3262908"/>
            <a:ext cx="3979069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1B9F-F401-48FE-9923-08C3F439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Open JPEG as Binary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87E6-37E3-4A5E-96FF-39560244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7587"/>
            <a:ext cx="4552950" cy="2694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does a JPEG image look like at the binary level?</a:t>
            </a:r>
          </a:p>
          <a:p>
            <a:r>
              <a:rPr lang="en-US" dirty="0"/>
              <a:t>Navigate to the Desktop</a:t>
            </a:r>
          </a:p>
          <a:p>
            <a:r>
              <a:rPr lang="en-US" dirty="0"/>
              <a:t>See the image stored in binary*: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xxd</a:t>
            </a:r>
            <a:r>
              <a:rPr lang="en-US" b="1" dirty="0">
                <a:latin typeface="Courier" panose="02060409020205020404" pitchFamily="49" charset="0"/>
              </a:rPr>
              <a:t> -b 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ImageName.jpg</a:t>
            </a:r>
            <a:r>
              <a:rPr lang="en-US" b="1" dirty="0">
                <a:latin typeface="Courier" panose="02060409020205020404" pitchFamily="49" charset="0"/>
              </a:rPr>
              <a:t>&gt;</a:t>
            </a:r>
          </a:p>
          <a:p>
            <a:pPr lvl="2"/>
            <a:r>
              <a:rPr lang="en-US" dirty="0" err="1"/>
              <a:t>xxd</a:t>
            </a:r>
            <a:r>
              <a:rPr lang="en-US" dirty="0"/>
              <a:t> is a hex dump program</a:t>
            </a:r>
          </a:p>
          <a:p>
            <a:pPr lvl="2"/>
            <a:r>
              <a:rPr lang="en-US" dirty="0"/>
              <a:t>-b is showing the output in binary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9DFC0-ED54-4272-8F96-89F081768BB0}"/>
              </a:ext>
            </a:extLst>
          </p:cNvPr>
          <p:cNvSpPr txBox="1"/>
          <p:nvPr/>
        </p:nvSpPr>
        <p:spPr>
          <a:xfrm>
            <a:off x="3505904" y="4814036"/>
            <a:ext cx="5593556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r" defTabSz="309563"/>
            <a:r>
              <a:rPr lang="en-US" sz="1350" b="0" dirty="0">
                <a:latin typeface="Tw Cen MT" panose="020B0602020104020603" pitchFamily="34" charset="0"/>
              </a:rPr>
              <a:t>*If </a:t>
            </a:r>
            <a:r>
              <a:rPr lang="en-US" sz="1350" b="0" dirty="0" err="1">
                <a:latin typeface="Tw Cen MT" panose="020B0602020104020603" pitchFamily="34" charset="0"/>
              </a:rPr>
              <a:t>xxd</a:t>
            </a:r>
            <a:r>
              <a:rPr lang="en-US" sz="1350" b="0" dirty="0">
                <a:latin typeface="Tw Cen MT" panose="020B0602020104020603" pitchFamily="34" charset="0"/>
              </a:rPr>
              <a:t> is not installed on your system, run the following command to install </a:t>
            </a:r>
            <a:r>
              <a:rPr lang="en-US" sz="1350" b="0" dirty="0" err="1">
                <a:latin typeface="Tw Cen MT" panose="020B0602020104020603" pitchFamily="34" charset="0"/>
              </a:rPr>
              <a:t>xxd</a:t>
            </a:r>
            <a:r>
              <a:rPr lang="en-US" sz="1350" b="0" dirty="0">
                <a:latin typeface="Tw Cen MT" panose="020B0602020104020603" pitchFamily="34" charset="0"/>
              </a:rPr>
              <a:t>:</a:t>
            </a:r>
          </a:p>
          <a:p>
            <a:pPr algn="r" defTabSz="309563"/>
            <a:r>
              <a:rPr lang="en-US" sz="1350" dirty="0" err="1">
                <a:latin typeface="Courier" panose="02060409020205020404" pitchFamily="49" charset="0"/>
              </a:rPr>
              <a:t>sudo</a:t>
            </a:r>
            <a:r>
              <a:rPr lang="en-US" sz="1350" dirty="0">
                <a:latin typeface="Courier" panose="02060409020205020404" pitchFamily="49" charset="0"/>
              </a:rPr>
              <a:t> apt-get install </a:t>
            </a:r>
            <a:r>
              <a:rPr lang="en-US" sz="1350" dirty="0" err="1">
                <a:latin typeface="Courier" panose="02060409020205020404" pitchFamily="49" charset="0"/>
              </a:rPr>
              <a:t>xxd</a:t>
            </a:r>
            <a:r>
              <a:rPr lang="en-US" sz="1350" dirty="0">
                <a:latin typeface="Courier" panose="02060409020205020404" pitchFamily="49" charset="0"/>
              </a:rPr>
              <a:t> -y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85" y="2579738"/>
            <a:ext cx="404313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417" y="2301132"/>
            <a:ext cx="2861072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19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BB1A-50D5-4FA9-8055-7275A88F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Write over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E6D2-D28D-4E5D-83B0-5402BA2A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4364990" cy="4158612"/>
          </a:xfrm>
        </p:spPr>
        <p:txBody>
          <a:bodyPr>
            <a:normAutofit/>
          </a:bodyPr>
          <a:lstStyle/>
          <a:p>
            <a:r>
              <a:rPr lang="en-US" dirty="0"/>
              <a:t>Write a binary pattern over the image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shred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ImageName.jpg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&gt;</a:t>
            </a:r>
          </a:p>
          <a:p>
            <a:pPr lvl="2"/>
            <a:r>
              <a:rPr lang="en-US" dirty="0"/>
              <a:t>Shred overwrites files</a:t>
            </a:r>
          </a:p>
          <a:p>
            <a:r>
              <a:rPr lang="en-US" dirty="0"/>
              <a:t>Look at the binary of the files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xxd</a:t>
            </a:r>
            <a:r>
              <a:rPr lang="en-US" b="1" dirty="0">
                <a:latin typeface="Courier" panose="02060409020205020404" pitchFamily="49" charset="0"/>
              </a:rPr>
              <a:t> -b 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ImageName.jpg</a:t>
            </a:r>
            <a:r>
              <a:rPr lang="en-US" b="1" dirty="0">
                <a:latin typeface="Courier" panose="02060409020205020404" pitchFamily="49" charset="0"/>
              </a:rPr>
              <a:t>&gt;</a:t>
            </a:r>
          </a:p>
          <a:p>
            <a:r>
              <a:rPr lang="en-US" dirty="0"/>
              <a:t>Is there a pattern in the binary?</a:t>
            </a:r>
          </a:p>
          <a:p>
            <a:r>
              <a:rPr lang="en-US" dirty="0"/>
              <a:t>Are you able to open the image?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40" y="2573020"/>
            <a:ext cx="404313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42" y="2253337"/>
            <a:ext cx="3107531" cy="23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40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251B-BEA1-40E0-AAC5-DB963155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Write 0’s over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AE36-7292-45D9-B299-01A53CCF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4856"/>
            <a:ext cx="4705349" cy="3814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shred command to write 0’s over the image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shred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ImageName.jpg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&gt; </a:t>
            </a: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-z</a:t>
            </a:r>
          </a:p>
          <a:p>
            <a:pPr lvl="2"/>
            <a:r>
              <a:rPr lang="en-US" dirty="0"/>
              <a:t>The -z says to write over with 0’s</a:t>
            </a:r>
          </a:p>
          <a:p>
            <a:r>
              <a:rPr lang="en-US" dirty="0"/>
              <a:t> Look at the binary of the files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xxd</a:t>
            </a:r>
            <a:r>
              <a:rPr lang="en-US" b="1" dirty="0">
                <a:latin typeface="Courier" panose="02060409020205020404" pitchFamily="49" charset="0"/>
              </a:rPr>
              <a:t> -b 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ImageName.jpg</a:t>
            </a:r>
            <a:r>
              <a:rPr lang="en-US" b="1" dirty="0">
                <a:latin typeface="Courier" panose="02060409020205020404" pitchFamily="49" charset="0"/>
              </a:rPr>
              <a:t>&gt;</a:t>
            </a:r>
          </a:p>
          <a:p>
            <a:r>
              <a:rPr lang="en-US" dirty="0"/>
              <a:t>What is different about the binary this time?</a:t>
            </a:r>
          </a:p>
          <a:p>
            <a:r>
              <a:rPr lang="en-US" dirty="0"/>
              <a:t>Why would you not be able to recover this file?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2883600"/>
            <a:ext cx="4041896" cy="20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52" y="2604994"/>
            <a:ext cx="2861072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28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D174-D1DC-4CAA-8536-338E8F3C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5975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Use Shred to Completely 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C015-3670-4D97-8BE6-CE8B3A8B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following shred command to completely erase and image: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shred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ImageName.jpg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&gt; </a:t>
            </a:r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-z -u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-z covers with 0’s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-u completely removes the file too</a:t>
            </a:r>
          </a:p>
          <a:p>
            <a:r>
              <a:rPr lang="en-US" dirty="0">
                <a:solidFill>
                  <a:schemeClr val="tx1"/>
                </a:solidFill>
              </a:rPr>
              <a:t>You should notice the file completely removed from your Desktop.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"/>
          <a:stretch/>
        </p:blipFill>
        <p:spPr bwMode="auto">
          <a:xfrm>
            <a:off x="1324354" y="4662170"/>
            <a:ext cx="6495291" cy="40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3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Sanitizing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will explore how to sanitize data and show the data being sanitized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Machine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 err="1"/>
              <a:t>recoverjpeg</a:t>
            </a:r>
            <a:r>
              <a:rPr lang="en-US" dirty="0"/>
              <a:t> (Linux Command)</a:t>
            </a:r>
          </a:p>
          <a:p>
            <a:pPr lvl="1"/>
            <a:r>
              <a:rPr lang="en-US" dirty="0"/>
              <a:t>shred (Linux Command)</a:t>
            </a:r>
          </a:p>
          <a:p>
            <a:pPr lvl="1"/>
            <a:r>
              <a:rPr lang="en-US" dirty="0" err="1"/>
              <a:t>xxd</a:t>
            </a:r>
            <a:r>
              <a:rPr lang="en-US" dirty="0"/>
              <a:t> (Hex Dump Program in Linux)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5497"/>
            <a:ext cx="8352790" cy="3209934"/>
          </a:xfrm>
        </p:spPr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5.8 - Given a scenario, carry out data security and privacy practices</a:t>
            </a:r>
          </a:p>
          <a:p>
            <a:pPr marL="821531" lvl="2" indent="-107156"/>
            <a:r>
              <a:rPr lang="en-US" dirty="0"/>
              <a:t>Data destruction and media sanitization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 Data Sanitizing?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50010"/>
            <a:ext cx="4603750" cy="4235829"/>
          </a:xfrm>
        </p:spPr>
        <p:txBody>
          <a:bodyPr>
            <a:normAutofit/>
          </a:bodyPr>
          <a:lstStyle/>
          <a:p>
            <a:r>
              <a:rPr lang="en-US" dirty="0"/>
              <a:t>Data Sanitizing is the process of </a:t>
            </a:r>
            <a:br>
              <a:rPr lang="en-US" dirty="0"/>
            </a:br>
            <a:r>
              <a:rPr lang="en-US" dirty="0"/>
              <a:t>removing and destroying data</a:t>
            </a:r>
          </a:p>
          <a:p>
            <a:pPr lvl="1"/>
            <a:r>
              <a:rPr lang="en-US" sz="1950" dirty="0">
                <a:latin typeface="Tw Cen MT"/>
                <a:cs typeface="Arial"/>
              </a:rPr>
              <a:t>Removing it permanently</a:t>
            </a:r>
          </a:p>
          <a:p>
            <a:pPr lvl="1"/>
            <a:r>
              <a:rPr lang="en-US" sz="1950" dirty="0">
                <a:latin typeface="Tw Cen MT"/>
                <a:cs typeface="Arial"/>
              </a:rPr>
              <a:t>Making it irreversible</a:t>
            </a:r>
          </a:p>
          <a:p>
            <a:r>
              <a:rPr lang="en-US" sz="2250" dirty="0">
                <a:latin typeface="Tw Cen MT"/>
                <a:cs typeface="Arial"/>
              </a:rPr>
              <a:t>Can be done in multiple ways</a:t>
            </a:r>
          </a:p>
          <a:p>
            <a:pPr lvl="1"/>
            <a:r>
              <a:rPr lang="en-US" sz="1950" dirty="0">
                <a:latin typeface="Tw Cen MT"/>
                <a:cs typeface="Arial"/>
              </a:rPr>
              <a:t>Overwrite old data</a:t>
            </a:r>
          </a:p>
          <a:p>
            <a:pPr lvl="1"/>
            <a:r>
              <a:rPr lang="en-US" sz="1950" dirty="0">
                <a:latin typeface="Tw Cen MT"/>
                <a:cs typeface="Arial"/>
              </a:rPr>
              <a:t>Degaussing</a:t>
            </a:r>
          </a:p>
          <a:p>
            <a:pPr lvl="2"/>
            <a:r>
              <a:rPr lang="en-US" sz="1650" dirty="0">
                <a:latin typeface="Tw Cen MT"/>
                <a:cs typeface="Arial"/>
              </a:rPr>
              <a:t>Magnetic field near an magnetic disk drive to destroy data stored (such as HDD or floppy)</a:t>
            </a:r>
          </a:p>
          <a:p>
            <a:pPr lvl="2"/>
            <a:r>
              <a:rPr lang="en-US" sz="1650" dirty="0">
                <a:latin typeface="Tw Cen MT"/>
                <a:cs typeface="Arial"/>
              </a:rPr>
              <a:t> Does not apply to newer solid state disk drives (SSDs)</a:t>
            </a:r>
            <a:endParaRPr lang="en-US" sz="1350" dirty="0">
              <a:latin typeface="Tw Cen MT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C34E1-6C78-41DE-827D-275F588D4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185" y="1690689"/>
            <a:ext cx="3766622" cy="233826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Data Sanitizing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 Environment</a:t>
            </a:r>
          </a:p>
          <a:p>
            <a:r>
              <a:rPr lang="en-US" dirty="0"/>
              <a:t>Download images</a:t>
            </a:r>
          </a:p>
          <a:p>
            <a:r>
              <a:rPr lang="en-US" dirty="0"/>
              <a:t>Delete an image</a:t>
            </a:r>
          </a:p>
          <a:p>
            <a:r>
              <a:rPr lang="en-US" dirty="0"/>
              <a:t>Recover JPEG images</a:t>
            </a:r>
          </a:p>
          <a:p>
            <a:r>
              <a:rPr lang="en-US" dirty="0"/>
              <a:t>Open JPEG as binary file</a:t>
            </a:r>
          </a:p>
          <a:p>
            <a:r>
              <a:rPr lang="en-US" dirty="0"/>
              <a:t>Write over the image</a:t>
            </a:r>
          </a:p>
          <a:p>
            <a:r>
              <a:rPr lang="en-US" dirty="0"/>
              <a:t>Write 0’s over the image</a:t>
            </a:r>
          </a:p>
          <a:p>
            <a:r>
              <a:rPr lang="en-US" dirty="0"/>
              <a:t>Use </a:t>
            </a:r>
            <a:r>
              <a:rPr lang="en-US" sz="2250" b="1" dirty="0">
                <a:latin typeface="Courier"/>
              </a:rPr>
              <a:t>shred</a:t>
            </a:r>
            <a:r>
              <a:rPr lang="en-US" dirty="0"/>
              <a:t> to Completely Erase Contents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A5C18-0941-44A6-8603-9F7935A0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30" y="2268181"/>
            <a:ext cx="3661080" cy="1733116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</p:txBody>
      </p:sp>
    </p:spTree>
    <p:extLst>
      <p:ext uri="{BB962C8B-B14F-4D97-AF65-F5344CB8AC3E}">
        <p14:creationId xmlns:p14="http://schemas.microsoft.com/office/powerpoint/2010/main" val="8929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AA3D-1FAE-401E-9A05-584FE95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Download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9F53-9A42-4724-85EB-ADB5B251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web browser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images.google.com</a:t>
            </a:r>
            <a:endParaRPr lang="en-US" dirty="0"/>
          </a:p>
          <a:p>
            <a:r>
              <a:rPr lang="en-US" dirty="0"/>
              <a:t>Search </a:t>
            </a:r>
            <a:r>
              <a:rPr lang="en-US"/>
              <a:t>for images </a:t>
            </a:r>
            <a:r>
              <a:rPr lang="en-US" dirty="0"/>
              <a:t>on Google</a:t>
            </a:r>
          </a:p>
          <a:p>
            <a:pPr lvl="1"/>
            <a:r>
              <a:rPr lang="en-US" dirty="0"/>
              <a:t>Download 3 different images</a:t>
            </a:r>
          </a:p>
          <a:p>
            <a:pPr lvl="2"/>
            <a:r>
              <a:rPr lang="en-US" dirty="0"/>
              <a:t>Make sure to download jpeg images</a:t>
            </a:r>
          </a:p>
          <a:p>
            <a:pPr lvl="3"/>
            <a:r>
              <a:rPr lang="en-US" dirty="0"/>
              <a:t>Use “file:jpg” in search query for this</a:t>
            </a:r>
          </a:p>
          <a:p>
            <a:r>
              <a:rPr lang="en-US" dirty="0"/>
              <a:t>Move the images to your Desktop</a:t>
            </a:r>
          </a:p>
          <a:p>
            <a:pPr lvl="1"/>
            <a:r>
              <a:rPr lang="en-US" dirty="0"/>
              <a:t>Open the </a:t>
            </a:r>
            <a:r>
              <a:rPr lang="en-US" i="1" dirty="0"/>
              <a:t>Downloads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Move the images to </a:t>
            </a:r>
            <a:r>
              <a:rPr lang="en-US" i="1" dirty="0"/>
              <a:t>Desktop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83AEC-1848-4BA1-8472-2439FEC7FE85}"/>
              </a:ext>
            </a:extLst>
          </p:cNvPr>
          <p:cNvSpPr txBox="1"/>
          <p:nvPr/>
        </p:nvSpPr>
        <p:spPr>
          <a:xfrm>
            <a:off x="6716239" y="4260325"/>
            <a:ext cx="1378598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/>
              <a:t>3 images on a 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8BEB5-FDF6-4383-8934-A02C0125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52" y="1195655"/>
            <a:ext cx="2917772" cy="2929731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48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Delete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0744"/>
            <a:ext cx="8281988" cy="3667538"/>
          </a:xfrm>
        </p:spPr>
        <p:txBody>
          <a:bodyPr/>
          <a:lstStyle/>
          <a:p>
            <a:r>
              <a:rPr lang="en-US" dirty="0"/>
              <a:t>Move an image to the Trash</a:t>
            </a:r>
          </a:p>
          <a:p>
            <a:r>
              <a:rPr lang="en-US" dirty="0"/>
              <a:t>Empty the Trash</a:t>
            </a:r>
          </a:p>
          <a:p>
            <a:pPr lvl="1"/>
            <a:r>
              <a:rPr lang="en-US" dirty="0"/>
              <a:t>Right-click on the Trash</a:t>
            </a:r>
          </a:p>
          <a:p>
            <a:pPr lvl="1"/>
            <a:r>
              <a:rPr lang="en-US" dirty="0"/>
              <a:t>Select the “Empty Trash” option</a:t>
            </a:r>
          </a:p>
          <a:p>
            <a:r>
              <a:rPr lang="en-US" dirty="0"/>
              <a:t>Verify the file is not in the trash</a:t>
            </a:r>
          </a:p>
          <a:p>
            <a:pPr lvl="1"/>
            <a:r>
              <a:rPr lang="en-US" dirty="0"/>
              <a:t>Open the trash</a:t>
            </a:r>
          </a:p>
          <a:p>
            <a:pPr lvl="1"/>
            <a:r>
              <a:rPr lang="en-US" dirty="0"/>
              <a:t>Can you find the image anywhere?</a:t>
            </a:r>
          </a:p>
          <a:p>
            <a:pPr lvl="2"/>
            <a:r>
              <a:rPr lang="en-US" dirty="0"/>
              <a:t>No? That means it’s gone forever, right?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B9616-B489-4090-BCBE-793CAC04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11" y="1690689"/>
            <a:ext cx="2439539" cy="169800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73BA6E-B382-4381-817E-7A67339C7466}"/>
              </a:ext>
            </a:extLst>
          </p:cNvPr>
          <p:cNvSpPr txBox="1"/>
          <p:nvPr/>
        </p:nvSpPr>
        <p:spPr>
          <a:xfrm>
            <a:off x="6606281" y="3564207"/>
            <a:ext cx="1378598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/>
              <a:t>Emptying the trash</a:t>
            </a: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1103-E9C5-41E5-BFD1-0BE7C9F1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2ED5-86FD-4161-B02A-B3E6719A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Open the Terminal</a:t>
            </a:r>
          </a:p>
          <a:p>
            <a:r>
              <a:rPr lang="en-US" sz="2700" dirty="0"/>
              <a:t>Use the following to find the file system:</a:t>
            </a:r>
          </a:p>
          <a:p>
            <a:pPr lvl="1">
              <a:buNone/>
            </a:pPr>
            <a:r>
              <a:rPr lang="en-US" sz="2475" b="1" dirty="0">
                <a:latin typeface="Courier" panose="02060409020205020404" pitchFamily="49" charset="0"/>
              </a:rPr>
              <a:t>df</a:t>
            </a:r>
          </a:p>
          <a:p>
            <a:r>
              <a:rPr lang="en-US" sz="2700" dirty="0"/>
              <a:t>You should see the file system</a:t>
            </a:r>
          </a:p>
          <a:p>
            <a:pPr lvl="1"/>
            <a:r>
              <a:rPr lang="en-US" sz="2475" dirty="0"/>
              <a:t>Should be </a:t>
            </a:r>
            <a:r>
              <a:rPr lang="en-US" sz="2475" dirty="0">
                <a:latin typeface="Courier" panose="02060409020205020404"/>
              </a:rPr>
              <a:t>/dev/</a:t>
            </a:r>
            <a:r>
              <a:rPr lang="en-US" sz="2475" dirty="0" err="1">
                <a:latin typeface="Courier" panose="02060409020205020404"/>
              </a:rPr>
              <a:t>file_system</a:t>
            </a:r>
            <a:endParaRPr lang="en-US" sz="2475" dirty="0">
              <a:latin typeface="Courier" panose="02060409020205020404"/>
            </a:endParaRPr>
          </a:p>
          <a:p>
            <a:r>
              <a:rPr lang="en-US" sz="2775" dirty="0"/>
              <a:t>Write the file system 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9530D-8B61-49C1-A985-6E879CE4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31" y="4756320"/>
            <a:ext cx="4097337" cy="118069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75D59-E52D-496C-832B-ACD1299BF64A}"/>
              </a:ext>
            </a:extLst>
          </p:cNvPr>
          <p:cNvSpPr txBox="1"/>
          <p:nvPr/>
        </p:nvSpPr>
        <p:spPr>
          <a:xfrm>
            <a:off x="3094060" y="6269736"/>
            <a:ext cx="2006260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Name of the file system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2C11EE-8783-45AA-8EB9-DD31254E68F7}"/>
              </a:ext>
            </a:extLst>
          </p:cNvPr>
          <p:cNvCxnSpPr>
            <a:cxnSpLocks/>
          </p:cNvCxnSpPr>
          <p:nvPr/>
        </p:nvCxnSpPr>
        <p:spPr>
          <a:xfrm flipH="1" flipV="1">
            <a:off x="2938572" y="5386053"/>
            <a:ext cx="818762" cy="73291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37CC13-05C4-46A7-B482-82FA074F0D84}"/>
              </a:ext>
            </a:extLst>
          </p:cNvPr>
          <p:cNvCxnSpPr>
            <a:cxnSpLocks/>
          </p:cNvCxnSpPr>
          <p:nvPr/>
        </p:nvCxnSpPr>
        <p:spPr>
          <a:xfrm flipH="1">
            <a:off x="2588587" y="5374057"/>
            <a:ext cx="690553" cy="0"/>
          </a:xfrm>
          <a:prstGeom prst="line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48111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229</TotalTime>
  <Words>718</Words>
  <Application>Microsoft Office PowerPoint</Application>
  <PresentationFormat>On-screen Show (4:3)</PresentationFormat>
  <Paragraphs>117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Data Sanitizing Lab</vt:lpstr>
      <vt:lpstr>Objectives Covered</vt:lpstr>
      <vt:lpstr>What is a Data Sanitizing?</vt:lpstr>
      <vt:lpstr>The Data Sanitizing Lab</vt:lpstr>
      <vt:lpstr>Setup Environment</vt:lpstr>
      <vt:lpstr>Download Images</vt:lpstr>
      <vt:lpstr>Delete an Image</vt:lpstr>
      <vt:lpstr>Find File System</vt:lpstr>
      <vt:lpstr>Recover JPEG Images</vt:lpstr>
      <vt:lpstr>Recover JPEG Images</vt:lpstr>
      <vt:lpstr>Open JPEG as Binary File</vt:lpstr>
      <vt:lpstr>Write over the Image</vt:lpstr>
      <vt:lpstr>Write 0’s over the Image</vt:lpstr>
      <vt:lpstr>Use Shred to Completely Erase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60</cp:revision>
  <dcterms:modified xsi:type="dcterms:W3CDTF">2021-05-18T18:00:35Z</dcterms:modified>
</cp:coreProperties>
</file>