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4" r:id="rId1"/>
  </p:sldMasterIdLst>
  <p:notesMasterIdLst>
    <p:notesMasterId r:id="rId16"/>
  </p:notesMasterIdLst>
  <p:handoutMasterIdLst>
    <p:handoutMasterId r:id="rId17"/>
  </p:handoutMasterIdLst>
  <p:sldIdLst>
    <p:sldId id="256" r:id="rId2"/>
    <p:sldId id="588" r:id="rId3"/>
    <p:sldId id="590" r:id="rId4"/>
    <p:sldId id="592" r:id="rId5"/>
    <p:sldId id="617" r:id="rId6"/>
    <p:sldId id="595" r:id="rId7"/>
    <p:sldId id="616" r:id="rId8"/>
    <p:sldId id="615" r:id="rId9"/>
    <p:sldId id="607" r:id="rId10"/>
    <p:sldId id="608" r:id="rId11"/>
    <p:sldId id="609" r:id="rId12"/>
    <p:sldId id="610" r:id="rId13"/>
    <p:sldId id="611" r:id="rId14"/>
    <p:sldId id="58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D5D5D5"/>
    <a:srgbClr val="F0C64E"/>
    <a:srgbClr val="CF5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2347C3-4B66-47BC-86CB-E60A2B7F3BBD}" v="1" dt="2020-05-29T13:43:05.119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1CC0369-5EB2-4A74-B757-22D4DBDAF4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A9F40-A739-4262-B7E4-77D8A11579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7948F-D0B8-4C0B-942E-7C815663835F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BF556B-939A-4E44-B191-A26485520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0DC8C-7EA1-4231-877B-A5C14CCA06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70180-5D79-4430-8F42-C2E71B988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0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92020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1pPr>
    <a:lvl2pPr indent="96010" defTabSz="192020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2pPr>
    <a:lvl3pPr indent="192020" defTabSz="192020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3pPr>
    <a:lvl4pPr indent="288030" defTabSz="192020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4pPr>
    <a:lvl5pPr indent="384040" defTabSz="192020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5pPr>
    <a:lvl6pPr indent="480050" defTabSz="192020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6pPr>
    <a:lvl7pPr indent="576059" defTabSz="192020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7pPr>
    <a:lvl8pPr indent="672069" defTabSz="192020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8pPr>
    <a:lvl9pPr indent="768079" defTabSz="192020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18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3253FFD2-288D-4C46-AF9A-D868209438DF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ADEC7526-A92F-456E-B691-D9CB48BB1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80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31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67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526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58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2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76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FFD2-288D-4C46-AF9A-D868209438DF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7526-A92F-456E-B691-D9CB48BB1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67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3253FFD2-288D-4C46-AF9A-D868209438DF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ADEC7526-A92F-456E-B691-D9CB48BB1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288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8"/>
            <a:ext cx="3230218" cy="2048446"/>
          </a:xfrm>
        </p:spPr>
        <p:txBody>
          <a:bodyPr/>
          <a:lstStyle>
            <a:lvl1pPr marL="0" indent="0" algn="r">
              <a:buNone/>
              <a:defRPr sz="225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8618" indent="0" algn="ctr">
              <a:buNone/>
              <a:defRPr sz="1876"/>
            </a:lvl2pPr>
            <a:lvl3pPr marL="857237" indent="0" algn="ctr">
              <a:buNone/>
              <a:defRPr sz="1688"/>
            </a:lvl3pPr>
            <a:lvl4pPr marL="1285854" indent="0" algn="ctr">
              <a:buNone/>
              <a:defRPr sz="1500"/>
            </a:lvl4pPr>
            <a:lvl5pPr marL="1714473" indent="0" algn="ctr">
              <a:buNone/>
              <a:defRPr sz="1500"/>
            </a:lvl5pPr>
            <a:lvl6pPr marL="2143092" indent="0" algn="ctr">
              <a:buNone/>
              <a:defRPr sz="1500"/>
            </a:lvl6pPr>
            <a:lvl7pPr marL="2571711" indent="0" algn="ctr">
              <a:buNone/>
              <a:defRPr sz="1500"/>
            </a:lvl7pPr>
            <a:lvl8pPr marL="3000328" indent="0" algn="ctr">
              <a:buNone/>
              <a:defRPr sz="1500"/>
            </a:lvl8pPr>
            <a:lvl9pPr marL="3428947" indent="0" algn="ctr">
              <a:buNone/>
              <a:defRPr sz="15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0583113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5559" y="4737656"/>
            <a:ext cx="4617541" cy="1547191"/>
          </a:xfrm>
        </p:spPr>
        <p:txBody>
          <a:bodyPr>
            <a:no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  <a:latin typeface="Tw Cen MT" panose="020B0602020104020603" pitchFamily="34" charset="0"/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Presenter name, email</a:t>
            </a:r>
          </a:p>
          <a:p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80981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FFD2-288D-4C46-AF9A-D868209438DF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7526-A92F-456E-B691-D9CB48BB1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85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3253FFD2-288D-4C46-AF9A-D868209438DF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ADEC7526-A92F-456E-B691-D9CB48BB1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66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FFD2-288D-4C46-AF9A-D868209438DF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7526-A92F-456E-B691-D9CB48BB1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14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FFD2-288D-4C46-AF9A-D868209438DF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7526-A92F-456E-B691-D9CB48BB1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5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FFD2-288D-4C46-AF9A-D868209438DF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7526-A92F-456E-B691-D9CB48BB1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68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FFD2-288D-4C46-AF9A-D868209438DF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7526-A92F-456E-B691-D9CB48BB1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437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FFD2-288D-4C46-AF9A-D868209438DF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7526-A92F-456E-B691-D9CB48BB1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82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3FFD2-288D-4C46-AF9A-D868209438DF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7526-A92F-456E-B691-D9CB48BB1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18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2021-05-18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826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  <p:sldLayoutId id="2147483676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652A15-2749-4B18-8006-6A25D6DE7D4B}"/>
              </a:ext>
            </a:extLst>
          </p:cNvPr>
          <p:cNvSpPr/>
          <p:nvPr/>
        </p:nvSpPr>
        <p:spPr>
          <a:xfrm>
            <a:off x="532661" y="2443420"/>
            <a:ext cx="6999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3600" dirty="0">
                <a:solidFill>
                  <a:schemeClr val="bg1"/>
                </a:solidFill>
                <a:latin typeface="Circe Light" panose="020B0402020203020203" pitchFamily="34" charset="0"/>
              </a:rPr>
              <a:t>Denial of Service Attack Lab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C7D15-B872-4102-99AF-4C49CC121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DoS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F7F6D-A044-4C41-BEEB-5F3ED76CB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337813"/>
            <a:ext cx="8241030" cy="2567263"/>
          </a:xfrm>
        </p:spPr>
        <p:txBody>
          <a:bodyPr/>
          <a:lstStyle/>
          <a:p>
            <a:r>
              <a:rPr lang="en-US" dirty="0"/>
              <a:t>Search for the attack:</a:t>
            </a:r>
          </a:p>
          <a:p>
            <a:pPr lvl="1"/>
            <a:r>
              <a:rPr lang="en-US" sz="2025" b="1" dirty="0">
                <a:latin typeface="Courier" panose="02060409020205020404" pitchFamily="49" charset="0"/>
              </a:rPr>
              <a:t>search dos/windows/</a:t>
            </a:r>
            <a:r>
              <a:rPr lang="en-US" sz="2025" b="1" dirty="0" err="1">
                <a:latin typeface="Courier" panose="02060409020205020404" pitchFamily="49" charset="0"/>
              </a:rPr>
              <a:t>rdp</a:t>
            </a:r>
            <a:endParaRPr lang="en-US" sz="2025" b="1" dirty="0">
              <a:latin typeface="Courier" panose="02060409020205020404" pitchFamily="49" charset="0"/>
            </a:endParaRPr>
          </a:p>
          <a:p>
            <a:r>
              <a:rPr lang="en-US" dirty="0"/>
              <a:t>Highlight and copy the name of the attack</a:t>
            </a:r>
          </a:p>
          <a:p>
            <a:r>
              <a:rPr lang="en-US" dirty="0"/>
              <a:t>Use the following command to open the attack (paste the name):</a:t>
            </a:r>
          </a:p>
          <a:p>
            <a:pPr lvl="1"/>
            <a:r>
              <a:rPr lang="en-US" sz="1800" b="1" dirty="0">
                <a:latin typeface="Courier" panose="02060409020205020404" pitchFamily="49" charset="0"/>
              </a:rPr>
              <a:t>use auxiliary/dos/windows/</a:t>
            </a:r>
            <a:r>
              <a:rPr lang="en-US" sz="1800" b="1" dirty="0" err="1">
                <a:latin typeface="Courier" panose="02060409020205020404" pitchFamily="49" charset="0"/>
              </a:rPr>
              <a:t>rdp</a:t>
            </a:r>
            <a:r>
              <a:rPr lang="en-US" sz="1800" b="1" dirty="0">
                <a:latin typeface="Courier" panose="02060409020205020404" pitchFamily="49" charset="0"/>
              </a:rPr>
              <a:t>/ms12_020_maxchannelids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B74B54-EDC8-4944-AFE8-82D8A6514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438" y="687416"/>
            <a:ext cx="3107686" cy="2153214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4221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FD6E-D85A-41CA-9C83-9C2327D4B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Attack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A2F50-3550-482F-B85C-874E54B3A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49120"/>
            <a:ext cx="8286750" cy="2359088"/>
          </a:xfrm>
        </p:spPr>
        <p:txBody>
          <a:bodyPr/>
          <a:lstStyle/>
          <a:p>
            <a:r>
              <a:rPr lang="en-US" dirty="0"/>
              <a:t>Show the options for the attack</a:t>
            </a:r>
          </a:p>
          <a:p>
            <a:pPr lvl="1">
              <a:buNone/>
            </a:pPr>
            <a:r>
              <a:rPr lang="en-US" sz="2025" b="1" dirty="0">
                <a:latin typeface="Courier" panose="02060409020205020404" pitchFamily="49" charset="0"/>
              </a:rPr>
              <a:t>show options</a:t>
            </a:r>
          </a:p>
          <a:p>
            <a:r>
              <a:rPr lang="en-US" dirty="0"/>
              <a:t>Set the RHOST Address</a:t>
            </a:r>
          </a:p>
          <a:p>
            <a:pPr lvl="1">
              <a:buNone/>
            </a:pPr>
            <a:r>
              <a:rPr lang="en-US" sz="2025" b="1" dirty="0">
                <a:latin typeface="Courier"/>
                <a:cs typeface="Arial"/>
              </a:rPr>
              <a:t>set RHOST </a:t>
            </a:r>
            <a:r>
              <a:rPr lang="en-US" sz="2025" b="1" dirty="0" err="1">
                <a:solidFill>
                  <a:schemeClr val="accent6">
                    <a:lumMod val="75000"/>
                  </a:schemeClr>
                </a:solidFill>
                <a:latin typeface="Courier"/>
                <a:cs typeface="Arial"/>
              </a:rPr>
              <a:t>Windows_IP_Address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This is the IP Address of the target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074615-D538-4FE2-8EC6-D47E4A749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815" y="3890448"/>
            <a:ext cx="5516537" cy="1504511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2503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7B68B-1863-498C-9861-2915325BE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the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D0672-A087-4F96-A6B4-0C00FB565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8"/>
            <a:ext cx="8352790" cy="3640452"/>
          </a:xfrm>
        </p:spPr>
        <p:txBody>
          <a:bodyPr>
            <a:normAutofit/>
          </a:bodyPr>
          <a:lstStyle/>
          <a:p>
            <a:r>
              <a:rPr lang="en-US" sz="2400" dirty="0"/>
              <a:t>Make sure the RHOST is correct 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[RHOST = remote host]</a:t>
            </a:r>
          </a:p>
          <a:p>
            <a:pPr lvl="1">
              <a:buNone/>
            </a:pPr>
            <a:r>
              <a:rPr lang="en-US" sz="2000" b="1" dirty="0">
                <a:latin typeface="Courier"/>
              </a:rPr>
              <a:t>show options</a:t>
            </a:r>
          </a:p>
          <a:p>
            <a:pPr lvl="2"/>
            <a:r>
              <a:rPr lang="en-US" sz="1800" dirty="0"/>
              <a:t>Verify the RHOST is set to the Windows IP Address</a:t>
            </a:r>
          </a:p>
          <a:p>
            <a:r>
              <a:rPr lang="en-US" sz="2400" dirty="0"/>
              <a:t>Launch the attack</a:t>
            </a:r>
          </a:p>
          <a:p>
            <a:pPr lvl="1">
              <a:buNone/>
            </a:pPr>
            <a:r>
              <a:rPr lang="en-US" sz="2000" b="1" dirty="0">
                <a:latin typeface="Courier"/>
              </a:rPr>
              <a:t>exploit</a:t>
            </a:r>
            <a:r>
              <a:rPr lang="en-US" sz="2000" b="1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66632E-5D42-49C2-ADB6-F98F76C73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746" y="3115903"/>
            <a:ext cx="4936347" cy="2105845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742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FFA8F-401F-44CC-9CA5-D7982F299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the Victim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91636-741E-49E1-81C6-B90EE607C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the Windows VM</a:t>
            </a:r>
          </a:p>
          <a:p>
            <a:r>
              <a:rPr lang="en-US" dirty="0"/>
              <a:t>Try and open an application</a:t>
            </a:r>
          </a:p>
          <a:p>
            <a:r>
              <a:rPr lang="en-US" dirty="0"/>
              <a:t>Are you able to do </a:t>
            </a:r>
            <a:r>
              <a:rPr lang="en-US" i="1" dirty="0"/>
              <a:t>anything</a:t>
            </a:r>
            <a:r>
              <a:rPr lang="en-US" dirty="0"/>
              <a:t> in the Windows VM?</a:t>
            </a:r>
          </a:p>
          <a:p>
            <a:r>
              <a:rPr lang="en-US" dirty="0"/>
              <a:t>The Windows system should effectively be shut down by the attack</a:t>
            </a:r>
          </a:p>
        </p:txBody>
      </p:sp>
    </p:spTree>
    <p:extLst>
      <p:ext uri="{BB962C8B-B14F-4D97-AF65-F5344CB8AC3E}">
        <p14:creationId xmlns:p14="http://schemas.microsoft.com/office/powerpoint/2010/main" val="1887970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4E87-2A74-4FE9-B099-0CCD360E3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12" y="681034"/>
            <a:ext cx="8317548" cy="701536"/>
          </a:xfrm>
        </p:spPr>
        <p:txBody>
          <a:bodyPr>
            <a:noAutofit/>
          </a:bodyPr>
          <a:lstStyle/>
          <a:p>
            <a:r>
              <a:rPr lang="en-US" sz="4000" dirty="0"/>
              <a:t>How to Defend Against a DoS Attack?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668D7-A838-4E1A-96D5-90119D523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firewalls!</a:t>
            </a:r>
          </a:p>
          <a:p>
            <a:pPr lvl="1"/>
            <a:r>
              <a:rPr lang="en-US" dirty="0"/>
              <a:t>Remember that we shut the firewall down by setting the network to a home network at the start of this lab</a:t>
            </a:r>
          </a:p>
          <a:p>
            <a:r>
              <a:rPr lang="en-US" dirty="0"/>
              <a:t>Update your systems</a:t>
            </a:r>
          </a:p>
          <a:p>
            <a:pPr lvl="1"/>
            <a:r>
              <a:rPr lang="en-US" dirty="0"/>
              <a:t>Remember to update your OS to stay up to date with security/firewalls </a:t>
            </a:r>
          </a:p>
          <a:p>
            <a:r>
              <a:rPr lang="en-US" dirty="0"/>
              <a:t>What are some other ways of defending against a brute force attack?</a:t>
            </a:r>
          </a:p>
        </p:txBody>
      </p:sp>
    </p:spTree>
    <p:extLst>
      <p:ext uri="{BB962C8B-B14F-4D97-AF65-F5344CB8AC3E}">
        <p14:creationId xmlns:p14="http://schemas.microsoft.com/office/powerpoint/2010/main" val="309114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FEC5D-874C-4E49-A174-F0DBE89B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DoS Attack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95898-58A1-4A8D-B78E-01227EFE5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Materials needed</a:t>
            </a:r>
          </a:p>
          <a:p>
            <a:pPr lvl="1"/>
            <a:r>
              <a:rPr lang="en-US" dirty="0"/>
              <a:t>Kali Linux Virtual Machine</a:t>
            </a:r>
          </a:p>
          <a:p>
            <a:pPr lvl="1"/>
            <a:r>
              <a:rPr lang="en-US" dirty="0"/>
              <a:t>Windows 7 Virtual Machine</a:t>
            </a:r>
          </a:p>
          <a:p>
            <a:pPr lvl="1"/>
            <a:endParaRPr lang="en-US" dirty="0"/>
          </a:p>
          <a:p>
            <a:r>
              <a:rPr lang="en-US" dirty="0"/>
              <a:t>Software Tool used</a:t>
            </a:r>
          </a:p>
          <a:p>
            <a:pPr lvl="1"/>
            <a:r>
              <a:rPr lang="en-US" dirty="0"/>
              <a:t>Metasploit (Pre-installed tool on Kali Linux)</a:t>
            </a:r>
          </a:p>
        </p:txBody>
      </p:sp>
    </p:spTree>
    <p:extLst>
      <p:ext uri="{BB962C8B-B14F-4D97-AF65-F5344CB8AC3E}">
        <p14:creationId xmlns:p14="http://schemas.microsoft.com/office/powerpoint/2010/main" val="3449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79756-3C0E-4C4C-8F65-1B64191B7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D7ACC-7C5D-4DE2-8122-25A92276C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Security+ Objectives (SY0-501)</a:t>
            </a:r>
          </a:p>
          <a:p>
            <a:pPr marL="583406" lvl="1" indent="-107156"/>
            <a:r>
              <a:rPr lang="en-US" dirty="0"/>
              <a:t>Objective 1.2 – Compare and contrast types of attacks </a:t>
            </a:r>
          </a:p>
          <a:p>
            <a:pPr marL="821531" lvl="2" indent="-107156"/>
            <a:r>
              <a:rPr lang="en-US" sz="2025" dirty="0"/>
              <a:t>Application/Service Attacks</a:t>
            </a:r>
          </a:p>
          <a:p>
            <a:pPr marL="1059656" lvl="3"/>
            <a:r>
              <a:rPr lang="en-US" sz="1650" dirty="0"/>
              <a:t>Denial of Service</a:t>
            </a:r>
          </a:p>
          <a:p>
            <a:r>
              <a:rPr lang="en-US" dirty="0"/>
              <a:t>DHS CAE Units</a:t>
            </a:r>
          </a:p>
          <a:p>
            <a:pPr lvl="1"/>
            <a:r>
              <a:rPr lang="en-US" dirty="0"/>
              <a:t>CTH – Describe different types of attacks and their characteristics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468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B2D6-DDCF-4D4B-B61A-2ED3C126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DoS Attack?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0D8FE-5958-4695-9408-98B27A546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85176"/>
            <a:ext cx="8403590" cy="3997464"/>
          </a:xfrm>
        </p:spPr>
        <p:txBody>
          <a:bodyPr>
            <a:normAutofit/>
          </a:bodyPr>
          <a:lstStyle/>
          <a:p>
            <a:r>
              <a:rPr lang="en-US" sz="1800" dirty="0"/>
              <a:t>A Denial of Service (DoS) attack is when a system is rendered unusable</a:t>
            </a:r>
            <a:br>
              <a:rPr lang="en-US" sz="1800" dirty="0"/>
            </a:br>
            <a:r>
              <a:rPr lang="en-US" sz="1800" dirty="0"/>
              <a:t>[denying users the service of the system]</a:t>
            </a:r>
          </a:p>
          <a:p>
            <a:endParaRPr lang="en-US" sz="1800" dirty="0"/>
          </a:p>
          <a:p>
            <a:r>
              <a:rPr lang="en-US" sz="1800" dirty="0"/>
              <a:t>For example, suppose you are a Google server that’s taking questions from two friends (Bob and Sally)</a:t>
            </a:r>
          </a:p>
          <a:p>
            <a:pPr lvl="1"/>
            <a:r>
              <a:rPr lang="en-US" sz="2025" dirty="0"/>
              <a:t>Bob is firing off question after question "</a:t>
            </a:r>
            <a:r>
              <a:rPr lang="en-US" sz="2025" i="1" dirty="0"/>
              <a:t>What's today?</a:t>
            </a:r>
            <a:r>
              <a:rPr lang="en-US" sz="2025" dirty="0"/>
              <a:t>" nonstop without ever pausing to listen for a reply from you</a:t>
            </a:r>
          </a:p>
          <a:p>
            <a:pPr lvl="1"/>
            <a:r>
              <a:rPr lang="en-US" sz="2025" dirty="0"/>
              <a:t>Sally is asking one simple question, “</a:t>
            </a:r>
            <a:r>
              <a:rPr lang="en-US" sz="2025" i="1" dirty="0"/>
              <a:t>In what city is the Guggenheim located?</a:t>
            </a:r>
            <a:r>
              <a:rPr lang="en-US" sz="2025" dirty="0"/>
              <a:t>”</a:t>
            </a:r>
          </a:p>
          <a:p>
            <a:r>
              <a:rPr lang="en-US" sz="1800" dirty="0"/>
              <a:t>You are unable to handle Sally’s request because you are stuck listening to Bob’s questions</a:t>
            </a:r>
          </a:p>
          <a:p>
            <a:r>
              <a:rPr lang="en-US" sz="1800" dirty="0"/>
              <a:t>This is a simple example of how a DoS attack works</a:t>
            </a:r>
          </a:p>
        </p:txBody>
      </p:sp>
    </p:spTree>
    <p:extLst>
      <p:ext uri="{BB962C8B-B14F-4D97-AF65-F5344CB8AC3E}">
        <p14:creationId xmlns:p14="http://schemas.microsoft.com/office/powerpoint/2010/main" val="339211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55CF9-DA0B-4561-B4FE-831DD8A68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Setup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D4D37-B430-4CF2-B9E8-21045B8A2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88" y="1692136"/>
            <a:ext cx="7886700" cy="3667538"/>
          </a:xfrm>
        </p:spPr>
        <p:txBody>
          <a:bodyPr>
            <a:normAutofit/>
          </a:bodyPr>
          <a:lstStyle/>
          <a:p>
            <a:r>
              <a:rPr lang="en-US" dirty="0"/>
              <a:t>Log into your range</a:t>
            </a:r>
          </a:p>
          <a:p>
            <a:r>
              <a:rPr lang="en-US" dirty="0"/>
              <a:t>Open the Kali Linux and Windows 7 Environments</a:t>
            </a:r>
          </a:p>
          <a:p>
            <a:pPr lvl="1"/>
            <a:r>
              <a:rPr lang="en-US" dirty="0">
                <a:latin typeface="Tw Cen MT"/>
                <a:cs typeface="Arial"/>
              </a:rPr>
              <a:t>You should be on your Kali Linux Desktop</a:t>
            </a:r>
          </a:p>
          <a:p>
            <a:pPr lvl="1"/>
            <a:r>
              <a:rPr lang="en-US" dirty="0">
                <a:latin typeface="Tw Cen MT"/>
                <a:cs typeface="Arial"/>
              </a:rPr>
              <a:t>You should also be on your Windows 7 Desktop</a:t>
            </a:r>
            <a:endParaRPr lang="en-US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656063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5011C-DF78-4134-94E1-CA748AC5D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7A967-D208-49EC-A308-21F7E5073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your network location</a:t>
            </a:r>
          </a:p>
          <a:p>
            <a:pPr lvl="1"/>
            <a:r>
              <a:rPr lang="en-US" dirty="0"/>
              <a:t>Click on the Windows Start button</a:t>
            </a:r>
          </a:p>
          <a:p>
            <a:pPr lvl="1"/>
            <a:r>
              <a:rPr lang="en-US" dirty="0"/>
              <a:t>Search for “Network”</a:t>
            </a:r>
          </a:p>
          <a:p>
            <a:pPr lvl="1"/>
            <a:r>
              <a:rPr lang="en-US" dirty="0"/>
              <a:t>Open the Network and Sharing Center program</a:t>
            </a:r>
          </a:p>
          <a:p>
            <a:pPr lvl="1"/>
            <a:r>
              <a:rPr lang="en-US" dirty="0"/>
              <a:t>Under you Network #, click on the “Public Network”</a:t>
            </a:r>
          </a:p>
          <a:p>
            <a:pPr lvl="1"/>
            <a:r>
              <a:rPr lang="en-US" dirty="0"/>
              <a:t>Select the “Home Network” option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disables the Windows Firewall and allows the attack.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AEF647-7A77-4287-B567-506ECCADA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883" y="1283851"/>
            <a:ext cx="2315905" cy="1658188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sx="102000" sy="102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206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47EC-31E7-4056-AF66-8CA24552A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322310" cy="1325563"/>
          </a:xfrm>
        </p:spPr>
        <p:txBody>
          <a:bodyPr/>
          <a:lstStyle/>
          <a:p>
            <a:r>
              <a:rPr lang="en-US" dirty="0"/>
              <a:t>Find the IP Address (Kali Machine)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8B5DB-6E54-4C75-99F7-D5B878084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85046"/>
            <a:ext cx="8322310" cy="3530233"/>
          </a:xfrm>
        </p:spPr>
        <p:txBody>
          <a:bodyPr>
            <a:normAutofit/>
          </a:bodyPr>
          <a:lstStyle/>
          <a:p>
            <a:r>
              <a:rPr lang="en-US" sz="2000" dirty="0"/>
              <a:t>You will need the IP address of the Kali machine</a:t>
            </a:r>
          </a:p>
          <a:p>
            <a:r>
              <a:rPr lang="en-US" sz="2000" dirty="0"/>
              <a:t>Open the Terminal</a:t>
            </a:r>
          </a:p>
          <a:p>
            <a:r>
              <a:rPr lang="en-US" sz="2000" dirty="0"/>
              <a:t>In the Linux VM, open the Terminal and type the following command:</a:t>
            </a:r>
          </a:p>
          <a:p>
            <a:pPr lvl="1">
              <a:buNone/>
            </a:pPr>
            <a:r>
              <a:rPr lang="en-US" sz="1800" b="1" dirty="0">
                <a:latin typeface="Courier"/>
              </a:rPr>
              <a:t>hostname -I</a:t>
            </a:r>
          </a:p>
          <a:p>
            <a:r>
              <a:rPr lang="en-US" sz="2000" dirty="0"/>
              <a:t>This will display the IP Address</a:t>
            </a:r>
          </a:p>
          <a:p>
            <a:pPr lvl="1"/>
            <a:r>
              <a:rPr lang="en-US" sz="1600" dirty="0"/>
              <a:t>Write down the Kali VM IP address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DBC0E2-34A1-4AB1-96B1-B76907D7A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221" y="3633993"/>
            <a:ext cx="4062739" cy="773855"/>
          </a:xfrm>
          <a:prstGeom prst="rect">
            <a:avLst/>
          </a:prstGeom>
          <a:ln w="19050">
            <a:solidFill>
              <a:schemeClr val="bg1"/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21BD53-5F4A-45C7-8DA1-06845E118AD3}"/>
              </a:ext>
            </a:extLst>
          </p:cNvPr>
          <p:cNvSpPr txBox="1"/>
          <p:nvPr/>
        </p:nvSpPr>
        <p:spPr>
          <a:xfrm>
            <a:off x="6418910" y="4864951"/>
            <a:ext cx="1742492" cy="2231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>
              <a:defRPr/>
            </a:pPr>
            <a:r>
              <a:rPr lang="en-US" sz="1200" dirty="0">
                <a:solidFill>
                  <a:srgbClr val="FF0000"/>
                </a:solidFill>
              </a:rPr>
              <a:t>The IP Address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306AE7-F1AE-450B-A06D-3FD65543C22B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5906848" y="4077555"/>
            <a:ext cx="1383308" cy="787396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274308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7A3E2-396B-4E9B-A2BE-FDD00B809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the IP Address (Windows Machine)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C6F33-23C8-447C-A3D1-75BF22A87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8"/>
            <a:ext cx="4149350" cy="3783551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Select the Start button (Windows Machine) and search for “</a:t>
            </a:r>
            <a:r>
              <a:rPr lang="en-US" sz="2400" dirty="0" err="1"/>
              <a:t>cmd</a:t>
            </a:r>
            <a:r>
              <a:rPr lang="en-US" sz="2400" dirty="0"/>
              <a:t>”</a:t>
            </a:r>
          </a:p>
          <a:p>
            <a:r>
              <a:rPr lang="en-US" sz="2400" dirty="0"/>
              <a:t>Open </a:t>
            </a:r>
            <a:r>
              <a:rPr lang="en-US" sz="2400" dirty="0" err="1"/>
              <a:t>cmd</a:t>
            </a:r>
            <a:r>
              <a:rPr lang="en-US" sz="2400" dirty="0"/>
              <a:t> (Command Prompt)</a:t>
            </a:r>
          </a:p>
          <a:p>
            <a:r>
              <a:rPr lang="en-US" sz="2400" dirty="0"/>
              <a:t>Use the following command:</a:t>
            </a:r>
          </a:p>
          <a:p>
            <a:pPr lvl="1">
              <a:buNone/>
            </a:pPr>
            <a:r>
              <a:rPr lang="en-US" sz="2000" b="1" dirty="0">
                <a:latin typeface="Courier" panose="02060409020205020404" pitchFamily="49" charset="0"/>
              </a:rPr>
              <a:t>ipconfig</a:t>
            </a:r>
          </a:p>
          <a:p>
            <a:r>
              <a:rPr lang="en-US" sz="2400" dirty="0"/>
              <a:t>Search for the IPv4 Address line</a:t>
            </a:r>
          </a:p>
          <a:p>
            <a:r>
              <a:rPr lang="en-US" sz="2400" dirty="0"/>
              <a:t>Write down the Windows IP Address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2B7315-3B6A-4EEE-8203-DC957236A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758" y="2590180"/>
            <a:ext cx="2393762" cy="3018999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DAE840-3BCB-4B7E-A3E0-50FE3285C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076" y="1931480"/>
            <a:ext cx="3879599" cy="2394551"/>
          </a:xfrm>
          <a:prstGeom prst="rect">
            <a:avLst/>
          </a:prstGeom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3B9F3C3-8F8F-44AB-B113-F1EA59FE91D1}"/>
              </a:ext>
            </a:extLst>
          </p:cNvPr>
          <p:cNvSpPr/>
          <p:nvPr/>
        </p:nvSpPr>
        <p:spPr>
          <a:xfrm>
            <a:off x="7202121" y="3010155"/>
            <a:ext cx="848226" cy="259675"/>
          </a:xfrm>
          <a:prstGeom prst="ellipse">
            <a:avLst/>
          </a:prstGeom>
          <a:noFill/>
          <a:ln w="254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defTabSz="309563">
              <a:defRPr/>
            </a:pPr>
            <a:endParaRPr lang="en-US" sz="1200" b="0" dirty="0">
              <a:solidFill>
                <a:srgbClr val="FFFFFF"/>
              </a:solidFill>
              <a:latin typeface="Helvetica Neue Medium"/>
              <a:ea typeface="+mn-ea"/>
              <a:cs typeface="+mn-cs"/>
              <a:sym typeface="Helvetica Neue Mediu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43D435-BC90-488F-834F-5D0BC1F48FA2}"/>
              </a:ext>
            </a:extLst>
          </p:cNvPr>
          <p:cNvSpPr txBox="1"/>
          <p:nvPr/>
        </p:nvSpPr>
        <p:spPr>
          <a:xfrm>
            <a:off x="7181587" y="4566822"/>
            <a:ext cx="1655521" cy="2231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>
              <a:defRPr/>
            </a:pPr>
            <a:r>
              <a:rPr lang="en-US" sz="1200" dirty="0">
                <a:solidFill>
                  <a:srgbClr val="FF0000"/>
                </a:solidFill>
              </a:rPr>
              <a:t>Windows IP Address</a:t>
            </a:r>
            <a:endParaRPr lang="en-US" sz="1200" i="1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7F9C29-D86B-484F-84DB-17E91EF15656}"/>
              </a:ext>
            </a:extLst>
          </p:cNvPr>
          <p:cNvCxnSpPr>
            <a:cxnSpLocks/>
          </p:cNvCxnSpPr>
          <p:nvPr/>
        </p:nvCxnSpPr>
        <p:spPr>
          <a:xfrm flipH="1" flipV="1">
            <a:off x="7811365" y="3276600"/>
            <a:ext cx="233282" cy="1218198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073194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808DF-BD20-437D-ADEE-44078639A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Metasploit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0D751-F80B-4462-B485-C132A49BF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Metasploit:</a:t>
            </a:r>
          </a:p>
          <a:p>
            <a:pPr lvl="1">
              <a:buNone/>
            </a:pPr>
            <a:r>
              <a:rPr lang="en-US" sz="2025" b="1" dirty="0" err="1">
                <a:latin typeface="Courier" panose="02060409020205020404" pitchFamily="49" charset="0"/>
              </a:rPr>
              <a:t>sudo</a:t>
            </a:r>
            <a:r>
              <a:rPr lang="en-US" sz="2025" b="1" dirty="0">
                <a:latin typeface="Courier" panose="02060409020205020404" pitchFamily="49" charset="0"/>
              </a:rPr>
              <a:t> </a:t>
            </a:r>
            <a:r>
              <a:rPr lang="en-US" sz="2025" b="1" dirty="0" err="1">
                <a:latin typeface="Courier" panose="02060409020205020404" pitchFamily="49" charset="0"/>
              </a:rPr>
              <a:t>msfconsole</a:t>
            </a:r>
            <a:endParaRPr lang="en-US" sz="2025" b="1" dirty="0">
              <a:latin typeface="Courier" panose="02060409020205020404" pitchFamily="49" charset="0"/>
            </a:endParaRPr>
          </a:p>
          <a:p>
            <a:r>
              <a:rPr lang="en-US" dirty="0"/>
              <a:t>You should see Metasploit launch!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CCF51E-4CA1-469E-8CAA-2E2219201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733" y="1027907"/>
            <a:ext cx="3357403" cy="1147013"/>
          </a:xfrm>
          <a:prstGeom prst="rect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38100" dir="5400000" sx="102000" sy="102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26367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98</TotalTime>
  <Words>586</Words>
  <Application>Microsoft Office PowerPoint</Application>
  <PresentationFormat>On-screen Show (4:3)</PresentationFormat>
  <Paragraphs>86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Circe Light</vt:lpstr>
      <vt:lpstr>Courier</vt:lpstr>
      <vt:lpstr>Helvetica Neue</vt:lpstr>
      <vt:lpstr>Helvetica Neue Medium</vt:lpstr>
      <vt:lpstr>Trebuchet MS</vt:lpstr>
      <vt:lpstr>Tw Cen MT</vt:lpstr>
      <vt:lpstr>Berlin</vt:lpstr>
      <vt:lpstr>PowerPoint Presentation</vt:lpstr>
      <vt:lpstr>DoS Attack Lab</vt:lpstr>
      <vt:lpstr>Objectives Covered</vt:lpstr>
      <vt:lpstr>What is a DoS Attack?</vt:lpstr>
      <vt:lpstr>Setup Environments</vt:lpstr>
      <vt:lpstr>Setup Environments</vt:lpstr>
      <vt:lpstr>Find the IP Address (Kali Machine)</vt:lpstr>
      <vt:lpstr>Find the IP Address (Windows Machine)</vt:lpstr>
      <vt:lpstr>Start Metasploit</vt:lpstr>
      <vt:lpstr>Find the DoS Tool</vt:lpstr>
      <vt:lpstr>Change Attack Settings</vt:lpstr>
      <vt:lpstr>Launch the Attack</vt:lpstr>
      <vt:lpstr>Playing the Victim</vt:lpstr>
      <vt:lpstr>How to Defend Against a DoS Attack?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 and NICERC Overview</dc:title>
  <cp:lastModifiedBy>Richard Greene</cp:lastModifiedBy>
  <cp:revision>165</cp:revision>
  <dcterms:modified xsi:type="dcterms:W3CDTF">2021-05-18T18:00:47Z</dcterms:modified>
</cp:coreProperties>
</file>