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588" r:id="rId3"/>
    <p:sldId id="590" r:id="rId4"/>
    <p:sldId id="592" r:id="rId5"/>
    <p:sldId id="593" r:id="rId6"/>
    <p:sldId id="612" r:id="rId7"/>
    <p:sldId id="607" r:id="rId8"/>
    <p:sldId id="608" r:id="rId9"/>
    <p:sldId id="598" r:id="rId10"/>
    <p:sldId id="599" r:id="rId11"/>
    <p:sldId id="596" r:id="rId12"/>
    <p:sldId id="610" r:id="rId13"/>
    <p:sldId id="605" r:id="rId14"/>
    <p:sldId id="611" r:id="rId15"/>
    <p:sldId id="58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4251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8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0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2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7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D0255-9EAF-4F32-BB5C-C01587AC5FF7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Dictionary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CDB-2B12-4013-8160-C92D0F5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81EA-3118-4B8A-A0C7-3137DD64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4696"/>
            <a:ext cx="4682433" cy="368250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Use the following command to set a password for each account:</a:t>
            </a:r>
          </a:p>
          <a:p>
            <a:pPr lvl="1"/>
            <a:r>
              <a:rPr lang="en-US" sz="1800" dirty="0"/>
              <a:t>The following command starts the prompt to set a password for the user </a:t>
            </a:r>
            <a:r>
              <a:rPr lang="en-US" sz="1800" dirty="0" err="1"/>
              <a:t>ginny</a:t>
            </a:r>
            <a:endParaRPr lang="en-US" sz="1600" dirty="0"/>
          </a:p>
          <a:p>
            <a:pPr lvl="2">
              <a:buNone/>
            </a:pPr>
            <a:r>
              <a:rPr lang="en-US" sz="1600" b="1" dirty="0">
                <a:latin typeface="Courier"/>
              </a:rPr>
              <a:t>passwd </a:t>
            </a:r>
            <a:r>
              <a:rPr lang="en-US" sz="1600" b="1" dirty="0" err="1">
                <a:latin typeface="Courier"/>
              </a:rPr>
              <a:t>ginny</a:t>
            </a:r>
            <a:endParaRPr lang="en-US" sz="1600" b="1" dirty="0">
              <a:latin typeface="Courier"/>
            </a:endParaRPr>
          </a:p>
          <a:p>
            <a:r>
              <a:rPr lang="en-US" sz="1800" dirty="0"/>
              <a:t>Enter the  password at the prompt</a:t>
            </a:r>
            <a:br>
              <a:rPr lang="en-US" sz="1800" dirty="0"/>
            </a:br>
            <a:r>
              <a:rPr lang="en-US" sz="1800" dirty="0"/>
              <a:t>“Enter new UNIX password:”</a:t>
            </a:r>
          </a:p>
          <a:p>
            <a:pPr lvl="1"/>
            <a:r>
              <a:rPr lang="en-US" sz="1600" dirty="0"/>
              <a:t>Set the password to be one from the list of the names you added to the dictionary file earlier!</a:t>
            </a:r>
          </a:p>
          <a:p>
            <a:r>
              <a:rPr lang="en-US" sz="2000" dirty="0"/>
              <a:t>Repeat this step for all user accounts you created.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B25BF-AB50-46BA-A507-9EE6F4A6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83" y="1690689"/>
            <a:ext cx="3741217" cy="757481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17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Hashed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8640"/>
            <a:ext cx="4720240" cy="35864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Navigate to the </a:t>
            </a:r>
            <a:r>
              <a:rPr lang="en-US" sz="2400" b="1" dirty="0" err="1">
                <a:latin typeface="Courier"/>
              </a:rPr>
              <a:t>etc</a:t>
            </a:r>
            <a:r>
              <a:rPr lang="en-US" sz="2400" dirty="0"/>
              <a:t> directory:</a:t>
            </a:r>
          </a:p>
          <a:p>
            <a:pPr lvl="1">
              <a:buNone/>
            </a:pPr>
            <a:r>
              <a:rPr lang="en-US" sz="2400" b="1" dirty="0">
                <a:latin typeface="Courier"/>
              </a:rPr>
              <a:t>cd /</a:t>
            </a:r>
            <a:r>
              <a:rPr lang="en-US" sz="2400" b="1" dirty="0" err="1">
                <a:latin typeface="Courier"/>
              </a:rPr>
              <a:t>etc</a:t>
            </a:r>
            <a:endParaRPr lang="en-US" sz="2400" b="1" dirty="0">
              <a:latin typeface="Courier"/>
            </a:endParaRPr>
          </a:p>
          <a:p>
            <a:r>
              <a:rPr lang="en-US" sz="2400" dirty="0"/>
              <a:t>The file </a:t>
            </a:r>
            <a:r>
              <a:rPr lang="en-US" sz="2400" b="1" dirty="0">
                <a:latin typeface="Courier"/>
              </a:rPr>
              <a:t>passwd</a:t>
            </a:r>
            <a:r>
              <a:rPr lang="en-US" sz="2400" dirty="0"/>
              <a:t> contains all the usernames on the system (See the accounts you created?)</a:t>
            </a:r>
          </a:p>
          <a:p>
            <a:r>
              <a:rPr lang="en-US" sz="2400" dirty="0"/>
              <a:t>In older systems, the password for each user was stored in the </a:t>
            </a:r>
            <a:r>
              <a:rPr lang="en-US" sz="2400" b="1" dirty="0">
                <a:latin typeface="Courier"/>
              </a:rPr>
              <a:t>passwd</a:t>
            </a:r>
            <a:r>
              <a:rPr lang="en-US" sz="2400" dirty="0"/>
              <a:t> file (That's why it's named that)</a:t>
            </a:r>
          </a:p>
          <a:p>
            <a:pPr lvl="1"/>
            <a:r>
              <a:rPr lang="en-US" sz="1800" dirty="0"/>
              <a:t>NOT a secure way of storing passwords!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DBC59-A47E-4951-83CA-250CE6D6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50" y="2046242"/>
            <a:ext cx="2427045" cy="131163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91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Hashed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3036"/>
            <a:ext cx="5365750" cy="3643062"/>
          </a:xfrm>
        </p:spPr>
        <p:txBody>
          <a:bodyPr>
            <a:normAutofit/>
          </a:bodyPr>
          <a:lstStyle/>
          <a:p>
            <a:r>
              <a:rPr lang="en-US" sz="2000" dirty="0"/>
              <a:t>Linux switched over to hashing passwords and storing them in a file named </a:t>
            </a:r>
            <a:r>
              <a:rPr lang="en-US" sz="2000" b="1" dirty="0">
                <a:latin typeface="Courier"/>
              </a:rPr>
              <a:t>shadow</a:t>
            </a:r>
            <a:endParaRPr lang="en-US" sz="2000" dirty="0">
              <a:latin typeface="Courier"/>
            </a:endParaRPr>
          </a:p>
          <a:p>
            <a:r>
              <a:rPr lang="en-US" sz="2000" dirty="0"/>
              <a:t>Use the following command to see the hashed passwords in the </a:t>
            </a:r>
            <a:r>
              <a:rPr lang="en-US" sz="2000" b="1" dirty="0">
                <a:latin typeface="Courier"/>
              </a:rPr>
              <a:t>shadow</a:t>
            </a:r>
            <a:r>
              <a:rPr lang="en-US" sz="2000" b="1" dirty="0"/>
              <a:t> </a:t>
            </a:r>
            <a:r>
              <a:rPr lang="en-US" sz="2000" dirty="0"/>
              <a:t>file: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cat shadow</a:t>
            </a:r>
            <a:endParaRPr lang="en-US" sz="2000" dirty="0">
              <a:latin typeface="Courier"/>
            </a:endParaRPr>
          </a:p>
          <a:p>
            <a:r>
              <a:rPr lang="en-US" sz="2000" dirty="0"/>
              <a:t>Copy the </a:t>
            </a:r>
            <a:r>
              <a:rPr lang="en-US" sz="2000" b="1" dirty="0">
                <a:latin typeface="Courier"/>
              </a:rPr>
              <a:t>shadow</a:t>
            </a:r>
            <a:r>
              <a:rPr lang="en-US" sz="2000" dirty="0"/>
              <a:t> file to your Desktop using the following command:</a:t>
            </a:r>
            <a:br>
              <a:rPr lang="en-US" sz="2000" dirty="0"/>
            </a:br>
            <a:r>
              <a:rPr lang="en-US" sz="2000" b="1" dirty="0">
                <a:latin typeface="Courier"/>
              </a:rPr>
              <a:t>cp shadow /home/student/Desktop</a:t>
            </a:r>
            <a:endParaRPr lang="en-US" sz="2000" dirty="0">
              <a:latin typeface="Courier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DBC59-A47E-4951-83CA-250CE6D6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05" y="2015762"/>
            <a:ext cx="2427045" cy="131163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DA784B-B6BC-452C-8F52-DD87837A3106}"/>
              </a:ext>
            </a:extLst>
          </p:cNvPr>
          <p:cNvSpPr txBox="1">
            <a:spLocks/>
          </p:cNvSpPr>
          <p:nvPr/>
        </p:nvSpPr>
        <p:spPr>
          <a:xfrm>
            <a:off x="6089948" y="3544567"/>
            <a:ext cx="2423759" cy="6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 fontScale="775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800" dirty="0">
                <a:latin typeface="Arial" panose="020B0604020202020204" pitchFamily="34" charset="0"/>
              </a:rPr>
              <a:t>You should have both the </a:t>
            </a:r>
            <a:r>
              <a:rPr lang="en-US" sz="1838" b="1" dirty="0">
                <a:latin typeface="Courier"/>
              </a:rPr>
              <a:t>dictionary.txt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file and </a:t>
            </a:r>
            <a:r>
              <a:rPr lang="en-US" sz="1800" b="1" dirty="0">
                <a:latin typeface="Courier"/>
              </a:rPr>
              <a:t>shadow</a:t>
            </a:r>
            <a:r>
              <a:rPr lang="en-US" sz="1800" dirty="0">
                <a:latin typeface="Arial" panose="020B0604020202020204" pitchFamily="34" charset="0"/>
              </a:rPr>
              <a:t> file on your Desktop</a:t>
            </a:r>
          </a:p>
        </p:txBody>
      </p:sp>
    </p:spTree>
    <p:extLst>
      <p:ext uri="{BB962C8B-B14F-4D97-AF65-F5344CB8AC3E}">
        <p14:creationId xmlns:p14="http://schemas.microsoft.com/office/powerpoint/2010/main" val="133628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8670"/>
            <a:ext cx="7753350" cy="3789490"/>
          </a:xfrm>
        </p:spPr>
        <p:txBody>
          <a:bodyPr>
            <a:normAutofit/>
          </a:bodyPr>
          <a:lstStyle/>
          <a:p>
            <a:r>
              <a:rPr lang="en-US" sz="1800" dirty="0"/>
              <a:t>Navigate to the Desktop directory:</a:t>
            </a:r>
          </a:p>
          <a:p>
            <a:pPr lvl="1">
              <a:buNone/>
            </a:pPr>
            <a:r>
              <a:rPr lang="en-US" sz="1600" b="1" dirty="0">
                <a:latin typeface="Courier" panose="02060409020205020404"/>
              </a:rPr>
              <a:t>cd /home/student/Desktop</a:t>
            </a:r>
          </a:p>
          <a:p>
            <a:r>
              <a:rPr lang="en-US" sz="1800" dirty="0"/>
              <a:t>To launch the attack with the dictionary you created, use the following command:</a:t>
            </a:r>
          </a:p>
          <a:p>
            <a:pPr marL="0" indent="0">
              <a:buNone/>
            </a:pPr>
            <a:r>
              <a:rPr lang="en-US" sz="1650" b="1" dirty="0">
                <a:latin typeface="Courier" panose="02060409020205020404"/>
              </a:rPr>
              <a:t>  john shadow --wordlist=dictionary.txt</a:t>
            </a:r>
          </a:p>
          <a:p>
            <a:r>
              <a:rPr lang="en-US" sz="1800" dirty="0"/>
              <a:t>You should notice John The Ripper cracked the passwords very quickly using the dictionary that you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79E92-DBA6-43B7-8C00-41A1DF10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65" y="4052355"/>
            <a:ext cx="3056350" cy="244051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42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ABD0-0C97-4CF8-BEDD-96ED28C2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95C1-EC89-4681-A885-31E538DB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Real dictionary attacks use </a:t>
            </a:r>
            <a:r>
              <a:rPr lang="en-US" i="1" dirty="0"/>
              <a:t>millions</a:t>
            </a:r>
            <a:r>
              <a:rPr lang="en-US" dirty="0"/>
              <a:t> and </a:t>
            </a:r>
            <a:r>
              <a:rPr lang="en-US" i="1" dirty="0"/>
              <a:t>billions</a:t>
            </a:r>
            <a:r>
              <a:rPr lang="en-US" dirty="0"/>
              <a:t> of passwords. </a:t>
            </a:r>
          </a:p>
          <a:p>
            <a:r>
              <a:rPr lang="en-US" dirty="0"/>
              <a:t>The dictionary file sizes are enormous because of all the possible combinations they contain.</a:t>
            </a:r>
          </a:p>
          <a:p>
            <a:r>
              <a:rPr lang="en-US" dirty="0"/>
              <a:t>Where do these passwords come from?</a:t>
            </a:r>
          </a:p>
          <a:p>
            <a:pPr lvl="1"/>
            <a:r>
              <a:rPr lang="en-US" dirty="0"/>
              <a:t>When a cyberattack occurs, the culprits will sometimes leak usernames and passwords online. These are added into a continuously growing list of known passwords and circulated online.</a:t>
            </a:r>
          </a:p>
          <a:p>
            <a:pPr lvl="1"/>
            <a:r>
              <a:rPr lang="en-US" dirty="0"/>
              <a:t>A simple Google search will provide plenty of examples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139618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33" y="673932"/>
            <a:ext cx="8312467" cy="850067"/>
          </a:xfrm>
        </p:spPr>
        <p:txBody>
          <a:bodyPr>
            <a:noAutofit/>
          </a:bodyPr>
          <a:lstStyle/>
          <a:p>
            <a:r>
              <a:rPr lang="en-US" sz="3200" dirty="0"/>
              <a:t>How to Defend Against a 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33" y="1814056"/>
            <a:ext cx="8312467" cy="3641864"/>
          </a:xfrm>
        </p:spPr>
        <p:txBody>
          <a:bodyPr>
            <a:noAutofit/>
          </a:bodyPr>
          <a:lstStyle/>
          <a:p>
            <a:r>
              <a:rPr lang="en-US" sz="2025" dirty="0"/>
              <a:t>Do </a:t>
            </a:r>
            <a:r>
              <a:rPr lang="en-US" sz="2025" u="sng" dirty="0"/>
              <a:t>not</a:t>
            </a:r>
            <a:r>
              <a:rPr lang="en-US" sz="2025" dirty="0"/>
              <a:t> use generic passwords or old passwords</a:t>
            </a:r>
          </a:p>
          <a:p>
            <a:pPr lvl="1"/>
            <a:r>
              <a:rPr lang="en-US" sz="1650" dirty="0"/>
              <a:t>Dictionary attacks use commonly-used passwords</a:t>
            </a:r>
          </a:p>
          <a:p>
            <a:pPr lvl="1"/>
            <a:r>
              <a:rPr lang="en-US" sz="1650" dirty="0"/>
              <a:t>Dictionary attacks often contain old passwords that make have been compromised in the past</a:t>
            </a:r>
          </a:p>
          <a:p>
            <a:r>
              <a:rPr lang="en-US" sz="2025" dirty="0"/>
              <a:t>Strong Passwords</a:t>
            </a:r>
          </a:p>
          <a:p>
            <a:r>
              <a:rPr lang="en-US" sz="2025" dirty="0"/>
              <a:t>Increasingly longer delay between failed attempts</a:t>
            </a:r>
          </a:p>
          <a:p>
            <a:r>
              <a:rPr lang="en-US" sz="2025" dirty="0"/>
              <a:t>Lockout after __ failed attempts</a:t>
            </a:r>
          </a:p>
          <a:p>
            <a:r>
              <a:rPr lang="en-US" sz="2025" dirty="0"/>
              <a:t>Two-Factor Authentication</a:t>
            </a:r>
          </a:p>
          <a:p>
            <a:pPr lvl="1"/>
            <a:r>
              <a:rPr lang="en-US" sz="1650" dirty="0"/>
              <a:t>Why would these help secure your password?</a:t>
            </a:r>
          </a:p>
          <a:p>
            <a:r>
              <a:rPr lang="en-US" sz="2025" dirty="0"/>
              <a:t>What are some other ways of defending against a dictionary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dirty="0"/>
              <a:t>JTR (John the Ripper)</a:t>
            </a:r>
          </a:p>
          <a:p>
            <a:pPr lvl="2"/>
            <a:r>
              <a:rPr lang="en-US" dirty="0"/>
              <a:t>Password cracking tool (pre-installed on Kali OS)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Objective 1.2 – Compare and contrast types of attacks </a:t>
            </a:r>
          </a:p>
          <a:p>
            <a:pPr marL="821531" lvl="2" indent="-107156"/>
            <a:r>
              <a:rPr lang="en-US" dirty="0"/>
              <a:t>Cryptographic Attacks</a:t>
            </a:r>
          </a:p>
          <a:p>
            <a:pPr marL="1059656" lvl="3"/>
            <a:r>
              <a:rPr lang="en-US" dirty="0"/>
              <a:t>Dictionary</a:t>
            </a:r>
          </a:p>
          <a:p>
            <a:pPr marL="583406" lvl="1"/>
            <a:r>
              <a:rPr lang="en-US" dirty="0"/>
              <a:t>Objective 2.2 – Given a scenario, use appropriate software tool to assess the security posture of an organization</a:t>
            </a:r>
          </a:p>
          <a:p>
            <a:pPr marL="821531" lvl="2"/>
            <a:r>
              <a:rPr lang="en-US" dirty="0"/>
              <a:t>Password cracker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Dictionary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8588"/>
            <a:ext cx="4075386" cy="2642772"/>
          </a:xfrm>
        </p:spPr>
        <p:txBody>
          <a:bodyPr>
            <a:normAutofit/>
          </a:bodyPr>
          <a:lstStyle/>
          <a:p>
            <a:r>
              <a:rPr lang="en-US" sz="2400" dirty="0"/>
              <a:t>A dictionary attack is a form of password attack where the attacker uses a pre-determined list of passwords, or dictionary, to attempt to crack a password.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BB69CA-79CC-4FCF-96CA-435D992B974F}"/>
              </a:ext>
            </a:extLst>
          </p:cNvPr>
          <p:cNvSpPr txBox="1">
            <a:spLocks/>
          </p:cNvSpPr>
          <p:nvPr/>
        </p:nvSpPr>
        <p:spPr>
          <a:xfrm>
            <a:off x="6277477" y="2286011"/>
            <a:ext cx="2637923" cy="186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700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2025" dirty="0">
                <a:latin typeface="Arial" panose="020B0604020202020204" pitchFamily="34" charset="0"/>
              </a:rPr>
              <a:t>This is part of the contents of the “</a:t>
            </a:r>
            <a:r>
              <a:rPr lang="en-US" sz="2025" dirty="0" err="1">
                <a:latin typeface="Arial" panose="020B0604020202020204" pitchFamily="34" charset="0"/>
              </a:rPr>
              <a:t>american</a:t>
            </a:r>
            <a:r>
              <a:rPr lang="en-US" sz="2025" dirty="0">
                <a:latin typeface="Arial" panose="020B0604020202020204" pitchFamily="34" charset="0"/>
              </a:rPr>
              <a:t>-English” dictionary list pre-installed on most Kali systems.  It can be found at the following directory:</a:t>
            </a:r>
          </a:p>
          <a:p>
            <a:pPr marL="0" indent="0" algn="ctr" hangingPunct="1">
              <a:buNone/>
            </a:pPr>
            <a:endParaRPr lang="en-US" sz="2025" dirty="0">
              <a:latin typeface="Arial" panose="020B0604020202020204" pitchFamily="34" charset="0"/>
            </a:endParaRPr>
          </a:p>
          <a:p>
            <a:pPr marL="0" indent="0" algn="ctr" hangingPunct="1">
              <a:buNone/>
            </a:pPr>
            <a:r>
              <a:rPr lang="en-US" sz="1950" dirty="0">
                <a:latin typeface="Arial" panose="020B0604020202020204" pitchFamily="34" charset="0"/>
              </a:rPr>
              <a:t>/</a:t>
            </a:r>
            <a:r>
              <a:rPr lang="en-US" sz="1950" dirty="0" err="1">
                <a:latin typeface="Arial" panose="020B0604020202020204" pitchFamily="34" charset="0"/>
              </a:rPr>
              <a:t>usr</a:t>
            </a:r>
            <a:r>
              <a:rPr lang="en-US" sz="1950" dirty="0">
                <a:latin typeface="Arial" panose="020B0604020202020204" pitchFamily="34" charset="0"/>
              </a:rPr>
              <a:t>/share/</a:t>
            </a:r>
            <a:r>
              <a:rPr lang="en-US" sz="1950" dirty="0" err="1">
                <a:latin typeface="Arial" panose="020B0604020202020204" pitchFamily="34" charset="0"/>
              </a:rPr>
              <a:t>dict</a:t>
            </a:r>
            <a:r>
              <a:rPr lang="en-US" sz="1950" dirty="0">
                <a:latin typeface="Arial" panose="020B0604020202020204" pitchFamily="34" charset="0"/>
              </a:rPr>
              <a:t>/</a:t>
            </a:r>
            <a:r>
              <a:rPr lang="en-US" sz="1950" dirty="0" err="1">
                <a:latin typeface="Arial" panose="020B0604020202020204" pitchFamily="34" charset="0"/>
              </a:rPr>
              <a:t>american-english</a:t>
            </a:r>
            <a:endParaRPr lang="en-US" sz="1950" dirty="0">
              <a:latin typeface="Arial" panose="020B0604020202020204" pitchFamily="34" charset="0"/>
            </a:endParaRPr>
          </a:p>
          <a:p>
            <a:pPr algn="ctr" hangingPunct="1"/>
            <a:endParaRPr lang="en-US" sz="2400" dirty="0">
              <a:latin typeface="Arial" panose="020B0604020202020204" pitchFamily="34" charset="0"/>
            </a:endParaRPr>
          </a:p>
          <a:p>
            <a:pPr algn="ctr" hangingPunct="1"/>
            <a:endParaRPr lang="en-US" sz="2400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67213-656F-4F80-B825-98451A6C4976}"/>
              </a:ext>
            </a:extLst>
          </p:cNvPr>
          <p:cNvCxnSpPr>
            <a:cxnSpLocks/>
          </p:cNvCxnSpPr>
          <p:nvPr/>
        </p:nvCxnSpPr>
        <p:spPr>
          <a:xfrm flipH="1">
            <a:off x="5745150" y="3067652"/>
            <a:ext cx="692973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A071F5-23E9-44BA-A6E3-461124C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45" y="1888588"/>
            <a:ext cx="981403" cy="300193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Dictionary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Environment</a:t>
            </a:r>
          </a:p>
          <a:p>
            <a:r>
              <a:rPr lang="en-US" dirty="0"/>
              <a:t>Create dictionary</a:t>
            </a:r>
          </a:p>
          <a:p>
            <a:r>
              <a:rPr lang="en-US" dirty="0"/>
              <a:t>Create example users</a:t>
            </a:r>
          </a:p>
          <a:p>
            <a:r>
              <a:rPr lang="en-US" dirty="0"/>
              <a:t>Set example passwords</a:t>
            </a:r>
          </a:p>
          <a:p>
            <a:r>
              <a:rPr lang="en-US" dirty="0"/>
              <a:t>Locate password file</a:t>
            </a:r>
          </a:p>
          <a:p>
            <a:r>
              <a:rPr lang="en-US" dirty="0"/>
              <a:t>Launch the Attack</a:t>
            </a:r>
          </a:p>
          <a:p>
            <a:r>
              <a:rPr lang="en-US" dirty="0"/>
              <a:t>Observe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5DC8C-578D-418B-B624-DC9CEDEE303C}"/>
              </a:ext>
            </a:extLst>
          </p:cNvPr>
          <p:cNvSpPr txBox="1"/>
          <p:nvPr/>
        </p:nvSpPr>
        <p:spPr>
          <a:xfrm>
            <a:off x="5231947" y="1654257"/>
            <a:ext cx="3734577" cy="1146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l"/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Note: In this lab, you are going to create a dictionary of passwords that contains a list of names of people that you know. </a:t>
            </a:r>
          </a:p>
          <a:p>
            <a:pPr algn="l"/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From that list, you will create users with passwords that are contained within the dictionary.  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</p:txBody>
      </p:sp>
    </p:spTree>
    <p:extLst>
      <p:ext uri="{BB962C8B-B14F-4D97-AF65-F5344CB8AC3E}">
        <p14:creationId xmlns:p14="http://schemas.microsoft.com/office/powerpoint/2010/main" val="403720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E501-C2CD-42FD-BCAD-E4A3E615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E3EC-F076-499C-96A3-50D98C09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1625"/>
            <a:ext cx="6265506" cy="3667538"/>
          </a:xfrm>
        </p:spPr>
        <p:txBody>
          <a:bodyPr>
            <a:normAutofit/>
          </a:bodyPr>
          <a:lstStyle/>
          <a:p>
            <a:r>
              <a:rPr lang="en-US" sz="2400" dirty="0"/>
              <a:t>Open Terminal in Kali</a:t>
            </a:r>
          </a:p>
          <a:p>
            <a:r>
              <a:rPr lang="en-US" sz="2400" dirty="0"/>
              <a:t>Navigate to the Desktop: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/>
              </a:rPr>
              <a:t>cd Desktop</a:t>
            </a:r>
          </a:p>
          <a:p>
            <a:r>
              <a:rPr lang="en-US" sz="2400" dirty="0"/>
              <a:t>Create a .</a:t>
            </a:r>
            <a:r>
              <a:rPr lang="en-US" sz="2000" b="1" dirty="0"/>
              <a:t>txt</a:t>
            </a:r>
            <a:r>
              <a:rPr lang="en-US" sz="2400" dirty="0"/>
              <a:t> file that will serve as the dictionary: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/>
              </a:rPr>
              <a:t>touch dictionary.txt</a:t>
            </a:r>
          </a:p>
          <a:p>
            <a:r>
              <a:rPr lang="en-US" sz="2400" dirty="0"/>
              <a:t>Open the dictionary file with a text editor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/>
              </a:rPr>
              <a:t>nano dictionary.txt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D14DB-1018-4381-983D-92B20833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41625"/>
            <a:ext cx="4134649" cy="54838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18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0978-A220-4946-8FE2-3084E343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1887-F3B1-4A8B-A7AA-C3939392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51" y="1834376"/>
            <a:ext cx="4343400" cy="3667538"/>
          </a:xfrm>
        </p:spPr>
        <p:txBody>
          <a:bodyPr>
            <a:normAutofit/>
          </a:bodyPr>
          <a:lstStyle/>
          <a:p>
            <a:r>
              <a:rPr lang="en-US" sz="2025" dirty="0"/>
              <a:t>In the text editor, add a list of 20 names of people you know, just like the example on the right</a:t>
            </a:r>
          </a:p>
          <a:p>
            <a:r>
              <a:rPr lang="en-US" sz="2025" dirty="0"/>
              <a:t>Once finished, press </a:t>
            </a:r>
            <a:r>
              <a:rPr lang="en-US" sz="2025" b="1" dirty="0"/>
              <a:t>CTRL+X </a:t>
            </a:r>
            <a:r>
              <a:rPr lang="en-US" sz="2025" dirty="0"/>
              <a:t>to exit</a:t>
            </a:r>
          </a:p>
          <a:p>
            <a:r>
              <a:rPr lang="en-US" sz="2025" dirty="0"/>
              <a:t>Press </a:t>
            </a:r>
            <a:r>
              <a:rPr lang="en-US" sz="2025" b="1" dirty="0"/>
              <a:t>Y</a:t>
            </a:r>
            <a:r>
              <a:rPr lang="en-US" sz="2025" dirty="0"/>
              <a:t> to save</a:t>
            </a:r>
          </a:p>
          <a:p>
            <a:r>
              <a:rPr lang="en-US" sz="2025" dirty="0"/>
              <a:t>Press </a:t>
            </a:r>
            <a:r>
              <a:rPr lang="en-US" sz="2025" b="1" dirty="0"/>
              <a:t>ENTER</a:t>
            </a:r>
            <a:r>
              <a:rPr lang="en-US" sz="2025" dirty="0"/>
              <a:t> to save as the same name (</a:t>
            </a:r>
            <a:r>
              <a:rPr lang="en-US" sz="1800" b="1" dirty="0"/>
              <a:t>dictionary.txt</a:t>
            </a:r>
            <a:r>
              <a:rPr lang="en-US" sz="2025" dirty="0"/>
              <a:t>)</a:t>
            </a:r>
          </a:p>
          <a:p>
            <a:endParaRPr lang="en-US" sz="1725" dirty="0"/>
          </a:p>
          <a:p>
            <a:pPr marL="0" indent="0" algn="ctr">
              <a:buNone/>
            </a:pPr>
            <a:r>
              <a:rPr lang="en-US" sz="1350" dirty="0"/>
              <a:t>You can ensure the names are saved in the file by</a:t>
            </a:r>
            <a:br>
              <a:rPr lang="en-US" sz="1350" dirty="0"/>
            </a:br>
            <a:r>
              <a:rPr lang="en-US" sz="1350" dirty="0"/>
              <a:t>double clicking to open the file on the Desktop.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ABE77-D6CD-4090-8BA1-2117777D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50" y="1122680"/>
            <a:ext cx="2198500" cy="412848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24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3019"/>
            <a:ext cx="5640070" cy="3572741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Login as the root user with the following command:</a:t>
            </a:r>
          </a:p>
          <a:p>
            <a:pPr lvl="1">
              <a:buNone/>
            </a:pPr>
            <a:r>
              <a:rPr lang="en-US" sz="1800" b="1" dirty="0">
                <a:latin typeface="Courier"/>
              </a:rPr>
              <a:t>		</a:t>
            </a:r>
            <a:r>
              <a:rPr lang="en-US" sz="1800" b="1" dirty="0" err="1">
                <a:latin typeface="Courier"/>
              </a:rPr>
              <a:t>sudo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su</a:t>
            </a:r>
            <a:r>
              <a:rPr lang="en-US" sz="1800" b="1" dirty="0">
                <a:latin typeface="Courier"/>
              </a:rPr>
              <a:t> -</a:t>
            </a:r>
          </a:p>
          <a:p>
            <a:r>
              <a:rPr lang="en-US" sz="2000" dirty="0"/>
              <a:t>Notice the command prompt is now </a:t>
            </a:r>
            <a:r>
              <a:rPr lang="en-US" sz="2000" b="1" dirty="0" err="1"/>
              <a:t>root@kali</a:t>
            </a:r>
            <a:endParaRPr lang="en-US" sz="2000" b="1" dirty="0"/>
          </a:p>
          <a:p>
            <a:r>
              <a:rPr lang="en-US" sz="2000" dirty="0"/>
              <a:t>Create additional users by using the following command:</a:t>
            </a:r>
          </a:p>
          <a:p>
            <a:pPr lvl="1"/>
            <a:r>
              <a:rPr lang="en-US" sz="1600" dirty="0"/>
              <a:t>This command creates a user named “</a:t>
            </a:r>
            <a:r>
              <a:rPr lang="en-US" sz="1600" dirty="0" err="1"/>
              <a:t>ginny</a:t>
            </a:r>
            <a:r>
              <a:rPr lang="en-US" sz="1600" dirty="0"/>
              <a:t>”</a:t>
            </a:r>
          </a:p>
          <a:p>
            <a:pPr lvl="1">
              <a:buNone/>
            </a:pPr>
            <a:r>
              <a:rPr lang="en-US" sz="1600" dirty="0">
                <a:latin typeface="Courier"/>
              </a:rPr>
              <a:t>		</a:t>
            </a:r>
            <a:r>
              <a:rPr lang="en-US" sz="1800" b="1" dirty="0" err="1">
                <a:latin typeface="Courier"/>
              </a:rPr>
              <a:t>useradd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ginny</a:t>
            </a:r>
            <a:endParaRPr lang="en-US" sz="1800" b="1" dirty="0">
              <a:latin typeface="Courier"/>
            </a:endParaRPr>
          </a:p>
          <a:p>
            <a:r>
              <a:rPr lang="en-US" sz="2000" dirty="0"/>
              <a:t>Create at least 3 users</a:t>
            </a:r>
          </a:p>
          <a:p>
            <a:r>
              <a:rPr lang="en-US" sz="2000" dirty="0"/>
              <a:t>Remember the users' names - you will need these to set passwords for them</a:t>
            </a:r>
            <a:endParaRPr lang="en-US" sz="1600" dirty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9EBE0-ED12-4BF3-BBFC-75C4A825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88" y="3429000"/>
            <a:ext cx="2888649" cy="158433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83</TotalTime>
  <Words>828</Words>
  <Application>Microsoft Office PowerPoint</Application>
  <PresentationFormat>On-screen Show (4:3)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Dictionary Lab</vt:lpstr>
      <vt:lpstr>Objectives Covered</vt:lpstr>
      <vt:lpstr>What is a Dictionary Attack?</vt:lpstr>
      <vt:lpstr>The Dictionary Lab</vt:lpstr>
      <vt:lpstr>Setup Environment</vt:lpstr>
      <vt:lpstr>Create the Dictionary</vt:lpstr>
      <vt:lpstr>Creating the Dictionary</vt:lpstr>
      <vt:lpstr>Create Users</vt:lpstr>
      <vt:lpstr>Set passwords</vt:lpstr>
      <vt:lpstr>Locate Hashed Passwords</vt:lpstr>
      <vt:lpstr>Locate Hashed Passwords</vt:lpstr>
      <vt:lpstr>Launch the Attack</vt:lpstr>
      <vt:lpstr>Real Dictionaries</vt:lpstr>
      <vt:lpstr>How to Defend Against a Dictionary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320</cp:revision>
  <dcterms:modified xsi:type="dcterms:W3CDTF">2021-05-18T18:00:58Z</dcterms:modified>
</cp:coreProperties>
</file>